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exend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Medium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73d92fc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a73d92fc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73d92fc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73d92fc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a73d92fc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a73d92fc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73d92fc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73d92fc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73d92fc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73d92fc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a73d92fc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a73d92fc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73d92fc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a73d92fc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a73d92fc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a73d92fc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l">
                <a:latin typeface="Courier New"/>
                <a:ea typeface="Courier New"/>
                <a:cs typeface="Courier New"/>
                <a:sym typeface="Courier New"/>
              </a:rPr>
              <a:t>0 YEARS OF VIDEO GAMES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1983 - 2012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RETROSPECTIVE INDUSTRY ANALYSIS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263250" y="4592950"/>
            <a:ext cx="2658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rgbClr val="A388F2"/>
                </a:solidFill>
                <a:latin typeface="Courier New"/>
                <a:ea typeface="Courier New"/>
                <a:cs typeface="Courier New"/>
                <a:sym typeface="Courier New"/>
              </a:rPr>
              <a:t>by Agata Świniarska</a:t>
            </a:r>
            <a:endParaRPr sz="1700">
              <a:solidFill>
                <a:srgbClr val="A38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82950" y="75425"/>
            <a:ext cx="8997300" cy="50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10950" y="294125"/>
            <a:ext cx="8522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QUICK HISTORY OF INDUSTRY MILESTONES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88" y="1327413"/>
            <a:ext cx="722325" cy="7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75" y="2571750"/>
            <a:ext cx="760550" cy="7605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075" y="1308650"/>
            <a:ext cx="722325" cy="75986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575" y="3796300"/>
            <a:ext cx="760550" cy="764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7925" y="2509675"/>
            <a:ext cx="822625" cy="822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7925" y="3709263"/>
            <a:ext cx="822625" cy="822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297200" y="1410300"/>
            <a:ext cx="364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1958 - </a:t>
            </a:r>
            <a:r>
              <a:rPr b="1" lang="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video game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“Tennis for Two”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312275" y="2677325"/>
            <a:ext cx="2715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1978 - First game to sell 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million copies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“Space Invaders”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312275" y="3906650"/>
            <a:ext cx="24435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1981 - Birth of the </a:t>
            </a:r>
            <a:r>
              <a:rPr b="1" lang="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gaming icon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Mario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905225" y="1356788"/>
            <a:ext cx="24435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1983 - GameLine 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online platform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for purchasing games.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905225" y="2617000"/>
            <a:ext cx="27753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1997 - Ultima Online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First massively successful </a:t>
            </a:r>
            <a:r>
              <a:rPr b="1" lang="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commercial online rpg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886325" y="3709275"/>
            <a:ext cx="28131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2023 - Helldivers II </a:t>
            </a:r>
            <a:r>
              <a:rPr b="1" lang="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Latest hit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with peak ~459,000 players across platforms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82950" y="75425"/>
            <a:ext cx="8997300" cy="50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0" y="150850"/>
            <a:ext cx="8884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CURRENT SCALE OF THE INDUSTRY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550" y="2805575"/>
            <a:ext cx="3216200" cy="2071725"/>
          </a:xfrm>
          <a:prstGeom prst="rect">
            <a:avLst/>
          </a:prstGeom>
          <a:solidFill>
            <a:srgbClr val="D9D2E9"/>
          </a:solidFill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01" y="733850"/>
            <a:ext cx="3576924" cy="20717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675925" y="614625"/>
            <a:ext cx="3861300" cy="1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Potential analysis setbacks: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Years 2013 - 2024 include outliers like the pandemic and economic downturns;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Individual game statistics are released under the discretion of the publishers, which makes detailed analysis challenging.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90225" y="2979000"/>
            <a:ext cx="3627600" cy="1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Ideas and solutions: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Utilize game compatibility of different platforms;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Observe </a:t>
            </a:r>
            <a:r>
              <a:rPr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acquisitions and buyouts by companies who are more willing to share data. </a:t>
            </a:r>
            <a:r>
              <a:rPr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82950" y="75425"/>
            <a:ext cx="8997300" cy="50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96050" y="188550"/>
            <a:ext cx="8650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HOW FAST DID THE INDUSTRY GROW IN YEARS 1983 - 2012?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75" y="1455450"/>
            <a:ext cx="5164275" cy="30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5701575" y="1357500"/>
            <a:ext cx="27528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Potential setbacks for analysis: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Char char="●"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might be missing key historical context; 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746825" y="2669825"/>
            <a:ext cx="24135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Ideas and solutions: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Identifying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key events that caused skewed data could help with re-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creating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positive trends.</a:t>
            </a:r>
            <a:r>
              <a:rPr lang="pl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56425" y="641050"/>
            <a:ext cx="8590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 introduction:</a:t>
            </a:r>
            <a:r>
              <a:rPr lang="pl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Andy Bramwell for Kaggle - Discovering Hidden Trends in Global Video Games.</a:t>
            </a:r>
            <a:r>
              <a:rPr lang="pl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~2000 values and 14 fields. Dataset cleaned with Tableau Data Prep, visualized in PowerBi and supplemented by additional references. 3 decade business observation of video game industry - global sales, reviews, global ranking, countries, publishers.    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82950" y="75425"/>
            <a:ext cx="8997300" cy="50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80900" y="75425"/>
            <a:ext cx="8801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WORLDWIDE PUBLISHING TRENDS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600" y="589147"/>
            <a:ext cx="4517000" cy="16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50" y="2280962"/>
            <a:ext cx="3895380" cy="26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81000" y="444975"/>
            <a:ext cx="39294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Potential analysis setbacks: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/>
              <a:buChar char="●"/>
            </a:pPr>
            <a:r>
              <a:rPr lang="pl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Companies tend to grow with successful titles, pushing smaller studios out of data visibility;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Char char="●"/>
            </a:pPr>
            <a:r>
              <a:rPr lang="pl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has a time bias - Nintendo, Sony, EA have been on the market since 1979, 1994 and 1983 respectively;</a:t>
            </a:r>
            <a:r>
              <a:rPr lang="p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●"/>
            </a:pPr>
            <a:r>
              <a:rPr lang="p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Exclusion of crucial geographical data.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344075" y="2360575"/>
            <a:ext cx="45171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Ideas and solutions: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Char char="●"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could benefit from 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separating</a:t>
            </a: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“indie game market” from “A+ titles”;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Char char="●"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Expand geographical data to include different markets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(Famously difficult Australian market, South America, Africa, Asia in detail).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82950" y="75425"/>
            <a:ext cx="8997300" cy="50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75250" y="75425"/>
            <a:ext cx="861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DOES TITLE POPULARITY REFLECT IN SALES?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75250" y="897475"/>
            <a:ext cx="21909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Question: Do well reviewed games also guarantee a good sale?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 u="sng">
                <a:solidFill>
                  <a:srgbClr val="B0414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THAT DEPENDS!</a:t>
            </a:r>
            <a:endParaRPr b="1" sz="1100" u="sng">
              <a:solidFill>
                <a:srgbClr val="B0414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B0414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000"/>
              <a:buFont typeface="Courier New"/>
              <a:buChar char="●"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Quality of port to other platforms;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000"/>
              <a:buFont typeface="Courier New"/>
              <a:buChar char="●"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Country of distribution;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000"/>
              <a:buFont typeface="Courier New"/>
              <a:buChar char="●"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Endurance on the market;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000"/>
              <a:buFont typeface="Courier New"/>
              <a:buChar char="●"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audience;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000"/>
              <a:buFont typeface="Courier New"/>
              <a:buChar char="●"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 trends and 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preferred genres;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000"/>
              <a:buFont typeface="Courier New"/>
              <a:buChar char="●"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Smooth release;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000"/>
              <a:buFont typeface="Courier New"/>
              <a:buChar char="●"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Production costs;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000"/>
              <a:buFont typeface="Courier New"/>
              <a:buChar char="●"/>
            </a:pPr>
            <a:r>
              <a:rPr lang="pl" sz="1000">
                <a:solidFill>
                  <a:srgbClr val="25242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Price.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00" y="2394450"/>
            <a:ext cx="6368025" cy="26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3141150" y="683538"/>
            <a:ext cx="5746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Examples of disparity between popularity and profitability: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427650" y="1162050"/>
            <a:ext cx="2307900" cy="1086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Aliens:Colonial Marines (2013)</a:t>
            </a:r>
            <a:r>
              <a:rPr b="1" lang="pl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Metacritic user score: 3.9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Metascore: 48/100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Copies Sold: 131 million Europe, US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272450" y="1162050"/>
            <a:ext cx="2307900" cy="10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Alan Wake 2 (2023)</a:t>
            </a:r>
            <a:endParaRPr b="1"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Metacritic user score: 8.7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Metascore: 89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Copies Sold: ~1.3 million globally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831425" y="57317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82950" y="75425"/>
            <a:ext cx="8997300" cy="50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46750" y="120675"/>
            <a:ext cx="8650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WHICH GAME COULD BE DESCRIBED AS “A PERFECT RETRO GAME”?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50" y="737204"/>
            <a:ext cx="8650499" cy="183454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294125" y="2767825"/>
            <a:ext cx="40350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Potential analysis setback: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Metacritic is often referenced, but it’s not the only media scoring and evaluating titles;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pl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 exclusively takes into account the average of Metascore, skipping over user variable.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5203825" y="2773375"/>
            <a:ext cx="34995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Ideas and solutions: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Char char="●"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Inclusion of data indicating metacritic user score for a better idea of title popularity;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Char char="●"/>
            </a:pPr>
            <a:r>
              <a:rPr lang="pl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Number of reviews over time could better illustrate the correlation between average score and presence on the market. 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82950" y="75425"/>
            <a:ext cx="8997300" cy="50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56350" y="241325"/>
            <a:ext cx="8650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 CONCLUSION</a:t>
            </a:r>
            <a:endParaRPr b="1"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48875" y="731550"/>
            <a:ext cx="8643000" cy="4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95959"/>
                </a:solidFill>
                <a:latin typeface="Lexend Medium"/>
                <a:ea typeface="Lexend Medium"/>
                <a:cs typeface="Lexend Medium"/>
                <a:sym typeface="Lexend Medium"/>
              </a:rPr>
              <a:t>🎮 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Video game market has grown exponentially in the 30 years following its inception. </a:t>
            </a:r>
            <a:r>
              <a:rPr lang="p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Invention of new genres, business models and new approaches towards the target audience allowed the market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to blossom into the phenomenon we know today.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95959"/>
                </a:solidFill>
                <a:latin typeface="Lexend Medium"/>
                <a:ea typeface="Lexend Medium"/>
                <a:cs typeface="Lexend Medium"/>
                <a:sym typeface="Lexend Medium"/>
              </a:rPr>
              <a:t>🎮 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There is a </a:t>
            </a:r>
            <a:r>
              <a:rPr lang="p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potential for another analysis of the market referring to years 2013-2024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As the industry continues to grow in creativity and volatility, this analysis could better explain the jump in global sales in revenues between decades.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95959"/>
                </a:solidFill>
                <a:latin typeface="Lexend Medium"/>
                <a:ea typeface="Lexend Medium"/>
                <a:cs typeface="Lexend Medium"/>
                <a:sym typeface="Lexend Medium"/>
              </a:rPr>
              <a:t>🎮 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Dataset presented focuses on global sales and trends in history of the video game industry, but </a:t>
            </a:r>
            <a:r>
              <a:rPr lang="p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lacks important historical and situational context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that could help make better informed business decisions for developers and publishers.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95959"/>
                </a:solidFill>
                <a:latin typeface="Lexend Medium"/>
                <a:ea typeface="Lexend Medium"/>
                <a:cs typeface="Lexend Medium"/>
                <a:sym typeface="Lexend Medium"/>
              </a:rPr>
              <a:t>🎮 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Dataset </a:t>
            </a:r>
            <a:r>
              <a:rPr lang="p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needs to be expanded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in order to differentiate between countries, independent and commercial market and timelines.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95959"/>
                </a:solidFill>
                <a:latin typeface="Lexend Medium"/>
                <a:ea typeface="Lexend Medium"/>
                <a:cs typeface="Lexend Medium"/>
                <a:sym typeface="Lexend Medium"/>
              </a:rPr>
              <a:t>🎮 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There are a lot of </a:t>
            </a:r>
            <a:r>
              <a:rPr lang="p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moving factors that contribute to creating “a good game”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, or a sales hit.</a:t>
            </a: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295400" y="244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2500">
                <a:latin typeface="Courier New"/>
                <a:ea typeface="Courier New"/>
                <a:cs typeface="Courier New"/>
                <a:sym typeface="Courier New"/>
              </a:rPr>
              <a:t>Thank you for your attention.</a:t>
            </a:r>
            <a:r>
              <a:rPr lang="pl" sz="2500"/>
              <a:t> </a:t>
            </a:r>
            <a:endParaRPr sz="2500"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279050" y="912550"/>
            <a:ext cx="85533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5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CREDITS &amp; REFERENCES:</a:t>
            </a:r>
            <a:endParaRPr b="1" sz="5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credit:</a:t>
            </a:r>
            <a:r>
              <a:rPr lang="pl" sz="4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4000">
                <a:latin typeface="Courier New"/>
                <a:ea typeface="Courier New"/>
                <a:cs typeface="Courier New"/>
                <a:sym typeface="Courier New"/>
              </a:rPr>
              <a:t>Andy Bramwell, Dataset: Discovering Hidden Trends in Global Video Games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Graphics:</a:t>
            </a:r>
            <a:endParaRPr b="1"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4000">
                <a:latin typeface="Courier New"/>
                <a:ea typeface="Courier New"/>
                <a:cs typeface="Courier New"/>
                <a:sym typeface="Courier New"/>
              </a:rPr>
              <a:t>https://reservoircreative.studio/portfolio/helldivers2/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4000">
                <a:latin typeface="Courier New"/>
                <a:ea typeface="Courier New"/>
                <a:cs typeface="Courier New"/>
                <a:sym typeface="Courier New"/>
              </a:rPr>
              <a:t>https://www.muycomputer.com/2018/10/22/tennis-for-two-primer-videojuego-60-anos/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4000">
                <a:latin typeface="Courier New"/>
                <a:ea typeface="Courier New"/>
                <a:cs typeface="Courier New"/>
                <a:sym typeface="Courier New"/>
              </a:rPr>
              <a:t>https://www.neoteo.com/gameline-el-steam-para-atari-2600-de-los-anos-80/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Additional references:</a:t>
            </a:r>
            <a:endParaRPr b="1"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4000">
                <a:latin typeface="Courier New"/>
                <a:ea typeface="Courier New"/>
                <a:cs typeface="Courier New"/>
                <a:sym typeface="Courier New"/>
              </a:rPr>
              <a:t>https://www.statista.com/forecasts/368026/people-who-shopped-for-toys-at-gamestop-in-the-last-12-months-usa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4000">
                <a:latin typeface="Courier New"/>
                <a:ea typeface="Courier New"/>
                <a:cs typeface="Courier New"/>
                <a:sym typeface="Courier New"/>
              </a:rPr>
              <a:t>https://helplama.com/game-industry-usage-revenue-statistics/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