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Bree Serif"/>
      <p:regular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reeSerif-regular.fntdata"/><Relationship Id="rId25" Type="http://schemas.openxmlformats.org/officeDocument/2006/relationships/font" Target="fonts/Roboto-boldItalic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f9eaf11b4_4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f9eaf11b4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f9ea141ce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f9ea141ce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f9ea141c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f9ea141c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ea141c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ea141c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f9eaf11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f9eaf11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eaf11b4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eaf11b4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f9ea141c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f9ea141c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f9ea141ce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f9ea141ce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f9ea141c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f9ea141c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f9ea141c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f9ea141c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f9ea141ce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f9ea141ce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ata.longbeach.gov/explore/embed/dataset/animal-shelter-intakes-and-outcomes/table/?disjunctive.animal_type&amp;disjunctive.primary_color&amp;disjunctive.sex&amp;disjunctive.intake_cond&amp;disjunctive.intake_type&amp;disjunctive.reason&amp;disjunctive.outcome_type&amp;disjunctive.outcome_subtype&amp;disjunctive.intake_is_dead&amp;disjunctive.outcome_is_dead&amp;q.daterangeslider=intake_date:%5B2023-06%20TO%202024-05%5D&amp;dataChart=eyJxdWVyaWVzIjpbeyJjaGFydHMiOlt7ImFsaWduTW9udGgiOnRydWUsInR5cGUiOiJjb2x1bW4iLCJmdW5jIjoiQ09VTlQiLCJ5QXhpcyI6ImFnZSIsInNjaWVudGlmaWNEaXNwbGF5Ijp0cnVlLCJjb2xvciI6InJhbmdlLWN1c3RvbSIsInBvc2l0aW9uIjoiY2VudGVyIn1dLCJ4QXhpcyI6ImludGFrZV9kYXRlIiwibWF4cG9pbnRzIjpudWxsLCJ0aW1lc2NhbGUiOiJtb250aCIsInNvcnQiOiIiLCJzZXJpZXNCcmVha2Rvd25UaW1lc2NhbGUiOiIiLCJzZXJpZXNCcmVha2Rvd24iOiJpbnRha2VfaXNfZGVhZCIsInN0YWNrZWQiOiJub3JtYWwiLCJjb25maWciOnsiZGF0YXNldCI6ImFuaW1hbC1zaGVsdGVyLWludGFrZXMtYW5kLW91dGNvbWVzIiwib3B0aW9ucyI6eyJkaXNqdW5jdGl2ZS5hbmltYWxfdHlwZSI6dHJ1ZSwiZGlzanVuY3RpdmUucHJpbWFyeV9jb2xvciI6dHJ1ZSwiZGlzanVuY3RpdmUuc2V4Ijp0cnVlLCJkaXNqdW5jdGl2ZS5pbnRha2VfY29uZCI6dHJ1ZSwiZGlzanVuY3RpdmUuaW50YWtlX3R5cGUiOnRydWUsImRpc2p1bmN0aXZlLnJlYXNvbiI6dHJ1ZSwiZGlzanVuY3RpdmUub3V0Y29tZV90eXBlIjp0cnVlLCJkaXNqdW5jdGl2ZS5vdXRjb21lX3N1YnR5cGUiOnRydWUsImRpc2p1bmN0aXZlLmludGFrZV9pc19kZWFkIjp0cnVlLCJkaXNqdW5jdGl2ZS5vdXRjb21lX2lzX2RlYWQiOnRydWUsInEuZGF0ZXJhbmdlc2xpZGVyIjoiaW50YWtlX2RhdGU6WzIwMjMtMDYgVE8gMjAyNC0wNV0ifX19XSwiZGlzcGxheUxlZ2VuZCI6dHJ1ZSwiYWxpZ25Nb250aCI6dHJ1ZSwidGltZXNjYWxlIjoiIn0%3D&amp;location=7,35.25687,-119.62098&amp;basemap=jawg.streets" TargetMode="External"/><Relationship Id="rId4" Type="http://schemas.openxmlformats.org/officeDocument/2006/relationships/hyperlink" Target="https://www.onevet.ai/animal-shelter-statistics/" TargetMode="External"/><Relationship Id="rId10" Type="http://schemas.openxmlformats.org/officeDocument/2006/relationships/hyperlink" Target="https://petshelter.miwuki.com/protectoras-y-asociaciones-de-animales-de-espana" TargetMode="External"/><Relationship Id="rId9" Type="http://schemas.openxmlformats.org/officeDocument/2006/relationships/hyperlink" Target="https://elrefugio.org/home" TargetMode="External"/><Relationship Id="rId5" Type="http://schemas.openxmlformats.org/officeDocument/2006/relationships/hyperlink" Target="https://www.thezebra.com/resources/research/pet-adoption-statistics/" TargetMode="External"/><Relationship Id="rId6" Type="http://schemas.openxmlformats.org/officeDocument/2006/relationships/hyperlink" Target="https://www.aspca.org/helping-people-pets/shelter-intake-and-surrender/pet-statistics" TargetMode="External"/><Relationship Id="rId7" Type="http://schemas.openxmlformats.org/officeDocument/2006/relationships/hyperlink" Target="https://spots.com/animal-shelter-statistics/" TargetMode="External"/><Relationship Id="rId8" Type="http://schemas.openxmlformats.org/officeDocument/2006/relationships/hyperlink" Target="https://faada.org/entidades-asociaciones-protectora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02425"/>
            <a:ext cx="8520600" cy="13794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100">
                <a:solidFill>
                  <a:srgbClr val="38761D"/>
                </a:solidFill>
              </a:rPr>
              <a:t>Finding Forever Homes:</a:t>
            </a:r>
            <a:endParaRPr sz="31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100">
                <a:solidFill>
                  <a:srgbClr val="38761D"/>
                </a:solidFill>
              </a:rPr>
              <a:t>Animal Shelter Adoption Predictions  </a:t>
            </a:r>
            <a:endParaRPr sz="31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100">
                <a:solidFill>
                  <a:srgbClr val="38761D"/>
                </a:solidFill>
              </a:rPr>
              <a:t>and No-Kill Shelter Initiatives</a:t>
            </a:r>
            <a:endParaRPr sz="3100">
              <a:solidFill>
                <a:srgbClr val="38761D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66875" y="1896498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Bree Serif"/>
                <a:ea typeface="Bree Serif"/>
                <a:cs typeface="Bree Serif"/>
                <a:sym typeface="Bree Serif"/>
              </a:rPr>
              <a:t>Megha Bhande and Agata Świniarska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888" y="3464623"/>
            <a:ext cx="2967318" cy="1678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218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777">
                <a:solidFill>
                  <a:srgbClr val="38761D"/>
                </a:solidFill>
              </a:rPr>
              <a:t>The Importance</a:t>
            </a:r>
            <a:r>
              <a:rPr lang="pl" sz="1777">
                <a:solidFill>
                  <a:srgbClr val="38761D"/>
                </a:solidFill>
              </a:rPr>
              <a:t> of a feature of our Random Forest Model</a:t>
            </a:r>
            <a:endParaRPr sz="1777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4397200" y="379488"/>
            <a:ext cx="47001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Bree Serif"/>
              <a:buChar char="●"/>
            </a:pPr>
            <a:r>
              <a:rPr lang="pl" sz="1100">
                <a:latin typeface="Bree Serif"/>
                <a:ea typeface="Bree Serif"/>
                <a:cs typeface="Bree Serif"/>
                <a:sym typeface="Bree Serif"/>
              </a:rPr>
              <a:t>Display top 5 important features for our Random Forest Model</a:t>
            </a:r>
            <a:endParaRPr sz="1100"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817" y="879904"/>
            <a:ext cx="4413925" cy="4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5975" y="1333450"/>
            <a:ext cx="2859474" cy="36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388225" y="416575"/>
            <a:ext cx="383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ree Serif"/>
              <a:buChar char="●"/>
            </a:pPr>
            <a:r>
              <a:rPr lang="pl" sz="11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Calculate the feature importance for Random Forest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300" y="898250"/>
            <a:ext cx="3698625" cy="21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388225" y="2990275"/>
            <a:ext cx="383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ree Serif"/>
              <a:buChar char="●"/>
            </a:pPr>
            <a:r>
              <a:rPr lang="pl" sz="11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Display the top 5 most important features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8225" y="3418832"/>
            <a:ext cx="2859474" cy="1296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22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100">
                <a:solidFill>
                  <a:srgbClr val="38761D"/>
                </a:solidFill>
              </a:rPr>
              <a:t>In Conclusion</a:t>
            </a:r>
            <a:endParaRPr sz="2100">
              <a:solidFill>
                <a:srgbClr val="38761D"/>
              </a:solidFill>
            </a:endParaRPr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68425" y="796975"/>
            <a:ext cx="6092700" cy="4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Char char="-"/>
            </a:pPr>
            <a:r>
              <a:rPr lang="pl">
                <a:latin typeface="Bree Serif"/>
                <a:ea typeface="Bree Serif"/>
                <a:cs typeface="Bree Serif"/>
                <a:sym typeface="Bree Serif"/>
              </a:rPr>
              <a:t>Long Beach Shelter, as a no-kill shelter has a [~18%] adoption rate and [~80% ] survivability rate as for 2024. </a:t>
            </a:r>
            <a:br>
              <a:rPr lang="pl">
                <a:latin typeface="Bree Serif"/>
                <a:ea typeface="Bree Serif"/>
                <a:cs typeface="Bree Serif"/>
                <a:sym typeface="Bree Serif"/>
              </a:rPr>
            </a:b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Char char="-"/>
            </a:pPr>
            <a:r>
              <a:rPr lang="pl">
                <a:latin typeface="Bree Serif"/>
                <a:ea typeface="Bree Serif"/>
                <a:cs typeface="Bree Serif"/>
                <a:sym typeface="Bree Serif"/>
              </a:rPr>
              <a:t>No-kill </a:t>
            </a:r>
            <a:r>
              <a:rPr lang="pl">
                <a:latin typeface="Bree Serif"/>
                <a:ea typeface="Bree Serif"/>
                <a:cs typeface="Bree Serif"/>
                <a:sym typeface="Bree Serif"/>
              </a:rPr>
              <a:t>shelter</a:t>
            </a:r>
            <a:r>
              <a:rPr lang="pl">
                <a:latin typeface="Bree Serif"/>
                <a:ea typeface="Bree Serif"/>
                <a:cs typeface="Bree Serif"/>
                <a:sym typeface="Bree Serif"/>
              </a:rPr>
              <a:t> status could hypothetically boost survivability and adoption rates for animals. It’s important to advocate for no-kill shelters , but also support traditional shelters in their transition.  </a:t>
            </a:r>
            <a:br>
              <a:rPr lang="pl">
                <a:latin typeface="Bree Serif"/>
                <a:ea typeface="Bree Serif"/>
                <a:cs typeface="Bree Serif"/>
                <a:sym typeface="Bree Serif"/>
              </a:rPr>
            </a:b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Char char="-"/>
            </a:pPr>
            <a:r>
              <a:rPr lang="pl">
                <a:latin typeface="Bree Serif"/>
                <a:ea typeface="Bree Serif"/>
                <a:cs typeface="Bree Serif"/>
                <a:sym typeface="Bree Serif"/>
              </a:rPr>
              <a:t>Most animals that come into shelters are dogs and cats, and their fate can be decided by a number of factors (age, color, days spent in shelter, area which they came from). 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125" y="1335675"/>
            <a:ext cx="2678075" cy="26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29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100">
                <a:solidFill>
                  <a:srgbClr val="274E13"/>
                </a:solidFill>
              </a:rPr>
              <a:t>Thank you for your attention. </a:t>
            </a:r>
            <a:endParaRPr sz="2100">
              <a:solidFill>
                <a:srgbClr val="274E13"/>
              </a:solidFill>
            </a:endParaRPr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11700" y="964850"/>
            <a:ext cx="8255700" cy="3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l" sz="1590">
                <a:solidFill>
                  <a:srgbClr val="38761D"/>
                </a:solidFill>
                <a:latin typeface="Bree Serif"/>
                <a:ea typeface="Bree Serif"/>
                <a:cs typeface="Bree Serif"/>
                <a:sym typeface="Bree Serif"/>
              </a:rPr>
              <a:t>References:</a:t>
            </a:r>
            <a:endParaRPr sz="1590">
              <a:solidFill>
                <a:srgbClr val="38761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l" sz="1290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3"/>
              </a:rPr>
              <a:t>Our dataset</a:t>
            </a:r>
            <a:r>
              <a:rPr lang="pl" sz="1290">
                <a:latin typeface="Bree Serif"/>
                <a:ea typeface="Bree Serif"/>
                <a:cs typeface="Bree Serif"/>
                <a:sym typeface="Bree Serif"/>
              </a:rPr>
              <a:t>: Long Beach City Animal Shelter Data</a:t>
            </a:r>
            <a:endParaRPr sz="129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l" sz="1290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4"/>
              </a:rPr>
              <a:t>https://www.onevet.ai/animal-shelter-statistics/</a:t>
            </a:r>
            <a:endParaRPr sz="129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l" sz="1290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5"/>
              </a:rPr>
              <a:t>https://www.thezebra.com/resources/research/pet-adoption-statistics/</a:t>
            </a:r>
            <a:endParaRPr sz="129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l" sz="1290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6"/>
              </a:rPr>
              <a:t>https://www.aspca.org/helping-people-pets/shelter-intake-and-surrender/pet-statistics</a:t>
            </a:r>
            <a:endParaRPr sz="129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l" sz="1290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7"/>
              </a:rPr>
              <a:t>https://spots.com/animal-shelter-statistics/</a:t>
            </a:r>
            <a:r>
              <a:rPr lang="pl" sz="1290">
                <a:latin typeface="Bree Serif"/>
                <a:ea typeface="Bree Serif"/>
                <a:cs typeface="Bree Serif"/>
                <a:sym typeface="Bree Serif"/>
              </a:rPr>
              <a:t> </a:t>
            </a:r>
            <a:endParaRPr sz="129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9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l" sz="1590">
                <a:solidFill>
                  <a:srgbClr val="38761D"/>
                </a:solidFill>
                <a:latin typeface="Bree Serif"/>
                <a:ea typeface="Bree Serif"/>
                <a:cs typeface="Bree Serif"/>
                <a:sym typeface="Bree Serif"/>
              </a:rPr>
              <a:t>For more information on animal welfare, volunteering and shelters in Spain visit:</a:t>
            </a:r>
            <a:endParaRPr sz="1590">
              <a:solidFill>
                <a:srgbClr val="38761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l" sz="1290">
                <a:solidFill>
                  <a:srgbClr val="741B47"/>
                </a:solidFill>
                <a:latin typeface="Bree Serif"/>
                <a:ea typeface="Bree Serif"/>
                <a:cs typeface="Bree Serif"/>
                <a:sym typeface="Bree Serif"/>
              </a:rPr>
              <a:t>FAADA</a:t>
            </a:r>
            <a:r>
              <a:rPr lang="pl" sz="1290">
                <a:latin typeface="Bree Serif"/>
                <a:ea typeface="Bree Serif"/>
                <a:cs typeface="Bree Serif"/>
                <a:sym typeface="Bree Serif"/>
              </a:rPr>
              <a:t> - </a:t>
            </a:r>
            <a:r>
              <a:rPr lang="pl" sz="1290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8"/>
              </a:rPr>
              <a:t>https://faada.org/entidades-asociaciones-protectoras</a:t>
            </a:r>
            <a:endParaRPr sz="129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l" sz="1290">
                <a:solidFill>
                  <a:srgbClr val="741B47"/>
                </a:solidFill>
                <a:latin typeface="Bree Serif"/>
                <a:ea typeface="Bree Serif"/>
                <a:cs typeface="Bree Serif"/>
                <a:sym typeface="Bree Serif"/>
              </a:rPr>
              <a:t>El REFUGIO</a:t>
            </a:r>
            <a:r>
              <a:rPr lang="pl" sz="1290">
                <a:latin typeface="Bree Serif"/>
                <a:ea typeface="Bree Serif"/>
                <a:cs typeface="Bree Serif"/>
                <a:sym typeface="Bree Serif"/>
              </a:rPr>
              <a:t> - </a:t>
            </a:r>
            <a:r>
              <a:rPr lang="pl" sz="1290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9"/>
              </a:rPr>
              <a:t>https://elrefugio.org/home</a:t>
            </a:r>
            <a:endParaRPr sz="129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l" sz="1290">
                <a:solidFill>
                  <a:srgbClr val="741B47"/>
                </a:solidFill>
                <a:latin typeface="Bree Serif"/>
                <a:ea typeface="Bree Serif"/>
                <a:cs typeface="Bree Serif"/>
                <a:sym typeface="Bree Serif"/>
              </a:rPr>
              <a:t>MIWUKI PET SHELTER</a:t>
            </a:r>
            <a:r>
              <a:rPr lang="pl" sz="1290">
                <a:latin typeface="Bree Serif"/>
                <a:ea typeface="Bree Serif"/>
                <a:cs typeface="Bree Serif"/>
                <a:sym typeface="Bree Serif"/>
              </a:rPr>
              <a:t>  - </a:t>
            </a:r>
            <a:r>
              <a:rPr lang="pl" sz="1290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10"/>
              </a:rPr>
              <a:t>https://petshelter.miwuki.com/protectoras-y-asociaciones-de-animales-de-espana</a:t>
            </a:r>
            <a:br>
              <a:rPr lang="pl" sz="1290">
                <a:latin typeface="Bree Serif"/>
                <a:ea typeface="Bree Serif"/>
                <a:cs typeface="Bree Serif"/>
                <a:sym typeface="Bree Serif"/>
              </a:rPr>
            </a:br>
            <a:endParaRPr sz="129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9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9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29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113050" y="4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1800">
                <a:solidFill>
                  <a:srgbClr val="38761D"/>
                </a:solidFill>
              </a:rPr>
              <a:t>Animals, Shelters, Adoptions:</a:t>
            </a:r>
            <a:endParaRPr sz="18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1800">
                <a:solidFill>
                  <a:srgbClr val="38761D"/>
                </a:solidFill>
              </a:rPr>
              <a:t>What exactly is a non-kill shelter?</a:t>
            </a:r>
            <a:endParaRPr sz="1800">
              <a:solidFill>
                <a:srgbClr val="38761D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5465800" y="997950"/>
            <a:ext cx="352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5800" u="sng">
                <a:latin typeface="Bree Serif"/>
                <a:ea typeface="Bree Serif"/>
                <a:cs typeface="Bree Serif"/>
                <a:sym typeface="Bree Serif"/>
              </a:rPr>
              <a:t>OUR GOAL:</a:t>
            </a:r>
            <a:r>
              <a:rPr lang="pl" sz="5800">
                <a:latin typeface="Bree Serif"/>
                <a:ea typeface="Bree Serif"/>
                <a:cs typeface="Bree Serif"/>
                <a:sym typeface="Bree Serif"/>
              </a:rPr>
              <a:t> Explore data released by one of the no-kill shelters to analyze their intake population, predict survivability and  adoption rate. </a:t>
            </a:r>
            <a:endParaRPr sz="58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45700" y="898450"/>
            <a:ext cx="4371000" cy="3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5700" y="898450"/>
            <a:ext cx="4889700" cy="3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           Context (United States) </a:t>
            </a:r>
            <a:endParaRPr b="1" sz="15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Roughly </a:t>
            </a:r>
            <a:r>
              <a:rPr b="1" lang="pl">
                <a:solidFill>
                  <a:srgbClr val="741B47"/>
                </a:solidFill>
                <a:latin typeface="Bree Serif"/>
                <a:ea typeface="Bree Serif"/>
                <a:cs typeface="Bree Serif"/>
                <a:sym typeface="Bree Serif"/>
              </a:rPr>
              <a:t>6,5 million</a:t>
            </a: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animals enter shelters each year, only about 3,2 million are adopted. </a:t>
            </a:r>
            <a:endParaRPr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App.</a:t>
            </a:r>
            <a:r>
              <a:rPr b="1" lang="pl">
                <a:solidFill>
                  <a:srgbClr val="38761D"/>
                </a:solidFill>
                <a:latin typeface="Bree Serif"/>
                <a:ea typeface="Bree Serif"/>
                <a:cs typeface="Bree Serif"/>
                <a:sym typeface="Bree Serif"/>
              </a:rPr>
              <a:t> 85 million families </a:t>
            </a: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are pet owners.</a:t>
            </a:r>
            <a:endParaRPr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Each year, </a:t>
            </a:r>
            <a:r>
              <a:rPr b="1" lang="pl">
                <a:solidFill>
                  <a:srgbClr val="741B47"/>
                </a:solidFill>
                <a:latin typeface="Bree Serif"/>
                <a:ea typeface="Bree Serif"/>
                <a:cs typeface="Bree Serif"/>
                <a:sym typeface="Bree Serif"/>
              </a:rPr>
              <a:t>920, 000</a:t>
            </a: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shelter animals are </a:t>
            </a:r>
            <a:r>
              <a:rPr b="1" lang="pl">
                <a:solidFill>
                  <a:srgbClr val="741B47"/>
                </a:solidFill>
                <a:latin typeface="Bree Serif"/>
                <a:ea typeface="Bree Serif"/>
                <a:cs typeface="Bree Serif"/>
                <a:sym typeface="Bree Serif"/>
              </a:rPr>
              <a:t>euthanized.</a:t>
            </a:r>
            <a:endParaRPr b="1">
              <a:solidFill>
                <a:srgbClr val="741B47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Over </a:t>
            </a:r>
            <a:r>
              <a:rPr b="1" lang="pl">
                <a:solidFill>
                  <a:srgbClr val="38761D"/>
                </a:solidFill>
                <a:latin typeface="Bree Serif"/>
                <a:ea typeface="Bree Serif"/>
                <a:cs typeface="Bree Serif"/>
                <a:sym typeface="Bree Serif"/>
              </a:rPr>
              <a:t>2,000 individual shelter and rescue organizations</a:t>
            </a: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are registered and operating within the United States. </a:t>
            </a:r>
            <a:endParaRPr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Separately, there are </a:t>
            </a:r>
            <a:r>
              <a:rPr lang="pl">
                <a:solidFill>
                  <a:srgbClr val="38761D"/>
                </a:solidFill>
                <a:latin typeface="Bree Serif"/>
                <a:ea typeface="Bree Serif"/>
                <a:cs typeface="Bree Serif"/>
                <a:sym typeface="Bree Serif"/>
              </a:rPr>
              <a:t>10,000 rescue groups and sanctuaries</a:t>
            </a: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. </a:t>
            </a:r>
            <a:endParaRPr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Most shelters strive to </a:t>
            </a:r>
            <a:r>
              <a:rPr b="1" lang="pl">
                <a:solidFill>
                  <a:srgbClr val="741B47"/>
                </a:solidFill>
                <a:latin typeface="Bree Serif"/>
                <a:ea typeface="Bree Serif"/>
                <a:cs typeface="Bree Serif"/>
                <a:sym typeface="Bree Serif"/>
              </a:rPr>
              <a:t>reunite, rehabilitate, release and transfer</a:t>
            </a: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animals in need. </a:t>
            </a:r>
            <a:endParaRPr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ree Serif"/>
              <a:buChar char="●"/>
            </a:pP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As for 2024, roughly </a:t>
            </a:r>
            <a:r>
              <a:rPr lang="pl">
                <a:solidFill>
                  <a:srgbClr val="38761D"/>
                </a:solidFill>
                <a:latin typeface="Bree Serif"/>
                <a:ea typeface="Bree Serif"/>
                <a:cs typeface="Bree Serif"/>
                <a:sym typeface="Bree Serif"/>
              </a:rPr>
              <a:t>51% shelters in the US are no-kill shelters</a:t>
            </a: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. This number went up from 24% in 2016.</a:t>
            </a:r>
            <a:endParaRPr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598250" y="2256075"/>
            <a:ext cx="3178800" cy="2252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730700" y="2256075"/>
            <a:ext cx="2913900" cy="21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A </a:t>
            </a:r>
            <a:r>
              <a:rPr lang="pl" sz="1300">
                <a:solidFill>
                  <a:srgbClr val="274E13"/>
                </a:solidFill>
                <a:latin typeface="Bree Serif"/>
                <a:ea typeface="Bree Serif"/>
                <a:cs typeface="Bree Serif"/>
                <a:sym typeface="Bree Serif"/>
              </a:rPr>
              <a:t>no-kill shelter</a:t>
            </a: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is an animal care institution that </a:t>
            </a:r>
            <a:r>
              <a:rPr i="1"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does not kill healthy or treatable animals</a:t>
            </a: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based on time limits or capacity. Euthanasia is performed only on terminally ill and dangerous animals that can’t be rehabilitated.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If a shelter kills only up to total </a:t>
            </a:r>
            <a:r>
              <a:rPr b="1" lang="pl" sz="1300">
                <a:solidFill>
                  <a:srgbClr val="274E13"/>
                </a:solidFill>
                <a:latin typeface="Bree Serif"/>
                <a:ea typeface="Bree Serif"/>
                <a:cs typeface="Bree Serif"/>
                <a:sym typeface="Bree Serif"/>
              </a:rPr>
              <a:t>10%</a:t>
            </a: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animals, it is considered a no-kill shelter. </a:t>
            </a:r>
            <a:r>
              <a:rPr lang="pl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38325" y="79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1900">
                <a:solidFill>
                  <a:srgbClr val="38761D"/>
                </a:solidFill>
              </a:rPr>
              <a:t>Introduction to Our Analysis : The Dataset and EDA</a:t>
            </a:r>
            <a:endParaRPr sz="19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1900">
                <a:solidFill>
                  <a:srgbClr val="38761D"/>
                </a:solidFill>
              </a:rPr>
              <a:t> </a:t>
            </a:r>
            <a:endParaRPr sz="1900">
              <a:solidFill>
                <a:srgbClr val="38761D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38325" y="529300"/>
            <a:ext cx="3655500" cy="17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Bree Serif"/>
                <a:ea typeface="Bree Serif"/>
                <a:cs typeface="Bree Serif"/>
                <a:sym typeface="Bree Serif"/>
              </a:rPr>
              <a:t>Overview :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Bree Serif"/>
              <a:buChar char="●"/>
            </a:pPr>
            <a:r>
              <a:rPr lang="pl" sz="1400">
                <a:latin typeface="Bree Serif"/>
                <a:ea typeface="Bree Serif"/>
                <a:cs typeface="Bree Serif"/>
                <a:sym typeface="Bree Serif"/>
              </a:rPr>
              <a:t>Total number of observations (</a:t>
            </a:r>
            <a:r>
              <a:rPr b="1" lang="pl" sz="1400">
                <a:solidFill>
                  <a:srgbClr val="38761D"/>
                </a:solidFill>
                <a:latin typeface="Bree Serif"/>
                <a:ea typeface="Bree Serif"/>
                <a:cs typeface="Bree Serif"/>
                <a:sym typeface="Bree Serif"/>
              </a:rPr>
              <a:t>df2</a:t>
            </a:r>
            <a:r>
              <a:rPr lang="pl" sz="1400">
                <a:latin typeface="Bree Serif"/>
                <a:ea typeface="Bree Serif"/>
                <a:cs typeface="Bree Serif"/>
                <a:sym typeface="Bree Serif"/>
              </a:rPr>
              <a:t>): Rows = </a:t>
            </a:r>
            <a:r>
              <a:rPr b="1" lang="pl" sz="1400">
                <a:solidFill>
                  <a:srgbClr val="980000"/>
                </a:solidFill>
                <a:latin typeface="Bree Serif"/>
                <a:ea typeface="Bree Serif"/>
                <a:cs typeface="Bree Serif"/>
                <a:sym typeface="Bree Serif"/>
              </a:rPr>
              <a:t>21198</a:t>
            </a:r>
            <a:r>
              <a:rPr lang="pl" sz="1400">
                <a:latin typeface="Bree Serif"/>
                <a:ea typeface="Bree Serif"/>
                <a:cs typeface="Bree Serif"/>
                <a:sym typeface="Bree Serif"/>
              </a:rPr>
              <a:t> and Columns =</a:t>
            </a:r>
            <a:r>
              <a:rPr b="1" lang="pl" sz="1400">
                <a:solidFill>
                  <a:srgbClr val="980000"/>
                </a:solidFill>
                <a:latin typeface="Bree Serif"/>
                <a:ea typeface="Bree Serif"/>
                <a:cs typeface="Bree Serif"/>
                <a:sym typeface="Bree Serif"/>
              </a:rPr>
              <a:t>19</a:t>
            </a:r>
            <a:r>
              <a:rPr lang="pl" sz="1400">
                <a:latin typeface="Bree Serif"/>
                <a:ea typeface="Bree Serif"/>
                <a:cs typeface="Bree Serif"/>
                <a:sym typeface="Bree Serif"/>
              </a:rPr>
              <a:t>.</a:t>
            </a:r>
            <a:endParaRPr sz="1400"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ree Serif"/>
              <a:buChar char="●"/>
            </a:pPr>
            <a:r>
              <a:rPr b="1" lang="pl" sz="1400">
                <a:solidFill>
                  <a:srgbClr val="980000"/>
                </a:solidFill>
                <a:latin typeface="Bree Serif"/>
                <a:ea typeface="Bree Serif"/>
                <a:cs typeface="Bree Serif"/>
                <a:sym typeface="Bree Serif"/>
              </a:rPr>
              <a:t>Adoption</a:t>
            </a:r>
            <a:r>
              <a:rPr b="1" lang="pl" sz="1400"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pl" sz="1400">
                <a:latin typeface="Bree Serif"/>
                <a:ea typeface="Bree Serif"/>
                <a:cs typeface="Bree Serif"/>
                <a:sym typeface="Bree Serif"/>
              </a:rPr>
              <a:t>and </a:t>
            </a:r>
            <a:r>
              <a:rPr b="1" lang="pl" sz="1400">
                <a:solidFill>
                  <a:srgbClr val="980000"/>
                </a:solidFill>
                <a:latin typeface="Bree Serif"/>
                <a:ea typeface="Bree Serif"/>
                <a:cs typeface="Bree Serif"/>
                <a:sym typeface="Bree Serif"/>
              </a:rPr>
              <a:t>Alive</a:t>
            </a:r>
            <a:r>
              <a:rPr b="1" lang="pl" sz="1400"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pl" sz="1400">
                <a:latin typeface="Bree Serif"/>
                <a:ea typeface="Bree Serif"/>
                <a:cs typeface="Bree Serif"/>
                <a:sym typeface="Bree Serif"/>
              </a:rPr>
              <a:t>Animal Counts (</a:t>
            </a:r>
            <a:r>
              <a:rPr lang="pl" sz="1400">
                <a:solidFill>
                  <a:srgbClr val="980000"/>
                </a:solidFill>
                <a:latin typeface="Bree Serif"/>
                <a:ea typeface="Bree Serif"/>
                <a:cs typeface="Bree Serif"/>
                <a:sym typeface="Bree Serif"/>
              </a:rPr>
              <a:t>Time Range Specific</a:t>
            </a:r>
            <a:r>
              <a:rPr lang="pl" sz="1400">
                <a:latin typeface="Bree Serif"/>
                <a:ea typeface="Bree Serif"/>
                <a:cs typeface="Bree Serif"/>
                <a:sym typeface="Bree Serif"/>
              </a:rPr>
              <a:t>):</a:t>
            </a:r>
            <a:endParaRPr sz="14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25" y="2349025"/>
            <a:ext cx="2954351" cy="23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4219475" y="529300"/>
            <a:ext cx="510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Exploratory Data Analysis :</a:t>
            </a:r>
            <a:endParaRPr sz="18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3825" y="1673664"/>
            <a:ext cx="5101499" cy="286293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219475" y="869125"/>
            <a:ext cx="43929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Goal </a:t>
            </a: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➤</a:t>
            </a:r>
            <a:r>
              <a:rPr lang="pl" sz="1450"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Identify the percentage distribution of outcome type (adoption, euthanasia, transfer etc).</a:t>
            </a:r>
            <a:endParaRPr sz="1450"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784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111">
                <a:solidFill>
                  <a:srgbClr val="38761D"/>
                </a:solidFill>
              </a:rPr>
              <a:t>The Data</a:t>
            </a:r>
            <a:r>
              <a:rPr lang="pl" sz="3111">
                <a:solidFill>
                  <a:srgbClr val="38761D"/>
                </a:solidFill>
              </a:rPr>
              <a:t> </a:t>
            </a:r>
            <a:r>
              <a:rPr lang="pl" sz="2111">
                <a:solidFill>
                  <a:srgbClr val="38761D"/>
                </a:solidFill>
                <a:highlight>
                  <a:srgbClr val="FFFFFF"/>
                </a:highlight>
              </a:rPr>
              <a:t>Visualizing Animal Type , Average Shelter Stay by Outcome and  Heatmap</a:t>
            </a:r>
            <a:r>
              <a:rPr lang="pl" sz="1311">
                <a:solidFill>
                  <a:srgbClr val="38761D"/>
                </a:solidFill>
                <a:highlight>
                  <a:srgbClr val="FFFFFF"/>
                </a:highlight>
              </a:rPr>
              <a:t> </a:t>
            </a:r>
            <a:r>
              <a:rPr lang="pl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278450" y="831225"/>
            <a:ext cx="42603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5200">
                <a:solidFill>
                  <a:schemeClr val="accent1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Exploring</a:t>
            </a:r>
            <a:r>
              <a:rPr lang="pl" sz="3900">
                <a:solidFill>
                  <a:schemeClr val="accent1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pl" sz="5200">
                <a:solidFill>
                  <a:schemeClr val="accent1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distribution among animal types :</a:t>
            </a:r>
            <a:endParaRPr sz="5200">
              <a:solidFill>
                <a:schemeClr val="accent1"/>
              </a:solidFill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6000">
              <a:solidFill>
                <a:schemeClr val="accent1"/>
              </a:solidFill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2700"/>
            <a:ext cx="3506026" cy="176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76200"/>
            <a:ext cx="3506025" cy="17307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386275" y="894150"/>
            <a:ext cx="435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accent1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Identifying High-Demand Areas for Animal Services in long beach :</a:t>
            </a:r>
            <a:endParaRPr sz="1900">
              <a:solidFill>
                <a:schemeClr val="accen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78450" y="2850575"/>
            <a:ext cx="38328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300">
                <a:solidFill>
                  <a:schemeClr val="accent1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The average number of days spent in the shelter for each outcome type :</a:t>
            </a:r>
            <a:endParaRPr>
              <a:solidFill>
                <a:schemeClr val="accen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650" y="1531725"/>
            <a:ext cx="4727951" cy="2829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23400" y="191150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1800">
                <a:solidFill>
                  <a:srgbClr val="38761D"/>
                </a:solidFill>
              </a:rPr>
              <a:t>How can we predict an animal’s chances to survive the shelter stay?</a:t>
            </a:r>
            <a:endParaRPr sz="18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1800">
                <a:solidFill>
                  <a:srgbClr val="000000"/>
                </a:solidFill>
              </a:rPr>
              <a:t>Simply - with a Logistic Regression Model!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23400" y="964675"/>
            <a:ext cx="87744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300">
                <a:latin typeface="Bree Serif"/>
                <a:ea typeface="Bree Serif"/>
                <a:cs typeface="Bree Serif"/>
                <a:sym typeface="Bree Serif"/>
              </a:rPr>
              <a:t>GOAL</a:t>
            </a:r>
            <a:r>
              <a:rPr lang="pl" sz="1300">
                <a:latin typeface="Bree Serif"/>
                <a:ea typeface="Bree Serif"/>
                <a:cs typeface="Bree Serif"/>
                <a:sym typeface="Bree Serif"/>
              </a:rPr>
              <a:t> ➤ B</a:t>
            </a:r>
            <a:r>
              <a:rPr lang="pl" sz="1300">
                <a:latin typeface="Bree Serif"/>
                <a:ea typeface="Bree Serif"/>
                <a:cs typeface="Bree Serif"/>
                <a:sym typeface="Bree Serif"/>
              </a:rPr>
              <a:t>uild a model that predicts the binary target variable </a:t>
            </a:r>
            <a:r>
              <a:rPr lang="pl" sz="1300">
                <a:solidFill>
                  <a:srgbClr val="741B47"/>
                </a:solidFill>
                <a:latin typeface="Bree Serif"/>
                <a:ea typeface="Bree Serif"/>
                <a:cs typeface="Bree Serif"/>
                <a:sym typeface="Bree Serif"/>
              </a:rPr>
              <a:t>was_outcome_alive</a:t>
            </a:r>
            <a:r>
              <a:rPr lang="pl" sz="1300">
                <a:latin typeface="Bree Serif"/>
                <a:ea typeface="Bree Serif"/>
                <a:cs typeface="Bree Serif"/>
                <a:sym typeface="Bree Serif"/>
              </a:rPr>
              <a:t> based on columns: </a:t>
            </a:r>
            <a:br>
              <a:rPr lang="pl" sz="1300">
                <a:latin typeface="Bree Serif"/>
                <a:ea typeface="Bree Serif"/>
                <a:cs typeface="Bree Serif"/>
                <a:sym typeface="Bree Serif"/>
              </a:rPr>
            </a:br>
            <a:r>
              <a:rPr lang="pl" sz="1300">
                <a:latin typeface="Bree Serif"/>
                <a:ea typeface="Bree Serif"/>
                <a:cs typeface="Bree Serif"/>
                <a:sym typeface="Bree Serif"/>
              </a:rPr>
              <a:t>Outcome Type, Sex, Primary Color, Intake Type and Intake Condition and Days Spent in Shelter. </a:t>
            </a:r>
            <a:r>
              <a:rPr lang="pl">
                <a:latin typeface="Bree Serif"/>
                <a:ea typeface="Bree Serif"/>
                <a:cs typeface="Bree Serif"/>
                <a:sym typeface="Bree Serif"/>
              </a:rPr>
              <a:t> 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39992">
            <a:off x="7971086" y="3809251"/>
            <a:ext cx="927389" cy="133421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189850" y="1704200"/>
            <a:ext cx="8774400" cy="3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03025" y="1704200"/>
            <a:ext cx="89721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Step 1</a:t>
            </a:r>
            <a:r>
              <a:rPr lang="pl" sz="12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- Load our clean categorical dataset  and drop unnecessary columns to optimize our LRM. </a:t>
            </a:r>
            <a:endParaRPr sz="12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Step 2</a:t>
            </a:r>
            <a:r>
              <a:rPr lang="pl" sz="12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- Use one-hot encoding to get dummies of our soon-to-be dependent variables X.</a:t>
            </a:r>
            <a:endParaRPr sz="12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rgbClr val="0000FF"/>
                </a:solidFill>
                <a:latin typeface="Bree Serif"/>
                <a:ea typeface="Bree Serif"/>
                <a:cs typeface="Bree Serif"/>
                <a:sym typeface="Bree Serif"/>
              </a:rPr>
              <a:t>df3_one_hot_encoded_data = pd.get_dummies(data=df3, columns = ['Animal Type','Outcome Type', 'Sex', 'Primary Color','Intake Type', 'Intake Condition'])</a:t>
            </a:r>
            <a:endParaRPr sz="11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Step 3</a:t>
            </a:r>
            <a:r>
              <a:rPr lang="pl" sz="12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- Declare our variables and divide our data into training and testing datasets in ratio 80%-20%.</a:t>
            </a:r>
            <a:endParaRPr sz="12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rgbClr val="0000FF"/>
                </a:solidFill>
                <a:latin typeface="Bree Serif"/>
                <a:ea typeface="Bree Serif"/>
                <a:cs typeface="Bree Serif"/>
                <a:sym typeface="Bree Serif"/>
              </a:rPr>
              <a:t>X = df3_one_hot_encoded_data[feature_vars]</a:t>
            </a:r>
            <a:endParaRPr i="1" sz="1000">
              <a:solidFill>
                <a:srgbClr val="0000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rgbClr val="0000FF"/>
                </a:solidFill>
                <a:latin typeface="Bree Serif"/>
                <a:ea typeface="Bree Serif"/>
                <a:cs typeface="Bree Serif"/>
                <a:sym typeface="Bree Serif"/>
              </a:rPr>
              <a:t>Y = df3_one_hot_encoded_data['was_outcome_alive']</a:t>
            </a:r>
            <a:endParaRPr i="1" sz="1000">
              <a:solidFill>
                <a:srgbClr val="0000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rgbClr val="0000FF"/>
                </a:solidFill>
                <a:latin typeface="Bree Serif"/>
                <a:ea typeface="Bree Serif"/>
                <a:cs typeface="Bree Serif"/>
                <a:sym typeface="Bree Serif"/>
              </a:rPr>
              <a:t>X_train, X_test, Y_train, Y_test = train_test_split(X, Y, test_size=0.2, stratify = Y, random_state=42)</a:t>
            </a:r>
            <a:endParaRPr i="1" sz="1100">
              <a:solidFill>
                <a:srgbClr val="0000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Step 4</a:t>
            </a:r>
            <a:r>
              <a:rPr lang="pl" sz="12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- Fit our data, then interpret the intercept and coefficient. </a:t>
            </a:r>
            <a:endParaRPr sz="12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rgbClr val="0000FF"/>
                </a:solidFill>
                <a:latin typeface="Bree Serif"/>
                <a:ea typeface="Bree Serif"/>
                <a:cs typeface="Bree Serif"/>
                <a:sym typeface="Bree Serif"/>
              </a:rPr>
              <a:t>logreg = LogisticRegression() </a:t>
            </a:r>
            <a:endParaRPr i="1" sz="1000">
              <a:solidFill>
                <a:srgbClr val="0000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rgbClr val="0000FF"/>
                </a:solidFill>
                <a:latin typeface="Bree Serif"/>
                <a:ea typeface="Bree Serif"/>
                <a:cs typeface="Bree Serif"/>
                <a:sym typeface="Bree Serif"/>
              </a:rPr>
              <a:t>logreg.fit(X_train, Y_train)</a:t>
            </a:r>
            <a:endParaRPr i="1" sz="1000">
              <a:solidFill>
                <a:srgbClr val="0000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rgbClr val="0000FF"/>
                </a:solidFill>
                <a:latin typeface="Bree Serif"/>
                <a:ea typeface="Bree Serif"/>
                <a:cs typeface="Bree Serif"/>
                <a:sym typeface="Bree Serif"/>
              </a:rPr>
              <a:t>logreg.intercept_ </a:t>
            </a:r>
            <a:r>
              <a:rPr i="1" lang="pl" sz="1000">
                <a:latin typeface="Bree Serif"/>
                <a:ea typeface="Bree Serif"/>
                <a:cs typeface="Bree Serif"/>
                <a:sym typeface="Bree Serif"/>
              </a:rPr>
              <a:t>( the array outputs </a:t>
            </a:r>
            <a:r>
              <a:rPr i="1" lang="pl" sz="1000"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([[0.02910983]]))</a:t>
            </a:r>
            <a:endParaRPr i="1" sz="1000"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chemeClr val="accent5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logreg.coef_ </a:t>
            </a:r>
            <a:r>
              <a:rPr i="1" lang="pl" sz="1000"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( the array outputs ([[0.02910983]])</a:t>
            </a:r>
            <a:endParaRPr i="1" sz="1000"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0000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400" y="2034963"/>
            <a:ext cx="5505026" cy="10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134650" y="181025"/>
            <a:ext cx="8697600" cy="4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latin typeface="Bree Serif"/>
                <a:ea typeface="Bree Serif"/>
                <a:cs typeface="Bree Serif"/>
                <a:sym typeface="Bree Serif"/>
              </a:rPr>
              <a:t>Step 5 </a:t>
            </a:r>
            <a:r>
              <a:rPr lang="pl" sz="1100">
                <a:latin typeface="Bree Serif"/>
                <a:ea typeface="Bree Serif"/>
                <a:cs typeface="Bree Serif"/>
                <a:sym typeface="Bree Serif"/>
              </a:rPr>
              <a:t>- Evaluate the model 1 - training, testing and baseline accuracies. </a:t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latin typeface="Bree Serif"/>
                <a:ea typeface="Bree Serif"/>
                <a:cs typeface="Bree Serif"/>
                <a:sym typeface="Bree Serif"/>
              </a:rPr>
              <a:t>Step 6 </a:t>
            </a:r>
            <a:r>
              <a:rPr lang="pl" sz="1100">
                <a:latin typeface="Bree Serif"/>
                <a:ea typeface="Bree Serif"/>
                <a:cs typeface="Bree Serif"/>
                <a:sym typeface="Bree Serif"/>
              </a:rPr>
              <a:t>- Create Confusion Matrix</a:t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y_true=Y_train</a:t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y_pred=logreg.predict(X_train)</a:t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pd.DataFrame(confusion_matrix(y_true,y_pred))</a:t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latin typeface="Bree Serif"/>
                <a:ea typeface="Bree Serif"/>
                <a:cs typeface="Bree Serif"/>
                <a:sym typeface="Bree Serif"/>
              </a:rPr>
              <a:t>Step 7</a:t>
            </a:r>
            <a:r>
              <a:rPr lang="pl" sz="1100">
                <a:latin typeface="Bree Serif"/>
                <a:ea typeface="Bree Serif"/>
                <a:cs typeface="Bree Serif"/>
                <a:sym typeface="Bree Serif"/>
              </a:rPr>
              <a:t> - Evaluate the model 2 - Precision and Recall</a:t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latin typeface="Bree Serif"/>
                <a:ea typeface="Bree Serif"/>
                <a:cs typeface="Bree Serif"/>
                <a:sym typeface="Bree Serif"/>
              </a:rPr>
              <a:t>Step 8</a:t>
            </a:r>
            <a:r>
              <a:rPr lang="pl" sz="1100">
                <a:latin typeface="Bree Serif"/>
                <a:ea typeface="Bree Serif"/>
                <a:cs typeface="Bree Serif"/>
                <a:sym typeface="Bree Serif"/>
              </a:rPr>
              <a:t> - Include Classification Report</a:t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print(classification_report(y_true,y_pred))</a:t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latin typeface="Bree Serif"/>
                <a:ea typeface="Bree Serif"/>
                <a:cs typeface="Bree Serif"/>
                <a:sym typeface="Bree Serif"/>
              </a:rPr>
              <a:t>Step 9</a:t>
            </a:r>
            <a:r>
              <a:rPr lang="pl" sz="1100">
                <a:latin typeface="Bree Serif"/>
                <a:ea typeface="Bree Serif"/>
                <a:cs typeface="Bree Serif"/>
                <a:sym typeface="Bree Serif"/>
              </a:rPr>
              <a:t> - Use the model to make predictions of variable Y - did the animal survive the shelter stay?</a:t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vals_to_predict = pd.DataFrame({'Days Spent in Shelter': [60, 2, 0]})</a:t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logreg.predict_proba(vals_to_predict)</a:t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logreg.predict(vals_to_predict)</a:t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00" y="479025"/>
            <a:ext cx="4615175" cy="8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9725" y="1384100"/>
            <a:ext cx="798725" cy="7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200" y="2434525"/>
            <a:ext cx="2829475" cy="5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188" y="4737463"/>
            <a:ext cx="202882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6039800" y="740963"/>
            <a:ext cx="2218500" cy="19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And voila! </a:t>
            </a:r>
            <a:endParaRPr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Thanks to our model, we can predict with 0.79 % accuracy that three animals who spent 60, 2 and 0 days in the shelter respectively will all live! </a:t>
            </a:r>
            <a:endParaRPr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5734250" y="327125"/>
            <a:ext cx="2829600" cy="2737200"/>
          </a:xfrm>
          <a:prstGeom prst="ellipse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2200" y="4040475"/>
            <a:ext cx="1836100" cy="4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113025" y="91850"/>
            <a:ext cx="88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100">
                <a:solidFill>
                  <a:srgbClr val="38761D"/>
                </a:solidFill>
              </a:rPr>
              <a:t>Can we also predict adoption? Let’s try a </a:t>
            </a:r>
            <a:r>
              <a:rPr lang="pl" sz="2100">
                <a:solidFill>
                  <a:srgbClr val="000000"/>
                </a:solidFill>
              </a:rPr>
              <a:t>Decision Tree</a:t>
            </a:r>
            <a:r>
              <a:rPr lang="pl" sz="2100">
                <a:solidFill>
                  <a:srgbClr val="38761D"/>
                </a:solidFill>
              </a:rPr>
              <a:t>!</a:t>
            </a:r>
            <a:endParaRPr sz="2100">
              <a:solidFill>
                <a:srgbClr val="38761D"/>
              </a:solidFill>
            </a:endParaRPr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185025" y="587250"/>
            <a:ext cx="86310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300"/>
              <a:t>GOAL</a:t>
            </a:r>
            <a:r>
              <a:rPr lang="pl" sz="1300"/>
              <a:t> ➤ Build a DT model that predicts the target variable ADOPTION based on how many days they spent in shelter. 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3125" y="1349425"/>
            <a:ext cx="1235175" cy="10927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184500" y="1229575"/>
            <a:ext cx="8775000" cy="3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Step 1 - Get dummies of Outcome Type column from our clean dataset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df_new_encoded = pd.get_dummies(df3)</a:t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Step 2 - </a:t>
            </a: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Separate</a:t>
            </a: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feature and target variables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X = df_new_encoded.drop(columns=['Outcome Type_ADOPTION'], axis=1)  </a:t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Y = df_new_encoded['Outcome Type_ADOPTION']</a:t>
            </a:r>
            <a:r>
              <a:rPr i="1" lang="pl" sz="10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endParaRPr i="1" sz="10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Step 3 - split our model into training and testing sets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X_train, X_test, Y_train, Y_test = train_test_split(X, Y, stratify=Y, train_size=0.2, random_state=42)</a:t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Step 4 - Instantiate and train a DecisionTreeClassifier with entropy as a criterion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dec_tree = DecisionTreeClassifier(criterion='entropy', max_depth=3, random_state=42)</a:t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dec_tree.fit(X_train, Y_train)</a:t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Step 5 - Define our class names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class_names = ['Not Adopted', 'Adopted']</a:t>
            </a:r>
            <a:endParaRPr i="1" sz="10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Step 5 - Plot the tree!  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Step 6 - Fit, evaluate and use it to make predictions similarly to LRM.</a:t>
            </a:r>
            <a:endParaRPr sz="13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Step 7 - Print out classification report.</a:t>
            </a:r>
            <a:r>
              <a:rPr lang="pl" sz="12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endParaRPr sz="12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313" y="4128888"/>
            <a:ext cx="256222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325" y="4443125"/>
            <a:ext cx="2286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2348" y="3127050"/>
            <a:ext cx="3361625" cy="12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5576175" y="368650"/>
            <a:ext cx="31899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34650"/>
            <a:ext cx="5640199" cy="564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5640200" y="181000"/>
            <a:ext cx="33666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Bonus: Feature Importance</a:t>
            </a:r>
            <a:endParaRPr sz="12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feature_importances = pd.DataFrame({'Feature': X.columns, 'Feature Importance': dec_tree.feature_importances_})</a:t>
            </a:r>
            <a:endParaRPr i="1" sz="10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non_zero_importance_features = feature_importances[feature_importances['Feature Importance'] != 0]</a:t>
            </a:r>
            <a:endParaRPr i="1" sz="10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0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display(non_zero_importance_features)</a:t>
            </a:r>
            <a:endParaRPr i="1" sz="10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0199" y="1646900"/>
            <a:ext cx="3199000" cy="32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6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pl" sz="1800">
                <a:solidFill>
                  <a:srgbClr val="38761D"/>
                </a:solidFill>
              </a:rPr>
              <a:t>How can we be even more sure: </a:t>
            </a:r>
            <a:r>
              <a:rPr lang="pl" sz="1811">
                <a:solidFill>
                  <a:srgbClr val="000000"/>
                </a:solidFill>
                <a:highlight>
                  <a:srgbClr val="FFFFFF"/>
                </a:highlight>
              </a:rPr>
              <a:t>Random Forest</a:t>
            </a:r>
            <a:endParaRPr sz="3111">
              <a:solidFill>
                <a:srgbClr val="000000"/>
              </a:solidFill>
            </a:endParaRPr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185275" y="11524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083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Bree Serif"/>
              <a:buChar char="●"/>
            </a:pPr>
            <a:r>
              <a:rPr lang="pl" sz="4550">
                <a:latin typeface="Bree Serif"/>
                <a:ea typeface="Bree Serif"/>
                <a:cs typeface="Bree Serif"/>
                <a:sym typeface="Bree Serif"/>
              </a:rPr>
              <a:t>Here we </a:t>
            </a:r>
            <a:r>
              <a:rPr lang="pl" sz="4550">
                <a:latin typeface="Bree Serif"/>
                <a:ea typeface="Bree Serif"/>
                <a:cs typeface="Bree Serif"/>
                <a:sym typeface="Bree Serif"/>
              </a:rPr>
              <a:t>Build the Random Forest Model.</a:t>
            </a:r>
            <a:endParaRPr sz="4550">
              <a:latin typeface="Bree Serif"/>
              <a:ea typeface="Bree Serif"/>
              <a:cs typeface="Bree Serif"/>
              <a:sym typeface="Bree Serif"/>
            </a:endParaRPr>
          </a:p>
          <a:p>
            <a:pPr indent="-30083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Bree Serif"/>
              <a:buChar char="●"/>
            </a:pPr>
            <a:r>
              <a:rPr lang="pl" sz="4550">
                <a:latin typeface="Bree Serif"/>
                <a:ea typeface="Bree Serif"/>
                <a:cs typeface="Bree Serif"/>
                <a:sym typeface="Bree Serif"/>
              </a:rPr>
              <a:t>Separate features and target variable.</a:t>
            </a:r>
            <a:endParaRPr sz="45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latin typeface="Bree Serif"/>
                <a:ea typeface="Bree Serif"/>
                <a:cs typeface="Bree Serif"/>
                <a:sym typeface="Bree Serif"/>
              </a:rPr>
              <a:t> 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285075" y="382450"/>
            <a:ext cx="85206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1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GOAL</a:t>
            </a:r>
            <a:r>
              <a:rPr lang="pl" sz="11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➤ Build a Random Forest model with 1000 estimators  that predicts the </a:t>
            </a:r>
            <a:r>
              <a:rPr lang="pl" sz="1050">
                <a:solidFill>
                  <a:schemeClr val="accent1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 chances for adoption in Long Beach Shelter</a:t>
            </a:r>
            <a:r>
              <a:rPr lang="pl" sz="1050">
                <a:highlight>
                  <a:srgbClr val="FFFFFF"/>
                </a:highlight>
              </a:rPr>
              <a:t>. </a:t>
            </a:r>
            <a:r>
              <a:rPr lang="pl" sz="11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Our target variable  </a:t>
            </a:r>
            <a:r>
              <a:rPr lang="pl" sz="1100">
                <a:solidFill>
                  <a:srgbClr val="741B47"/>
                </a:solidFill>
                <a:latin typeface="Bree Serif"/>
                <a:ea typeface="Bree Serif"/>
                <a:cs typeface="Bree Serif"/>
                <a:sym typeface="Bree Serif"/>
              </a:rPr>
              <a:t>Outcome Type_ADOPTION</a:t>
            </a:r>
            <a:r>
              <a:rPr lang="pl" sz="11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 is based on columns: Days Spent in Shelter,Outcome Type_RESCUE,  Intake Type_RETURN and </a:t>
            </a:r>
            <a:r>
              <a:rPr lang="pl" sz="1100">
                <a:solidFill>
                  <a:schemeClr val="accent1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Outcome </a:t>
            </a:r>
            <a:r>
              <a:rPr lang="pl" sz="11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rPr>
              <a:t>Type TRANSFER</a:t>
            </a:r>
            <a:r>
              <a:rPr lang="pl" sz="1100">
                <a:solidFill>
                  <a:schemeClr val="accent1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. 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75" y="1693300"/>
            <a:ext cx="4460500" cy="1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438100" y="3143300"/>
            <a:ext cx="38328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ree Serif"/>
              <a:buChar char="●"/>
            </a:pPr>
            <a:r>
              <a:rPr lang="pl" sz="11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Evaluate our Random Forest Model</a:t>
            </a:r>
            <a:endParaRPr sz="11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1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Train score : 1.0</a:t>
            </a:r>
            <a:endParaRPr i="1" sz="11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1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Test score : 0.9968346725</a:t>
            </a:r>
            <a:endParaRPr i="1" sz="1100">
              <a:solidFill>
                <a:schemeClr val="accent5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ree Serif"/>
              <a:buChar char="●"/>
            </a:pPr>
            <a:r>
              <a:rPr lang="pl" sz="11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rPr>
              <a:t>Calculate Baseline accuracy</a:t>
            </a:r>
            <a:endParaRPr sz="1100">
              <a:solidFill>
                <a:schemeClr val="accen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rPr>
              <a:t>              </a:t>
            </a:r>
            <a:r>
              <a:rPr lang="pl" sz="11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   </a:t>
            </a:r>
            <a:r>
              <a:rPr lang="pl" sz="1100">
                <a:solidFill>
                  <a:schemeClr val="accent5"/>
                </a:solidFill>
                <a:latin typeface="Bree Serif"/>
                <a:ea typeface="Bree Serif"/>
                <a:cs typeface="Bree Serif"/>
                <a:sym typeface="Bree Serif"/>
              </a:rPr>
              <a:t>Baseline accuracy</a:t>
            </a:r>
            <a:r>
              <a:rPr lang="pl" sz="1000">
                <a:solidFill>
                  <a:schemeClr val="accent5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: 81.86301369863014</a:t>
            </a:r>
            <a:endParaRPr sz="1100">
              <a:solidFill>
                <a:schemeClr val="accen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5505500" y="1034025"/>
            <a:ext cx="297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pl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l" sz="11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View the random estimator tree </a:t>
            </a:r>
            <a:endParaRPr sz="11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725" y="1453200"/>
            <a:ext cx="3127351" cy="35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470445"/>
            <a:ext cx="4260300" cy="41183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285075" y="4116450"/>
            <a:ext cx="383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ree Serif"/>
              <a:buChar char="●"/>
            </a:pPr>
            <a:r>
              <a:rPr lang="pl" sz="11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Plot the random estimator tree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