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1"/>
  </p:notesMasterIdLst>
  <p:sldIdLst>
    <p:sldId id="256" r:id="rId2"/>
    <p:sldId id="258" r:id="rId3"/>
    <p:sldId id="259" r:id="rId4"/>
    <p:sldId id="347" r:id="rId5"/>
    <p:sldId id="299" r:id="rId6"/>
    <p:sldId id="373" r:id="rId7"/>
    <p:sldId id="358" r:id="rId8"/>
    <p:sldId id="375" r:id="rId9"/>
    <p:sldId id="374" r:id="rId10"/>
    <p:sldId id="337" r:id="rId11"/>
    <p:sldId id="348" r:id="rId12"/>
    <p:sldId id="349" r:id="rId13"/>
    <p:sldId id="339" r:id="rId14"/>
    <p:sldId id="376" r:id="rId15"/>
    <p:sldId id="350" r:id="rId16"/>
    <p:sldId id="351" r:id="rId17"/>
    <p:sldId id="353" r:id="rId18"/>
    <p:sldId id="352" r:id="rId19"/>
    <p:sldId id="354" r:id="rId20"/>
    <p:sldId id="355" r:id="rId21"/>
    <p:sldId id="356" r:id="rId22"/>
    <p:sldId id="357" r:id="rId23"/>
    <p:sldId id="359" r:id="rId24"/>
    <p:sldId id="360" r:id="rId25"/>
    <p:sldId id="361" r:id="rId26"/>
    <p:sldId id="362" r:id="rId27"/>
    <p:sldId id="346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8" r:id="rId38"/>
    <p:sldId id="377" r:id="rId39"/>
    <p:sldId id="321" r:id="rId40"/>
  </p:sldIdLst>
  <p:sldSz cx="9144000" cy="5143500" type="screen16x9"/>
  <p:notesSz cx="6858000" cy="9144000"/>
  <p:embeddedFontLst>
    <p:embeddedFont>
      <p:font typeface="Catamaran" panose="020B0604020202020204" charset="0"/>
      <p:regular r:id="rId42"/>
      <p:bold r:id="rId43"/>
    </p:embeddedFont>
    <p:embeddedFont>
      <p:font typeface="Lexend Deca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FDD"/>
    <a:srgbClr val="D2DAE9"/>
    <a:srgbClr val="D9CFDE"/>
    <a:srgbClr val="C7F1C7"/>
    <a:srgbClr val="F3C5C5"/>
    <a:srgbClr val="F9CFD0"/>
    <a:srgbClr val="F6FEBA"/>
    <a:srgbClr val="D4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9E2C7-E3AE-75A7-ED0F-6BFA061EDEAD}" v="1040" dt="2023-11-21T23:19:42.920"/>
    <p1510:client id="{41931A8D-729C-65A2-2673-39B8163A9A36}" v="834" dt="2023-11-22T09:35:05.572"/>
  </p1510:revLst>
</p1510:revInfo>
</file>

<file path=ppt/tableStyles.xml><?xml version="1.0" encoding="utf-8"?>
<a:tblStyleLst xmlns:a="http://schemas.openxmlformats.org/drawingml/2006/main" def="{5B0F3498-FD47-4837-82BC-95E46F335F7F}">
  <a:tblStyle styleId="{5B0F3498-FD47-4837-82BC-95E46F335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bbb6e15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bbb6e15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06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0051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788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938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553281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623695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41520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352873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199207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169492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bb83d9c5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bb83d9c5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628335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331744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3032182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2760794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62833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2240487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328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1969776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3252902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343238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2392575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830037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3401797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26190498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2677642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Szybko</a:t>
            </a:r>
          </a:p>
        </p:txBody>
      </p:sp>
    </p:spTree>
    <p:extLst>
      <p:ext uri="{BB962C8B-B14F-4D97-AF65-F5344CB8AC3E}">
        <p14:creationId xmlns:p14="http://schemas.microsoft.com/office/powerpoint/2010/main" val="1197288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c2006fb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3c2006fb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96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bb83d9c52_0_27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bb83d9c52_0_27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58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35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292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048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2613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Opisać 3 zakładki i tyle, </a:t>
            </a:r>
            <a:r>
              <a:rPr lang="pl-PL" err="1"/>
              <a:t>speeeed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554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5612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361375"/>
            <a:ext cx="43602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94800" y="1457275"/>
            <a:ext cx="47544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5400000">
            <a:off x="-187800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6776725" y="4401845"/>
            <a:ext cx="2555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1374738"/>
            <a:ext cx="6367800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5400000">
            <a:off x="6337525" y="-212025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4" name="Google Shape;44;p8"/>
          <p:cNvSpPr/>
          <p:nvPr/>
        </p:nvSpPr>
        <p:spPr>
          <a:xfrm rot="5400000">
            <a:off x="-1380025" y="4353550"/>
            <a:ext cx="41865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522713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2589974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22713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782992" y="2047575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50246" y="1454400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4782992" y="2405500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522713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2589974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522713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4782992" y="36896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50246" y="3096475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782992" y="4047575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-20629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7170700" y="2056600"/>
            <a:ext cx="40362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565100" y="-462500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3799950" y="4608575"/>
            <a:ext cx="5909100" cy="1002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-808800" y="539500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912025" y="3498575"/>
            <a:ext cx="30375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ctrTitle"/>
          </p:nvPr>
        </p:nvSpPr>
        <p:spPr>
          <a:xfrm>
            <a:off x="111512" y="670416"/>
            <a:ext cx="9032488" cy="24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err="1"/>
              <a:t>Tunability</a:t>
            </a:r>
            <a:r>
              <a:rPr lang="pl-PL" b="1"/>
              <a:t> Analysis</a:t>
            </a:r>
            <a:endParaRPr b="1"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1973428" y="3379343"/>
            <a:ext cx="5197141" cy="469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Wojciech Kosiuk | Michał </a:t>
            </a:r>
            <a:r>
              <a:rPr lang="pl-PL" err="1"/>
              <a:t>Mazuryk</a:t>
            </a:r>
            <a:endParaRPr/>
          </a:p>
        </p:txBody>
      </p:sp>
      <p:cxnSp>
        <p:nvCxnSpPr>
          <p:cNvPr id="183" name="Google Shape;183;p30"/>
          <p:cNvCxnSpPr/>
          <p:nvPr/>
        </p:nvCxnSpPr>
        <p:spPr>
          <a:xfrm>
            <a:off x="3017399" y="3145116"/>
            <a:ext cx="31092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475440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Random</a:t>
            </a:r>
            <a:r>
              <a:rPr lang="pl-PL" sz="2400" b="1"/>
              <a:t> </a:t>
            </a:r>
            <a:r>
              <a:rPr lang="pl-PL" sz="2400" b="1" err="1"/>
              <a:t>Forest</a:t>
            </a:r>
            <a:r>
              <a:rPr lang="pl-PL" sz="2400" b="1"/>
              <a:t>:</a:t>
            </a:r>
          </a:p>
          <a:p>
            <a:pPr marL="139700" indent="0">
              <a:buNone/>
            </a:pPr>
            <a:endParaRPr lang="pl-PL"/>
          </a:p>
          <a:p>
            <a:pPr>
              <a:buFont typeface="Arial"/>
              <a:buChar char="•"/>
            </a:pPr>
            <a:r>
              <a:rPr lang="pl-PL" sz="2000" err="1"/>
              <a:t>n_estimators</a:t>
            </a:r>
            <a:r>
              <a:rPr lang="pl-PL" sz="2000"/>
              <a:t>: [50, 100, 200]</a:t>
            </a:r>
          </a:p>
          <a:p>
            <a:pPr>
              <a:buFont typeface="Arial"/>
              <a:buChar char="•"/>
            </a:pPr>
            <a:r>
              <a:rPr lang="pl-PL" sz="2000" err="1"/>
              <a:t>max_depth</a:t>
            </a:r>
            <a:r>
              <a:rPr lang="pl-PL" sz="2000"/>
              <a:t>: [5, 10, 20]</a:t>
            </a:r>
          </a:p>
          <a:p>
            <a:pPr>
              <a:buFont typeface="Arial"/>
              <a:buChar char="•"/>
            </a:pPr>
            <a:r>
              <a:rPr lang="pl-PL" sz="2000" err="1"/>
              <a:t>min_samples_split</a:t>
            </a:r>
            <a:r>
              <a:rPr lang="pl-PL" sz="2000"/>
              <a:t>: [2, 5, 10]</a:t>
            </a:r>
          </a:p>
          <a:p>
            <a:pPr>
              <a:buFont typeface="Arial"/>
              <a:buChar char="•"/>
            </a:pPr>
            <a:r>
              <a:rPr lang="pl-PL" sz="2000" err="1"/>
              <a:t>min_samples_leaf</a:t>
            </a:r>
            <a:r>
              <a:rPr lang="pl-PL" sz="2000"/>
              <a:t>: [2, 5, 8]</a:t>
            </a:r>
          </a:p>
        </p:txBody>
      </p:sp>
    </p:spTree>
    <p:extLst>
      <p:ext uri="{BB962C8B-B14F-4D97-AF65-F5344CB8AC3E}">
        <p14:creationId xmlns:p14="http://schemas.microsoft.com/office/powerpoint/2010/main" val="426918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475440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XGBoost</a:t>
            </a:r>
            <a:r>
              <a:rPr lang="pl-PL" sz="2400" b="1"/>
              <a:t>:</a:t>
            </a:r>
          </a:p>
          <a:p>
            <a:pPr marL="139700" indent="0">
              <a:buNone/>
            </a:pPr>
            <a:endParaRPr lang="pl-PL"/>
          </a:p>
          <a:p>
            <a:pPr>
              <a:buFont typeface="Arial"/>
              <a:buChar char="•"/>
            </a:pPr>
            <a:r>
              <a:rPr lang="pl-PL" sz="2000" err="1"/>
              <a:t>n_estimators</a:t>
            </a:r>
            <a:r>
              <a:rPr lang="pl-PL" sz="2000"/>
              <a:t>: [50, 100, 200]</a:t>
            </a:r>
          </a:p>
          <a:p>
            <a:pPr>
              <a:buFont typeface="Arial"/>
              <a:buChar char="•"/>
            </a:pPr>
            <a:r>
              <a:rPr lang="pl-PL" sz="2000" err="1"/>
              <a:t>max_depth</a:t>
            </a:r>
            <a:r>
              <a:rPr lang="pl-PL" sz="2000"/>
              <a:t>: [3, 5, 7, 10]</a:t>
            </a:r>
          </a:p>
          <a:p>
            <a:pPr>
              <a:buFont typeface="Arial"/>
              <a:buChar char="•"/>
            </a:pPr>
            <a:r>
              <a:rPr lang="pl-PL" sz="2000" err="1"/>
              <a:t>learning_rate</a:t>
            </a:r>
            <a:r>
              <a:rPr lang="pl-PL" sz="2000"/>
              <a:t>: [0.001, 0.005, 0.01, 0.02]</a:t>
            </a:r>
          </a:p>
        </p:txBody>
      </p:sp>
    </p:spTree>
    <p:extLst>
      <p:ext uri="{BB962C8B-B14F-4D97-AF65-F5344CB8AC3E}">
        <p14:creationId xmlns:p14="http://schemas.microsoft.com/office/powerpoint/2010/main" val="342020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475440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LightGBM</a:t>
            </a:r>
            <a:r>
              <a:rPr lang="pl-PL" sz="2400" b="1"/>
              <a:t>:</a:t>
            </a:r>
          </a:p>
          <a:p>
            <a:pPr marL="139700" indent="0">
              <a:buNone/>
            </a:pPr>
            <a:endParaRPr lang="pl-PL"/>
          </a:p>
          <a:p>
            <a:pPr>
              <a:buFont typeface="Arial"/>
              <a:buChar char="•"/>
            </a:pPr>
            <a:r>
              <a:rPr lang="pl-PL" sz="2000" err="1"/>
              <a:t>n_estimators</a:t>
            </a:r>
            <a:r>
              <a:rPr lang="pl-PL" sz="2000"/>
              <a:t>: [20, 100, 300]</a:t>
            </a:r>
          </a:p>
          <a:p>
            <a:pPr>
              <a:buFont typeface="Arial"/>
              <a:buChar char="•"/>
            </a:pPr>
            <a:r>
              <a:rPr lang="pl-PL" sz="2000" err="1"/>
              <a:t>max_depth</a:t>
            </a:r>
            <a:r>
              <a:rPr lang="pl-PL" sz="2000"/>
              <a:t>: [3, 7, 10]</a:t>
            </a:r>
          </a:p>
          <a:p>
            <a:pPr>
              <a:buFont typeface="Arial"/>
              <a:buChar char="•"/>
            </a:pPr>
            <a:r>
              <a:rPr lang="pl-PL" sz="2000" err="1"/>
              <a:t>learning_rate</a:t>
            </a:r>
            <a:r>
              <a:rPr lang="pl-PL" sz="2000"/>
              <a:t>: [0.01, 0.1, 0.3]</a:t>
            </a:r>
          </a:p>
          <a:p>
            <a:pPr>
              <a:buFont typeface="Arial"/>
              <a:buChar char="•"/>
            </a:pPr>
            <a:r>
              <a:rPr lang="pl-PL" sz="2000" err="1"/>
              <a:t>num_leaves</a:t>
            </a:r>
            <a:r>
              <a:rPr lang="pl-PL" sz="2000"/>
              <a:t>: [10, 31, 65, 100]</a:t>
            </a:r>
          </a:p>
        </p:txBody>
      </p:sp>
    </p:spTree>
    <p:extLst>
      <p:ext uri="{BB962C8B-B14F-4D97-AF65-F5344CB8AC3E}">
        <p14:creationId xmlns:p14="http://schemas.microsoft.com/office/powerpoint/2010/main" val="310385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err="1"/>
              <a:t>Random</a:t>
            </a:r>
            <a:r>
              <a:rPr lang="pl-PL" sz="4000"/>
              <a:t> </a:t>
            </a:r>
            <a:r>
              <a:rPr lang="pl-PL" sz="4000" err="1"/>
              <a:t>Search</a:t>
            </a:r>
            <a:endParaRPr sz="40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pl-PL"/>
              <a:t>3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027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013" y="965482"/>
            <a:ext cx="646890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Highest</a:t>
            </a:r>
            <a:r>
              <a:rPr lang="pl-PL" sz="2400" b="1"/>
              <a:t> </a:t>
            </a:r>
            <a:r>
              <a:rPr lang="pl-PL" sz="2400" b="1" err="1"/>
              <a:t>mean</a:t>
            </a:r>
            <a:r>
              <a:rPr lang="pl-PL" sz="2400" b="1"/>
              <a:t> AUC for </a:t>
            </a:r>
            <a:r>
              <a:rPr lang="pl-PL" sz="2400" b="1" err="1"/>
              <a:t>each</a:t>
            </a:r>
            <a:r>
              <a:rPr lang="pl-PL" sz="2400" b="1"/>
              <a:t> </a:t>
            </a:r>
            <a:r>
              <a:rPr lang="pl-PL" sz="2400" b="1" err="1"/>
              <a:t>dataset</a:t>
            </a:r>
            <a:r>
              <a:rPr lang="pl-PL" sz="2400" b="1"/>
              <a:t> </a:t>
            </a:r>
            <a:r>
              <a:rPr lang="pl-PL" sz="2400" b="1" err="1"/>
              <a:t>across</a:t>
            </a:r>
            <a:r>
              <a:rPr lang="pl-PL" sz="2400" b="1"/>
              <a:t> 3 </a:t>
            </a:r>
            <a:r>
              <a:rPr lang="pl-PL" sz="2400" b="1" err="1"/>
              <a:t>seeds</a:t>
            </a:r>
            <a:r>
              <a:rPr lang="pl-PL" sz="2400" b="1"/>
              <a:t>: </a:t>
            </a:r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A13DA59-6E17-B845-5D53-940EA2779D73}"/>
              </a:ext>
            </a:extLst>
          </p:cNvPr>
          <p:cNvSpPr txBox="1"/>
          <p:nvPr/>
        </p:nvSpPr>
        <p:spPr>
          <a:xfrm>
            <a:off x="1977390" y="2057400"/>
            <a:ext cx="5600700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solidFill>
                  <a:srgbClr val="434343"/>
                </a:solidFill>
                <a:latin typeface="Catamaran"/>
              </a:rPr>
              <a:t>S = 1,2,3</a:t>
            </a:r>
          </a:p>
          <a:p>
            <a:endParaRPr lang="pl-PL" sz="2400">
              <a:solidFill>
                <a:srgbClr val="434343"/>
              </a:solidFill>
            </a:endParaRPr>
          </a:p>
          <a:p>
            <a:r>
              <a:rPr lang="pl-PL" sz="2400" err="1">
                <a:solidFill>
                  <a:srgbClr val="434343"/>
                </a:solidFill>
                <a:latin typeface="Catamaran"/>
              </a:rPr>
              <a:t>Dataset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 1 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 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(max(AUC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1_s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)) </a:t>
            </a:r>
          </a:p>
          <a:p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Dataset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 2 </a:t>
            </a:r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 =  </a:t>
            </a:r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(max(AUC2_s)) </a:t>
            </a:r>
          </a:p>
          <a:p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Dataset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 3 </a:t>
            </a:r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 =  </a:t>
            </a:r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(max(AUC3_s))</a:t>
            </a:r>
          </a:p>
          <a:p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Dataset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 4 </a:t>
            </a:r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 =  </a:t>
            </a:r>
            <a:r>
              <a:rPr lang="pl-PL" sz="2400" err="1">
                <a:solidFill>
                  <a:srgbClr val="434343"/>
                </a:solidFill>
                <a:latin typeface="Catamaran"/>
                <a:cs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  <a:cs typeface="Catamaran"/>
              </a:rPr>
              <a:t>(max(AUC4_s)) </a:t>
            </a:r>
          </a:p>
          <a:p>
            <a:endParaRPr lang="pl-PL" sz="2400">
              <a:solidFill>
                <a:srgbClr val="434343"/>
              </a:solidFill>
              <a:latin typeface="Catamaran"/>
              <a:cs typeface="Catamaran"/>
            </a:endParaRPr>
          </a:p>
          <a:p>
            <a:endParaRPr lang="pl-PL" sz="2400">
              <a:solidFill>
                <a:srgbClr val="434343"/>
              </a:solidFill>
              <a:latin typeface="Catamaran"/>
              <a:cs typeface="Catamaran"/>
            </a:endParaRPr>
          </a:p>
          <a:p>
            <a:endParaRPr lang="pl-PL"/>
          </a:p>
          <a:p>
            <a:endParaRPr lang="pl-PL" sz="2400">
              <a:solidFill>
                <a:srgbClr val="434343"/>
              </a:solidFill>
              <a:latin typeface="Catamaran"/>
              <a:cs typeface="Catamaran"/>
            </a:endParaRP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2D2148A7-B583-4E28-9258-2B241CD38FE1}"/>
              </a:ext>
            </a:extLst>
          </p:cNvPr>
          <p:cNvSpPr txBox="1">
            <a:spLocks/>
          </p:cNvSpPr>
          <p:nvPr/>
        </p:nvSpPr>
        <p:spPr>
          <a:xfrm>
            <a:off x="3066690" y="27650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sz="3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</a:p>
        </p:txBody>
      </p:sp>
    </p:spTree>
    <p:extLst>
      <p:ext uri="{BB962C8B-B14F-4D97-AF65-F5344CB8AC3E}">
        <p14:creationId xmlns:p14="http://schemas.microsoft.com/office/powerpoint/2010/main" val="413302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637247" y="1285874"/>
            <a:ext cx="652041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range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n_estimators</a:t>
            </a:r>
            <a:r>
              <a:rPr lang="pl-PL" sz="2000">
                <a:latin typeface="Catamaran"/>
              </a:rPr>
              <a:t>: (50, 200)</a:t>
            </a: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max_depth</a:t>
            </a:r>
            <a:r>
              <a:rPr lang="pl-PL" sz="2000">
                <a:latin typeface="Catamaran"/>
              </a:rPr>
              <a:t>: (5, 20)</a:t>
            </a: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min_samples_split</a:t>
            </a:r>
            <a:r>
              <a:rPr lang="pl-PL" sz="2000">
                <a:latin typeface="Catamaran"/>
              </a:rPr>
              <a:t>: (2, 10)</a:t>
            </a: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min_samples_leaf</a:t>
            </a:r>
            <a:r>
              <a:rPr lang="pl-PL" sz="2000">
                <a:latin typeface="Catamaran"/>
              </a:rPr>
              <a:t>: (2, 8)</a:t>
            </a: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10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 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Algorithm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A7D1BF8-5C69-B412-D8A0-216DDF54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85" y="1102085"/>
            <a:ext cx="5185982" cy="36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Stability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across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iterations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5C938411-040D-4D3A-0188-9F6A35DF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9" y="1351784"/>
            <a:ext cx="2996076" cy="1205897"/>
          </a:xfrm>
          <a:prstGeom prst="rect">
            <a:avLst/>
          </a:prstGeom>
        </p:spPr>
      </p:pic>
      <p:pic>
        <p:nvPicPr>
          <p:cNvPr id="7" name="Obraz 6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04C001B5-7E32-1C6D-FD0E-D08E844A5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2" y="1358439"/>
            <a:ext cx="2970788" cy="1202703"/>
          </a:xfrm>
          <a:prstGeom prst="rect">
            <a:avLst/>
          </a:prstGeom>
        </p:spPr>
      </p:pic>
      <p:pic>
        <p:nvPicPr>
          <p:cNvPr id="8" name="Obraz 7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92B3BCE4-2772-8853-34AF-973015D9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9" y="2958929"/>
            <a:ext cx="2991018" cy="1152558"/>
          </a:xfrm>
          <a:prstGeom prst="rect">
            <a:avLst/>
          </a:prstGeom>
        </p:spPr>
      </p:pic>
      <p:pic>
        <p:nvPicPr>
          <p:cNvPr id="9" name="Obraz 8" descr="Obraz zawierający tekst, diagram, linia, Czcionka&#10;&#10;Opis wygenerowany automatycznie">
            <a:extLst>
              <a:ext uri="{FF2B5EF4-FFF2-40B4-BE49-F238E27FC236}">
                <a16:creationId xmlns:a16="http://schemas.microsoft.com/office/drawing/2014/main" id="{054FFBD7-3AAD-325C-7B64-4F9E16116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944" y="2902939"/>
            <a:ext cx="2975846" cy="12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2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 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89737EF7-E6B0-E33A-8F38-D0ED5BC9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32" y="1210105"/>
            <a:ext cx="5327593" cy="339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637247" y="1285874"/>
            <a:ext cx="65204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range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</a:rPr>
              <a:t>n_estimators</a:t>
            </a:r>
            <a:r>
              <a:rPr lang="pl-PL" sz="2000">
                <a:latin typeface="Catamaran"/>
              </a:rPr>
              <a:t>: (50, 200)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max_depth</a:t>
            </a:r>
            <a:r>
              <a:rPr lang="pl-PL" sz="2000">
                <a:latin typeface="Catamaran"/>
                <a:cs typeface="Catamaran"/>
              </a:rPr>
              <a:t>: (3, 10)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learning_rate</a:t>
            </a:r>
            <a:r>
              <a:rPr lang="pl-PL" sz="2000">
                <a:latin typeface="Catamaran"/>
                <a:cs typeface="Catamaran"/>
              </a:rPr>
              <a:t>: (0.001, 0.02)</a:t>
            </a:r>
            <a:endParaRPr lang="pl-PL"/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8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1760734" y="1366326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955877" y="2044050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 err="1"/>
              <a:t>Datasets</a:t>
            </a:r>
            <a:endParaRPr sz="2100"/>
          </a:p>
        </p:txBody>
      </p:sp>
      <p:sp>
        <p:nvSpPr>
          <p:cNvPr id="201" name="Google Shape;201;p32"/>
          <p:cNvSpPr txBox="1">
            <a:spLocks noGrp="1"/>
          </p:cNvSpPr>
          <p:nvPr>
            <p:ph type="title" idx="3"/>
          </p:nvPr>
        </p:nvSpPr>
        <p:spPr>
          <a:xfrm>
            <a:off x="849250" y="407285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 err="1"/>
              <a:t>Random</a:t>
            </a:r>
            <a:br>
              <a:rPr lang="pl-PL" sz="2100"/>
            </a:br>
            <a:r>
              <a:rPr lang="pl-PL" sz="2100"/>
              <a:t> </a:t>
            </a:r>
            <a:r>
              <a:rPr lang="pl-PL" sz="2100" err="1"/>
              <a:t>Search</a:t>
            </a:r>
            <a:endParaRPr sz="2100"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 idx="6"/>
          </p:nvPr>
        </p:nvSpPr>
        <p:spPr>
          <a:xfrm>
            <a:off x="5350922" y="4072852"/>
            <a:ext cx="2838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/>
              <a:t>Bayes</a:t>
            </a:r>
            <a:br>
              <a:rPr lang="pl-PL" sz="2100"/>
            </a:br>
            <a:r>
              <a:rPr lang="pl-PL" sz="2100"/>
              <a:t> </a:t>
            </a:r>
            <a:r>
              <a:rPr lang="pl-PL" sz="2100" err="1"/>
              <a:t>Optimization</a:t>
            </a:r>
            <a:endParaRPr sz="2100"/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15"/>
          </p:nvPr>
        </p:nvSpPr>
        <p:spPr>
          <a:xfrm>
            <a:off x="666455" y="2975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/>
              <a:t>Agenda</a:t>
            </a:r>
            <a:endParaRPr b="1"/>
          </a:p>
        </p:txBody>
      </p:sp>
      <p:sp>
        <p:nvSpPr>
          <p:cNvPr id="208" name="Google Shape;208;p32"/>
          <p:cNvSpPr/>
          <p:nvPr/>
        </p:nvSpPr>
        <p:spPr>
          <a:xfrm>
            <a:off x="6229100" y="1339976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769201" y="3206359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1" name="Google Shape;211;p32"/>
          <p:cNvCxnSpPr/>
          <p:nvPr/>
        </p:nvCxnSpPr>
        <p:spPr>
          <a:xfrm>
            <a:off x="3794177" y="971704"/>
            <a:ext cx="20058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32"/>
          <p:cNvSpPr txBox="1">
            <a:spLocks noGrp="1"/>
          </p:cNvSpPr>
          <p:nvPr>
            <p:ph type="title" idx="2"/>
          </p:nvPr>
        </p:nvSpPr>
        <p:spPr>
          <a:xfrm>
            <a:off x="1908033" y="1339976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" name="Google Shape;214;p32"/>
          <p:cNvSpPr txBox="1">
            <a:spLocks noGrp="1"/>
          </p:cNvSpPr>
          <p:nvPr>
            <p:ph type="title" idx="7"/>
          </p:nvPr>
        </p:nvSpPr>
        <p:spPr>
          <a:xfrm>
            <a:off x="1916500" y="3187959"/>
            <a:ext cx="7038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F704F88-4D25-DE2A-53D6-C7434CE1DF1C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376396" y="1313626"/>
            <a:ext cx="703800" cy="593400"/>
          </a:xfrm>
        </p:spPr>
        <p:txBody>
          <a:bodyPr/>
          <a:lstStyle/>
          <a:p>
            <a:r>
              <a:rPr lang="pl-PL"/>
              <a:t>02</a:t>
            </a:r>
          </a:p>
        </p:txBody>
      </p:sp>
      <p:sp>
        <p:nvSpPr>
          <p:cNvPr id="2" name="Google Shape;198;p32">
            <a:extLst>
              <a:ext uri="{FF2B5EF4-FFF2-40B4-BE49-F238E27FC236}">
                <a16:creationId xmlns:a16="http://schemas.microsoft.com/office/drawing/2014/main" id="{5A7C9C25-088B-294E-809D-9BC83FE3DD85}"/>
              </a:ext>
            </a:extLst>
          </p:cNvPr>
          <p:cNvSpPr/>
          <p:nvPr/>
        </p:nvSpPr>
        <p:spPr>
          <a:xfrm>
            <a:off x="6229100" y="3175778"/>
            <a:ext cx="998400" cy="5934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" name="Google Shape;212;p32">
            <a:extLst>
              <a:ext uri="{FF2B5EF4-FFF2-40B4-BE49-F238E27FC236}">
                <a16:creationId xmlns:a16="http://schemas.microsoft.com/office/drawing/2014/main" id="{1BED4848-AEB1-93D6-14D2-8A93F4CFBD33}"/>
              </a:ext>
            </a:extLst>
          </p:cNvPr>
          <p:cNvSpPr txBox="1">
            <a:spLocks/>
          </p:cNvSpPr>
          <p:nvPr/>
        </p:nvSpPr>
        <p:spPr>
          <a:xfrm>
            <a:off x="6376400" y="3132887"/>
            <a:ext cx="7038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/>
              <a:t>0</a:t>
            </a:r>
            <a:r>
              <a:rPr lang="pl-PL"/>
              <a:t>4</a:t>
            </a:r>
            <a:br>
              <a:rPr lang="pl-PL"/>
            </a:br>
            <a:endParaRPr lang="en"/>
          </a:p>
        </p:txBody>
      </p:sp>
      <p:sp>
        <p:nvSpPr>
          <p:cNvPr id="7" name="Google Shape;201;p32">
            <a:extLst>
              <a:ext uri="{FF2B5EF4-FFF2-40B4-BE49-F238E27FC236}">
                <a16:creationId xmlns:a16="http://schemas.microsoft.com/office/drawing/2014/main" id="{B935A1F4-F3EC-5B28-666E-8D9448F0E028}"/>
              </a:ext>
            </a:extLst>
          </p:cNvPr>
          <p:cNvSpPr txBox="1">
            <a:spLocks/>
          </p:cNvSpPr>
          <p:nvPr/>
        </p:nvSpPr>
        <p:spPr>
          <a:xfrm>
            <a:off x="5309151" y="2228455"/>
            <a:ext cx="2838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5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 Deca"/>
              <a:buNone/>
              <a:defRPr sz="2400" b="0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pl-PL" sz="2100" err="1"/>
              <a:t>Default</a:t>
            </a:r>
            <a:r>
              <a:rPr lang="pl-PL" sz="2100"/>
              <a:t> </a:t>
            </a:r>
            <a:r>
              <a:rPr lang="pl-PL" sz="2100" err="1"/>
              <a:t>Configurations</a:t>
            </a:r>
            <a:endParaRPr lang="pl-PL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Algorithm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diagram, zrzut ekranu, Prostokąt&#10;&#10;Opis wygenerowany automatycznie">
            <a:extLst>
              <a:ext uri="{FF2B5EF4-FFF2-40B4-BE49-F238E27FC236}">
                <a16:creationId xmlns:a16="http://schemas.microsoft.com/office/drawing/2014/main" id="{3F072559-2A56-6564-1144-15EDF215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423" y="1220622"/>
            <a:ext cx="4953337" cy="33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1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Stability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across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iterations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diagram, linia, Czcionka&#10;&#10;Opis wygenerowany automatycznie">
            <a:extLst>
              <a:ext uri="{FF2B5EF4-FFF2-40B4-BE49-F238E27FC236}">
                <a16:creationId xmlns:a16="http://schemas.microsoft.com/office/drawing/2014/main" id="{74B118A9-D799-CF5A-1F74-DB66EABA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32" y="1286839"/>
            <a:ext cx="2743200" cy="1062681"/>
          </a:xfrm>
          <a:prstGeom prst="rect">
            <a:avLst/>
          </a:prstGeom>
        </p:spPr>
      </p:pic>
      <p:pic>
        <p:nvPicPr>
          <p:cNvPr id="10" name="Obraz 9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348F1D5B-2689-1CF4-FDB6-5949735AD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635" y="1307291"/>
            <a:ext cx="2743200" cy="1042005"/>
          </a:xfrm>
          <a:prstGeom prst="rect">
            <a:avLst/>
          </a:prstGeom>
        </p:spPr>
      </p:pic>
      <p:pic>
        <p:nvPicPr>
          <p:cNvPr id="11" name="Obraz 10" descr="Obraz zawierający tekst, linia, diagram, zrzut ekranu&#10;&#10;Opis wygenerowany automatycznie">
            <a:extLst>
              <a:ext uri="{FF2B5EF4-FFF2-40B4-BE49-F238E27FC236}">
                <a16:creationId xmlns:a16="http://schemas.microsoft.com/office/drawing/2014/main" id="{33E3DF29-6B58-16FD-A934-136170B11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1" y="2904274"/>
            <a:ext cx="2743200" cy="1115199"/>
          </a:xfrm>
          <a:prstGeom prst="rect">
            <a:avLst/>
          </a:prstGeom>
        </p:spPr>
      </p:pic>
      <p:pic>
        <p:nvPicPr>
          <p:cNvPr id="12" name="Obraz 11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CB90DD64-6F6A-F86D-C2AA-8568E9906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635" y="2910644"/>
            <a:ext cx="2743200" cy="11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9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 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diagram, zrzut ekranu, Prostokąt&#10;&#10;Opis wygenerowany automatycznie">
            <a:extLst>
              <a:ext uri="{FF2B5EF4-FFF2-40B4-BE49-F238E27FC236}">
                <a16:creationId xmlns:a16="http://schemas.microsoft.com/office/drawing/2014/main" id="{ED4DC105-0569-7BDC-D216-BE0C1424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37" y="1406276"/>
            <a:ext cx="4943222" cy="33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7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637247" y="1285874"/>
            <a:ext cx="652041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range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</a:rPr>
              <a:t>n_estimators</a:t>
            </a:r>
            <a:r>
              <a:rPr lang="pl-PL" sz="2000">
                <a:latin typeface="Catamaran"/>
              </a:rPr>
              <a:t>: (20, 300)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max_depth</a:t>
            </a:r>
            <a:r>
              <a:rPr lang="pl-PL" sz="2000">
                <a:latin typeface="Catamaran"/>
                <a:cs typeface="Catamaran"/>
              </a:rPr>
              <a:t>: (3, 10)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learning_rate</a:t>
            </a:r>
            <a:r>
              <a:rPr lang="pl-PL" sz="2000">
                <a:latin typeface="Catamaran"/>
                <a:cs typeface="Catamaran"/>
              </a:rPr>
              <a:t>: (0.01, 0.3)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num_leaves</a:t>
            </a:r>
            <a:r>
              <a:rPr lang="pl-PL" sz="2000">
                <a:latin typeface="Catamaran"/>
                <a:cs typeface="Catamaran"/>
              </a:rPr>
              <a:t>: (10, 100)</a:t>
            </a:r>
            <a:endParaRPr lang="pl-PL"/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09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Algorithm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79FC8F02-EE46-FF74-0C02-3D6B1370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27" y="1496957"/>
            <a:ext cx="4953337" cy="33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22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Stability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across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iterations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zrzut ekranu, diagram, linia&#10;&#10;Opis wygenerowany automatycznie">
            <a:extLst>
              <a:ext uri="{FF2B5EF4-FFF2-40B4-BE49-F238E27FC236}">
                <a16:creationId xmlns:a16="http://schemas.microsoft.com/office/drawing/2014/main" id="{F2D0A922-2CE7-77BA-AA7C-C68955F4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6" y="1355290"/>
            <a:ext cx="2743200" cy="1087621"/>
          </a:xfrm>
          <a:prstGeom prst="rect">
            <a:avLst/>
          </a:prstGeom>
        </p:spPr>
      </p:pic>
      <p:pic>
        <p:nvPicPr>
          <p:cNvPr id="7" name="Obraz 6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2B8FCE80-0FDC-3FE0-98B1-7E1BD557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117" y="1353320"/>
            <a:ext cx="2743200" cy="1051098"/>
          </a:xfrm>
          <a:prstGeom prst="rect">
            <a:avLst/>
          </a:prstGeom>
        </p:spPr>
      </p:pic>
      <p:pic>
        <p:nvPicPr>
          <p:cNvPr id="8" name="Obraz 7" descr="Obraz zawierający tekst, zrzut ekranu, linia, diagram&#10;&#10;Opis wygenerowany automatycznie">
            <a:extLst>
              <a:ext uri="{FF2B5EF4-FFF2-40B4-BE49-F238E27FC236}">
                <a16:creationId xmlns:a16="http://schemas.microsoft.com/office/drawing/2014/main" id="{A88104B6-CFF0-DA29-FD3E-0F7FEBE23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26" y="2911634"/>
            <a:ext cx="2743200" cy="1120709"/>
          </a:xfrm>
          <a:prstGeom prst="rect">
            <a:avLst/>
          </a:prstGeom>
        </p:spPr>
      </p:pic>
      <p:pic>
        <p:nvPicPr>
          <p:cNvPr id="9" name="Obraz 8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FA6BE7FA-2F83-D06C-7B9B-CD2D003DA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8117" y="2910094"/>
            <a:ext cx="2743200" cy="112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 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D26E9DF8-6EA3-724C-2A50-1CDAE96A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25" y="1366907"/>
            <a:ext cx="4917934" cy="33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425161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/>
              <a:t>Bayes </a:t>
            </a:r>
            <a:r>
              <a:rPr lang="pl-PL" sz="4000" err="1"/>
              <a:t>Optimization</a:t>
            </a:r>
            <a:endParaRPr sz="40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pl-PL"/>
              <a:t>4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303625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637247" y="1285874"/>
            <a:ext cx="652041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range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n_estimators</a:t>
            </a:r>
            <a:r>
              <a:rPr lang="pl-PL" sz="2000">
                <a:latin typeface="Catamaran"/>
              </a:rPr>
              <a:t>: (50, 200)</a:t>
            </a: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max_depth</a:t>
            </a:r>
            <a:r>
              <a:rPr lang="pl-PL" sz="2000">
                <a:latin typeface="Catamaran"/>
              </a:rPr>
              <a:t>: (5, 20)</a:t>
            </a: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min_samples_split</a:t>
            </a:r>
            <a:r>
              <a:rPr lang="pl-PL" sz="2000">
                <a:latin typeface="Catamaran"/>
              </a:rPr>
              <a:t>: (2, 10)</a:t>
            </a:r>
          </a:p>
          <a:p>
            <a:pPr marL="342900" indent="-342900">
              <a:buChar char="•"/>
            </a:pPr>
            <a:r>
              <a:rPr lang="pl-PL" sz="2000" err="1">
                <a:latin typeface="Catamaran"/>
              </a:rPr>
              <a:t>min_samples_leaf</a:t>
            </a:r>
            <a:r>
              <a:rPr lang="pl-PL" sz="2000">
                <a:latin typeface="Catamaran"/>
              </a:rPr>
              <a:t>: (2, 8)</a:t>
            </a: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554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 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Algorithm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DAF596C3-0AE0-DCC9-A839-167F9328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89" y="1362062"/>
            <a:ext cx="5201155" cy="34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5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530716"/>
            <a:ext cx="5295007" cy="113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b="1" err="1"/>
              <a:t>Datasets</a:t>
            </a:r>
            <a:endParaRPr sz="4400" b="1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388762" y="3822608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Random</a:t>
            </a:r>
            <a:r>
              <a:rPr lang="pl-PL"/>
              <a:t> </a:t>
            </a:r>
            <a:r>
              <a:rPr lang="pl-PL" err="1"/>
              <a:t>Forest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 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diagram, zrzut ekranu, Prostokąt&#10;&#10;Opis wygenerowany automatycznie">
            <a:extLst>
              <a:ext uri="{FF2B5EF4-FFF2-40B4-BE49-F238E27FC236}">
                <a16:creationId xmlns:a16="http://schemas.microsoft.com/office/drawing/2014/main" id="{8ABF3508-FE00-8026-6BDB-661B31F20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71" y="1287563"/>
            <a:ext cx="5362996" cy="35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60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637247" y="1285874"/>
            <a:ext cx="65204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range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</a:rPr>
              <a:t>n_estimators</a:t>
            </a:r>
            <a:r>
              <a:rPr lang="pl-PL" sz="2000">
                <a:latin typeface="Catamaran"/>
              </a:rPr>
              <a:t>: (50, 200)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max_depth</a:t>
            </a:r>
            <a:r>
              <a:rPr lang="pl-PL" sz="2000">
                <a:latin typeface="Catamaran"/>
                <a:cs typeface="Catamaran"/>
              </a:rPr>
              <a:t>: (3, 10)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learning_rate</a:t>
            </a:r>
            <a:r>
              <a:rPr lang="pl-PL" sz="2000">
                <a:latin typeface="Catamaran"/>
                <a:cs typeface="Catamaran"/>
              </a:rPr>
              <a:t>: (0.001, 0.02)</a:t>
            </a:r>
            <a:endParaRPr lang="pl-PL"/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8764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Algorithm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3DDBC6C2-EA48-6587-E814-3374F9C1C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192" y="1287475"/>
            <a:ext cx="4917934" cy="33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XGBoost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 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FA9A0909-5B9F-9774-24C1-9A3FD865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85" y="1398230"/>
            <a:ext cx="4963452" cy="34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5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637247" y="1285874"/>
            <a:ext cx="652041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range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</a:rPr>
              <a:t>n_estimators</a:t>
            </a:r>
            <a:r>
              <a:rPr lang="pl-PL" sz="2000">
                <a:latin typeface="Catamaran"/>
              </a:rPr>
              <a:t>: (20, 300)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max_depth</a:t>
            </a:r>
            <a:r>
              <a:rPr lang="pl-PL" sz="2000">
                <a:latin typeface="Catamaran"/>
                <a:cs typeface="Catamaran"/>
              </a:rPr>
              <a:t>: (3, 10)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learning_rate</a:t>
            </a:r>
            <a:r>
              <a:rPr lang="pl-PL" sz="2000">
                <a:latin typeface="Catamaran"/>
                <a:cs typeface="Catamaran"/>
              </a:rPr>
              <a:t>: (0.01, 0.3)</a:t>
            </a:r>
          </a:p>
          <a:p>
            <a:pPr marL="342900" indent="-342900">
              <a:buFont typeface="Arial"/>
              <a:buChar char="•"/>
            </a:pPr>
            <a:r>
              <a:rPr lang="pl-PL" sz="2000" err="1">
                <a:latin typeface="Catamaran"/>
                <a:cs typeface="Catamaran"/>
              </a:rPr>
              <a:t>num_leaves</a:t>
            </a:r>
            <a:r>
              <a:rPr lang="pl-PL" sz="2000">
                <a:latin typeface="Catamaran"/>
                <a:cs typeface="Catamaran"/>
              </a:rPr>
              <a:t>: (10, 100)</a:t>
            </a:r>
            <a:endParaRPr lang="pl-PL"/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6836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Algorithm</a:t>
            </a:r>
            <a:r>
              <a:rPr lang="pl-PL" sz="2400" b="1">
                <a:latin typeface="Catamaran"/>
              </a:rPr>
              <a:t> 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6" name="Obraz 5" descr="Obraz zawierający tekst, diagram, zrzut ekranu, linia&#10;&#10;Opis wygenerowany automatycznie">
            <a:extLst>
              <a:ext uri="{FF2B5EF4-FFF2-40B4-BE49-F238E27FC236}">
                <a16:creationId xmlns:a16="http://schemas.microsoft.com/office/drawing/2014/main" id="{BA25387B-C9E4-200B-9BEB-2EB124DB2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52" y="1207579"/>
            <a:ext cx="5064602" cy="34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84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E8EC05-2656-51A6-107D-D568E792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 err="1"/>
              <a:t>LightGBM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868A0C2-7B96-233B-C538-D33F8C04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615" y="1104412"/>
            <a:ext cx="4754400" cy="2933700"/>
          </a:xfrm>
        </p:spPr>
        <p:txBody>
          <a:bodyPr/>
          <a:lstStyle/>
          <a:p>
            <a:pPr marL="139700" indent="0">
              <a:buNone/>
            </a:pPr>
            <a:endParaRPr lang="pl-PL"/>
          </a:p>
          <a:p>
            <a:pPr marL="139700" indent="0">
              <a:buNone/>
            </a:pPr>
            <a:endParaRPr lang="pl-PL" sz="2000"/>
          </a:p>
          <a:p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DE0D5DB-10FE-490A-48D8-B90E072E2F95}"/>
              </a:ext>
            </a:extLst>
          </p:cNvPr>
          <p:cNvSpPr txBox="1"/>
          <p:nvPr/>
        </p:nvSpPr>
        <p:spPr>
          <a:xfrm>
            <a:off x="252875" y="456440"/>
            <a:ext cx="63282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b="1" err="1">
                <a:latin typeface="Catamaran"/>
              </a:rPr>
              <a:t>Hyperparameters</a:t>
            </a:r>
            <a:r>
              <a:rPr lang="pl-PL" sz="2400" b="1">
                <a:latin typeface="Catamaran"/>
              </a:rPr>
              <a:t> </a:t>
            </a:r>
            <a:r>
              <a:rPr lang="pl-PL" sz="2400" b="1" err="1">
                <a:latin typeface="Catamaran"/>
              </a:rPr>
              <a:t>Tunability</a:t>
            </a:r>
            <a:r>
              <a:rPr lang="pl-PL" sz="2400" b="1">
                <a:latin typeface="Catamaran"/>
              </a:rPr>
              <a:t>:</a:t>
            </a:r>
          </a:p>
          <a:p>
            <a:endParaRPr lang="pl-PL" sz="2000" b="1">
              <a:latin typeface="Catamaran"/>
            </a:endParaRPr>
          </a:p>
          <a:p>
            <a:endParaRPr lang="pl-PL" sz="2000">
              <a:latin typeface="Catamaran"/>
            </a:endParaRPr>
          </a:p>
          <a:p>
            <a:endParaRPr lang="pl-PL" sz="2400" b="1"/>
          </a:p>
          <a:p>
            <a:endParaRPr lang="pl-PL" sz="2400" b="1"/>
          </a:p>
          <a:p>
            <a:endParaRPr lang="pl-PL"/>
          </a:p>
          <a:p>
            <a:endParaRPr lang="pl-PL"/>
          </a:p>
        </p:txBody>
      </p:sp>
      <p:pic>
        <p:nvPicPr>
          <p:cNvPr id="4" name="Obraz 3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6F55B9BF-E4E9-301A-A077-4EC5FAA2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38" y="1284224"/>
            <a:ext cx="4690346" cy="32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7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339103-DA65-9203-9202-DFE27966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675" y="1720165"/>
            <a:ext cx="692610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/>
              <a:t>          </a:t>
            </a:r>
            <a:r>
              <a:rPr lang="pl-PL" sz="1800" err="1"/>
              <a:t>Random</a:t>
            </a:r>
            <a:r>
              <a:rPr lang="pl-PL" sz="1800"/>
              <a:t> </a:t>
            </a:r>
            <a:r>
              <a:rPr lang="pl-PL" sz="1800" err="1"/>
              <a:t>Forest</a:t>
            </a:r>
            <a:r>
              <a:rPr lang="pl-PL" sz="1800"/>
              <a:t>              </a:t>
            </a:r>
            <a:r>
              <a:rPr lang="pl-PL" sz="1800" err="1"/>
              <a:t>XGBoost</a:t>
            </a:r>
            <a:r>
              <a:rPr lang="pl-PL" sz="1800"/>
              <a:t>                </a:t>
            </a:r>
            <a:r>
              <a:rPr lang="pl-PL" sz="1800" err="1"/>
              <a:t>LightGBM</a:t>
            </a:r>
            <a:endParaRPr lang="pl-PL" sz="1800"/>
          </a:p>
          <a:p>
            <a:pPr marL="139700" indent="0">
              <a:buNone/>
            </a:pPr>
            <a:endParaRPr lang="pl-PL" sz="1800"/>
          </a:p>
          <a:p>
            <a:pPr marL="139700" indent="0">
              <a:buNone/>
            </a:pPr>
            <a:endParaRPr lang="pl-PL" sz="1800"/>
          </a:p>
          <a:p>
            <a:pPr marL="139700" indent="0">
              <a:buNone/>
            </a:pPr>
            <a:endParaRPr lang="pl-PL" sz="180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E2F141CB-E0EA-23BD-6FE1-3FAE1A97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E326A2B-8BF6-C2A6-F9E8-4E41491FB414}"/>
              </a:ext>
            </a:extLst>
          </p:cNvPr>
          <p:cNvSpPr/>
          <p:nvPr/>
        </p:nvSpPr>
        <p:spPr>
          <a:xfrm>
            <a:off x="3486150" y="1783080"/>
            <a:ext cx="274320" cy="262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63AD896B-E299-9CBA-7095-A4DEDF6835C7}"/>
              </a:ext>
            </a:extLst>
          </p:cNvPr>
          <p:cNvSpPr/>
          <p:nvPr/>
        </p:nvSpPr>
        <p:spPr>
          <a:xfrm>
            <a:off x="5103495" y="1783080"/>
            <a:ext cx="274320" cy="262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2062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339103-DA65-9203-9202-DFE27966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675" y="1720165"/>
            <a:ext cx="692610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/>
              <a:t>          </a:t>
            </a:r>
            <a:r>
              <a:rPr lang="pl-PL" sz="1800" err="1"/>
              <a:t>Random</a:t>
            </a:r>
            <a:r>
              <a:rPr lang="pl-PL" sz="1800"/>
              <a:t> </a:t>
            </a:r>
            <a:r>
              <a:rPr lang="pl-PL" sz="1800" err="1"/>
              <a:t>Forest</a:t>
            </a:r>
            <a:r>
              <a:rPr lang="pl-PL" sz="1800"/>
              <a:t>              </a:t>
            </a:r>
            <a:r>
              <a:rPr lang="pl-PL" sz="1800" err="1"/>
              <a:t>XGBoost</a:t>
            </a:r>
            <a:r>
              <a:rPr lang="pl-PL" sz="1800"/>
              <a:t>                </a:t>
            </a:r>
            <a:r>
              <a:rPr lang="pl-PL" sz="1800" err="1"/>
              <a:t>LightGBM</a:t>
            </a:r>
            <a:endParaRPr lang="pl-PL" sz="1800"/>
          </a:p>
          <a:p>
            <a:pPr marL="139700" indent="0">
              <a:buNone/>
            </a:pPr>
            <a:endParaRPr lang="pl-PL" sz="1800"/>
          </a:p>
          <a:p>
            <a:pPr marL="139700" indent="0">
              <a:buNone/>
            </a:pPr>
            <a:endParaRPr lang="pl-PL" sz="1800"/>
          </a:p>
          <a:p>
            <a:pPr marL="139700" indent="0">
              <a:buNone/>
            </a:pPr>
            <a:endParaRPr lang="pl-PL" sz="1800"/>
          </a:p>
          <a:p>
            <a:pPr marL="139700" indent="0">
              <a:buNone/>
            </a:pPr>
            <a:r>
              <a:rPr lang="pl-PL" sz="1800"/>
              <a:t>   </a:t>
            </a:r>
            <a:r>
              <a:rPr lang="pl-PL" sz="1800" err="1"/>
              <a:t>Grid</a:t>
            </a:r>
            <a:r>
              <a:rPr lang="pl-PL" sz="1800"/>
              <a:t> </a:t>
            </a:r>
            <a:r>
              <a:rPr lang="pl-PL" sz="1800" err="1"/>
              <a:t>Search</a:t>
            </a:r>
            <a:r>
              <a:rPr lang="pl-PL" sz="1800"/>
              <a:t>                   </a:t>
            </a:r>
            <a:r>
              <a:rPr lang="pl-PL" sz="1800" err="1"/>
              <a:t>Random</a:t>
            </a:r>
            <a:r>
              <a:rPr lang="pl-PL" sz="1800"/>
              <a:t> </a:t>
            </a:r>
            <a:r>
              <a:rPr lang="pl-PL" sz="1800" err="1"/>
              <a:t>Search</a:t>
            </a:r>
            <a:r>
              <a:rPr lang="pl-PL" sz="1800"/>
              <a:t>                 Bayes </a:t>
            </a:r>
            <a:r>
              <a:rPr lang="pl-PL" sz="1800" err="1"/>
              <a:t>Optimization</a:t>
            </a:r>
            <a:endParaRPr lang="pl-PL" sz="1800"/>
          </a:p>
        </p:txBody>
      </p:sp>
      <p:sp>
        <p:nvSpPr>
          <p:cNvPr id="7" name="Tytuł 1">
            <a:extLst>
              <a:ext uri="{FF2B5EF4-FFF2-40B4-BE49-F238E27FC236}">
                <a16:creationId xmlns:a16="http://schemas.microsoft.com/office/drawing/2014/main" id="{E2F141CB-E0EA-23BD-6FE1-3FAE1A97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690" y="276509"/>
            <a:ext cx="7704000" cy="572700"/>
          </a:xfrm>
        </p:spPr>
        <p:txBody>
          <a:bodyPr/>
          <a:lstStyle/>
          <a:p>
            <a:r>
              <a:rPr lang="pl-PL"/>
              <a:t>Podsumowanie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2E326A2B-8BF6-C2A6-F9E8-4E41491FB414}"/>
              </a:ext>
            </a:extLst>
          </p:cNvPr>
          <p:cNvSpPr/>
          <p:nvPr/>
        </p:nvSpPr>
        <p:spPr>
          <a:xfrm>
            <a:off x="3486150" y="1783080"/>
            <a:ext cx="274320" cy="262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63AD896B-E299-9CBA-7095-A4DEDF6835C7}"/>
              </a:ext>
            </a:extLst>
          </p:cNvPr>
          <p:cNvSpPr/>
          <p:nvPr/>
        </p:nvSpPr>
        <p:spPr>
          <a:xfrm>
            <a:off x="5103495" y="1783080"/>
            <a:ext cx="274320" cy="2628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627D9F81-A02F-B340-265D-6F6BC2FE03B3}"/>
              </a:ext>
            </a:extLst>
          </p:cNvPr>
          <p:cNvSpPr/>
          <p:nvPr/>
        </p:nvSpPr>
        <p:spPr>
          <a:xfrm>
            <a:off x="3057525" y="2880360"/>
            <a:ext cx="274320" cy="262890"/>
          </a:xfrm>
          <a:prstGeom prst="ellipse">
            <a:avLst/>
          </a:prstGeom>
          <a:solidFill>
            <a:srgbClr val="D2DA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5E993E39-1D17-A63F-784C-DA32F67505E8}"/>
              </a:ext>
            </a:extLst>
          </p:cNvPr>
          <p:cNvSpPr/>
          <p:nvPr/>
        </p:nvSpPr>
        <p:spPr>
          <a:xfrm>
            <a:off x="5526405" y="2880360"/>
            <a:ext cx="274320" cy="262890"/>
          </a:xfrm>
          <a:prstGeom prst="ellipse">
            <a:avLst/>
          </a:prstGeom>
          <a:solidFill>
            <a:srgbClr val="D2DAE9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648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7"/>
          <p:cNvSpPr txBox="1">
            <a:spLocks noGrp="1"/>
          </p:cNvSpPr>
          <p:nvPr>
            <p:ph type="title"/>
          </p:nvPr>
        </p:nvSpPr>
        <p:spPr>
          <a:xfrm>
            <a:off x="498088" y="1420900"/>
            <a:ext cx="8147824" cy="23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b="1"/>
              <a:t>Dziękujemy</a:t>
            </a:r>
            <a:r>
              <a:rPr lang="pl-PL" sz="8000"/>
              <a:t> </a:t>
            </a:r>
            <a:br>
              <a:rPr lang="pl-PL"/>
            </a:br>
            <a:r>
              <a:rPr lang="pl-PL" sz="6000"/>
              <a:t>za uwagę!</a:t>
            </a:r>
            <a:endParaRPr sz="6000" b="1"/>
          </a:p>
        </p:txBody>
      </p:sp>
      <p:cxnSp>
        <p:nvCxnSpPr>
          <p:cNvPr id="531" name="Google Shape;531;p47"/>
          <p:cNvCxnSpPr/>
          <p:nvPr/>
        </p:nvCxnSpPr>
        <p:spPr>
          <a:xfrm>
            <a:off x="2756850" y="3814900"/>
            <a:ext cx="36303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43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BF8EB22-086D-E7E5-17E3-65BF4BB2192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86913" y="270951"/>
            <a:ext cx="4096656" cy="841800"/>
          </a:xfrm>
        </p:spPr>
        <p:txBody>
          <a:bodyPr/>
          <a:lstStyle/>
          <a:p>
            <a:r>
              <a:rPr lang="pl-PL" err="1"/>
              <a:t>Datasets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DD97990-940C-4410-8EA8-BF13FD0D6383}"/>
              </a:ext>
            </a:extLst>
          </p:cNvPr>
          <p:cNvSpPr txBox="1"/>
          <p:nvPr/>
        </p:nvSpPr>
        <p:spPr>
          <a:xfrm>
            <a:off x="657427" y="2317963"/>
            <a:ext cx="53369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pl-PL" sz="1800">
                <a:latin typeface="Catamaran"/>
              </a:rPr>
              <a:t>SPECT </a:t>
            </a:r>
            <a:r>
              <a:rPr lang="pl-PL" sz="1800" err="1">
                <a:latin typeface="Catamaran"/>
              </a:rPr>
              <a:t>heart</a:t>
            </a:r>
            <a:r>
              <a:rPr lang="pl-PL" sz="1800">
                <a:latin typeface="Catamaran"/>
              </a:rPr>
              <a:t> data  - </a:t>
            </a:r>
            <a:r>
              <a:rPr lang="pl-PL" sz="1800" err="1">
                <a:latin typeface="Catamaran"/>
              </a:rPr>
              <a:t>diagnosis</a:t>
            </a:r>
            <a:endParaRPr lang="pl-PL" sz="1800">
              <a:latin typeface="Catamaran"/>
            </a:endParaRPr>
          </a:p>
          <a:p>
            <a:pPr marL="285750" indent="-285750">
              <a:buChar char="•"/>
            </a:pPr>
            <a:r>
              <a:rPr lang="pl-PL" sz="1800">
                <a:latin typeface="Catamaran"/>
              </a:rPr>
              <a:t>Bank </a:t>
            </a:r>
            <a:r>
              <a:rPr lang="pl-PL" sz="1800" err="1">
                <a:latin typeface="Catamaran"/>
              </a:rPr>
              <a:t>customers</a:t>
            </a:r>
            <a:r>
              <a:rPr lang="pl-PL" sz="1800">
                <a:latin typeface="Catamaran"/>
              </a:rPr>
              <a:t> – </a:t>
            </a:r>
            <a:r>
              <a:rPr lang="pl-PL" sz="1800" err="1">
                <a:latin typeface="Catamaran"/>
              </a:rPr>
              <a:t>closed</a:t>
            </a:r>
            <a:r>
              <a:rPr lang="pl-PL" sz="1800">
                <a:latin typeface="Catamaran"/>
              </a:rPr>
              <a:t> </a:t>
            </a:r>
            <a:r>
              <a:rPr lang="pl-PL" sz="1800" err="1">
                <a:latin typeface="Catamaran"/>
              </a:rPr>
              <a:t>account</a:t>
            </a:r>
            <a:endParaRPr lang="pl-PL" sz="1800">
              <a:latin typeface="Catamaran"/>
            </a:endParaRPr>
          </a:p>
          <a:p>
            <a:pPr marL="285750" indent="-285750">
              <a:buChar char="•"/>
            </a:pPr>
            <a:r>
              <a:rPr lang="pl-PL" sz="1800">
                <a:latin typeface="Catamaran"/>
              </a:rPr>
              <a:t>Bank marketing – </a:t>
            </a:r>
            <a:r>
              <a:rPr lang="pl-PL" sz="1800" err="1">
                <a:latin typeface="Catamaran"/>
              </a:rPr>
              <a:t>buying</a:t>
            </a:r>
            <a:r>
              <a:rPr lang="pl-PL" sz="1800">
                <a:latin typeface="Catamaran"/>
              </a:rPr>
              <a:t> a </a:t>
            </a:r>
            <a:r>
              <a:rPr lang="pl-PL" sz="1800" err="1">
                <a:latin typeface="Catamaran"/>
              </a:rPr>
              <a:t>product</a:t>
            </a:r>
            <a:endParaRPr lang="pl-PL" sz="1800">
              <a:latin typeface="Catamaran"/>
            </a:endParaRPr>
          </a:p>
          <a:p>
            <a:pPr marL="285750" indent="-285750">
              <a:buChar char="•"/>
            </a:pPr>
            <a:r>
              <a:rPr lang="pl-PL" sz="1800" err="1">
                <a:latin typeface="Catamaran"/>
              </a:rPr>
              <a:t>Eye</a:t>
            </a:r>
            <a:r>
              <a:rPr lang="pl-PL" sz="1800">
                <a:latin typeface="Catamaran"/>
              </a:rPr>
              <a:t> </a:t>
            </a:r>
            <a:r>
              <a:rPr lang="pl-PL" sz="1800" err="1">
                <a:latin typeface="Catamaran"/>
              </a:rPr>
              <a:t>measurement</a:t>
            </a:r>
            <a:r>
              <a:rPr lang="pl-PL" sz="1800">
                <a:latin typeface="Catamaran"/>
              </a:rPr>
              <a:t> – </a:t>
            </a:r>
            <a:r>
              <a:rPr lang="pl-PL" sz="1800" err="1">
                <a:latin typeface="Catamaran"/>
              </a:rPr>
              <a:t>movement</a:t>
            </a:r>
            <a:r>
              <a:rPr lang="pl-PL" sz="1800">
                <a:latin typeface="Catamaran"/>
              </a:rPr>
              <a:t> of the </a:t>
            </a:r>
            <a:r>
              <a:rPr lang="pl-PL" sz="1800" err="1">
                <a:latin typeface="Catamaran"/>
              </a:rPr>
              <a:t>eye</a:t>
            </a:r>
            <a:endParaRPr lang="pl-PL" sz="1800">
              <a:latin typeface="Catamaran"/>
            </a:endParaRPr>
          </a:p>
          <a:p>
            <a:pPr marL="285750" indent="-285750">
              <a:buChar char="•"/>
            </a:pPr>
            <a:endParaRPr lang="pl-PL" sz="1100"/>
          </a:p>
          <a:p>
            <a:pPr marL="285750" indent="-285750">
              <a:buChar char="•"/>
            </a:pPr>
            <a:endParaRPr lang="pl-PL" sz="1100"/>
          </a:p>
          <a:p>
            <a:pPr marL="285750" indent="-285750">
              <a:buChar char="•"/>
            </a:pPr>
            <a:endParaRPr lang="pl-PL"/>
          </a:p>
        </p:txBody>
      </p:sp>
      <p:pic>
        <p:nvPicPr>
          <p:cNvPr id="2" name="Grafika 1" descr="Serce z pulsem z wypełnieniem pełnym">
            <a:extLst>
              <a:ext uri="{FF2B5EF4-FFF2-40B4-BE49-F238E27FC236}">
                <a16:creationId xmlns:a16="http://schemas.microsoft.com/office/drawing/2014/main" id="{4F8BB414-90C6-622F-D146-6CCCE6EF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75" y="1914525"/>
            <a:ext cx="1280160" cy="1280160"/>
          </a:xfrm>
          <a:prstGeom prst="rect">
            <a:avLst/>
          </a:prstGeom>
        </p:spPr>
      </p:pic>
      <p:pic>
        <p:nvPicPr>
          <p:cNvPr id="4" name="Grafika 3" descr="Dolar z wypełnieniem pełnym">
            <a:extLst>
              <a:ext uri="{FF2B5EF4-FFF2-40B4-BE49-F238E27FC236}">
                <a16:creationId xmlns:a16="http://schemas.microsoft.com/office/drawing/2014/main" id="{AF248FCB-44E1-FF5E-BF0D-33E7A2BC7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3510" y="2571750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2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/>
          <p:nvPr/>
        </p:nvSpPr>
        <p:spPr>
          <a:xfrm>
            <a:off x="3638100" y="1262225"/>
            <a:ext cx="1867800" cy="111000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924496" y="2771276"/>
            <a:ext cx="5295007" cy="8784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err="1"/>
              <a:t>Default</a:t>
            </a:r>
            <a:r>
              <a:rPr lang="pl-PL" sz="4000"/>
              <a:t> </a:t>
            </a:r>
            <a:r>
              <a:rPr lang="pl-PL" sz="4000" err="1"/>
              <a:t>Configurations</a:t>
            </a:r>
            <a:endParaRPr sz="40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2996550" y="12622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pl-PL"/>
              <a:t>2</a:t>
            </a:r>
            <a:endParaRPr/>
          </a:p>
        </p:txBody>
      </p:sp>
      <p:cxnSp>
        <p:nvCxnSpPr>
          <p:cNvPr id="224" name="Google Shape;224;p33"/>
          <p:cNvCxnSpPr/>
          <p:nvPr/>
        </p:nvCxnSpPr>
        <p:spPr>
          <a:xfrm>
            <a:off x="5040750" y="3604307"/>
            <a:ext cx="1106700" cy="0"/>
          </a:xfrm>
          <a:prstGeom prst="straightConnector1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349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609171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Highest</a:t>
            </a:r>
            <a:r>
              <a:rPr lang="pl-PL" sz="2400" b="1"/>
              <a:t> </a:t>
            </a:r>
            <a:r>
              <a:rPr lang="pl-PL" sz="2400" b="1" err="1"/>
              <a:t>mean</a:t>
            </a:r>
            <a:r>
              <a:rPr lang="pl-PL" sz="2400" b="1"/>
              <a:t> AUC </a:t>
            </a:r>
            <a:r>
              <a:rPr lang="pl-PL" sz="2400" b="1" err="1"/>
              <a:t>across</a:t>
            </a:r>
            <a:r>
              <a:rPr lang="pl-PL" sz="2400" b="1"/>
              <a:t> 4 </a:t>
            </a:r>
            <a:r>
              <a:rPr lang="pl-PL" sz="2400" b="1" err="1"/>
              <a:t>Datasets</a:t>
            </a:r>
            <a:r>
              <a:rPr lang="pl-PL" sz="2400" b="1"/>
              <a:t> :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609171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Highest</a:t>
            </a:r>
            <a:r>
              <a:rPr lang="pl-PL" sz="2400" b="1"/>
              <a:t> </a:t>
            </a:r>
            <a:r>
              <a:rPr lang="pl-PL" sz="2400" b="1" err="1"/>
              <a:t>mean</a:t>
            </a:r>
            <a:r>
              <a:rPr lang="pl-PL" sz="2400" b="1"/>
              <a:t> AUC </a:t>
            </a:r>
            <a:r>
              <a:rPr lang="pl-PL" sz="2400" b="1" err="1"/>
              <a:t>across</a:t>
            </a:r>
            <a:r>
              <a:rPr lang="pl-PL" sz="2400" b="1"/>
              <a:t> 4 </a:t>
            </a:r>
            <a:r>
              <a:rPr lang="pl-PL" sz="2400" b="1" err="1"/>
              <a:t>Datasets</a:t>
            </a:r>
            <a:r>
              <a:rPr lang="pl-PL" sz="2400" b="1"/>
              <a:t> : </a:t>
            </a:r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A13DA59-6E17-B845-5D53-940EA2779D73}"/>
              </a:ext>
            </a:extLst>
          </p:cNvPr>
          <p:cNvSpPr txBox="1"/>
          <p:nvPr/>
        </p:nvSpPr>
        <p:spPr>
          <a:xfrm>
            <a:off x="1840230" y="1920240"/>
            <a:ext cx="56007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solidFill>
                  <a:srgbClr val="434343"/>
                </a:solidFill>
                <a:latin typeface="Catamaran"/>
              </a:rPr>
              <a:t>i = 1,2,3,4</a:t>
            </a:r>
          </a:p>
          <a:p>
            <a:endParaRPr lang="pl-PL" sz="2400">
              <a:solidFill>
                <a:srgbClr val="434343"/>
              </a:solidFill>
            </a:endParaRP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Param Set 1 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 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param1_i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 </a:t>
            </a: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1395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609171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Highest</a:t>
            </a:r>
            <a:r>
              <a:rPr lang="pl-PL" sz="2400" b="1"/>
              <a:t> </a:t>
            </a:r>
            <a:r>
              <a:rPr lang="pl-PL" sz="2400" b="1" err="1"/>
              <a:t>mean</a:t>
            </a:r>
            <a:r>
              <a:rPr lang="pl-PL" sz="2400" b="1"/>
              <a:t> AUC </a:t>
            </a:r>
            <a:r>
              <a:rPr lang="pl-PL" sz="2400" b="1" err="1"/>
              <a:t>across</a:t>
            </a:r>
            <a:r>
              <a:rPr lang="pl-PL" sz="2400" b="1"/>
              <a:t> 4 </a:t>
            </a:r>
            <a:r>
              <a:rPr lang="pl-PL" sz="2400" b="1" err="1"/>
              <a:t>Datasets</a:t>
            </a:r>
            <a:r>
              <a:rPr lang="pl-PL" sz="2400" b="1"/>
              <a:t> : </a:t>
            </a:r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A13DA59-6E17-B845-5D53-940EA2779D73}"/>
              </a:ext>
            </a:extLst>
          </p:cNvPr>
          <p:cNvSpPr txBox="1"/>
          <p:nvPr/>
        </p:nvSpPr>
        <p:spPr>
          <a:xfrm>
            <a:off x="1840230" y="1920240"/>
            <a:ext cx="56007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solidFill>
                  <a:srgbClr val="434343"/>
                </a:solidFill>
                <a:latin typeface="Catamaran"/>
              </a:rPr>
              <a:t>i = 1,2,3,4</a:t>
            </a:r>
          </a:p>
          <a:p>
            <a:endParaRPr lang="pl-PL" sz="2400">
              <a:solidFill>
                <a:srgbClr val="434343"/>
              </a:solidFill>
            </a:endParaRP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Param Set 1 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 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param1_i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 </a:t>
            </a: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Param Set 2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 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param2_i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 </a:t>
            </a: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96229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90180-468A-C5BB-0021-7C548B4B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80" y="291681"/>
            <a:ext cx="7704000" cy="572700"/>
          </a:xfrm>
        </p:spPr>
        <p:txBody>
          <a:bodyPr/>
          <a:lstStyle/>
          <a:p>
            <a:r>
              <a:rPr lang="pl-PL" err="1"/>
              <a:t>Grid</a:t>
            </a:r>
            <a:r>
              <a:rPr lang="pl-PL"/>
              <a:t> </a:t>
            </a:r>
            <a:r>
              <a:rPr lang="pl-PL" err="1"/>
              <a:t>Search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091857-0934-0EC7-972F-C83D8A9C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313" y="1239802"/>
            <a:ext cx="6091710" cy="2933700"/>
          </a:xfrm>
        </p:spPr>
        <p:txBody>
          <a:bodyPr/>
          <a:lstStyle/>
          <a:p>
            <a:pPr marL="139700" indent="0">
              <a:buNone/>
            </a:pPr>
            <a:r>
              <a:rPr lang="pl-PL" sz="2400" b="1" err="1"/>
              <a:t>Highest</a:t>
            </a:r>
            <a:r>
              <a:rPr lang="pl-PL" sz="2400" b="1"/>
              <a:t> </a:t>
            </a:r>
            <a:r>
              <a:rPr lang="pl-PL" sz="2400" b="1" err="1"/>
              <a:t>mean</a:t>
            </a:r>
            <a:r>
              <a:rPr lang="pl-PL" sz="2400" b="1"/>
              <a:t> AUC </a:t>
            </a:r>
            <a:r>
              <a:rPr lang="pl-PL" sz="2400" b="1" err="1"/>
              <a:t>across</a:t>
            </a:r>
            <a:r>
              <a:rPr lang="pl-PL" sz="2400" b="1"/>
              <a:t> 4 </a:t>
            </a:r>
            <a:r>
              <a:rPr lang="pl-PL" sz="2400" b="1" err="1"/>
              <a:t>Datasets</a:t>
            </a:r>
            <a:r>
              <a:rPr lang="pl-PL" sz="2400" b="1"/>
              <a:t> : </a:t>
            </a:r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A13DA59-6E17-B845-5D53-940EA2779D73}"/>
              </a:ext>
            </a:extLst>
          </p:cNvPr>
          <p:cNvSpPr txBox="1"/>
          <p:nvPr/>
        </p:nvSpPr>
        <p:spPr>
          <a:xfrm>
            <a:off x="1840230" y="1920240"/>
            <a:ext cx="56007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>
                <a:solidFill>
                  <a:srgbClr val="434343"/>
                </a:solidFill>
                <a:latin typeface="Catamaran"/>
              </a:rPr>
              <a:t>i = 1,2,3,4</a:t>
            </a:r>
          </a:p>
          <a:p>
            <a:endParaRPr lang="pl-PL" sz="2400">
              <a:solidFill>
                <a:srgbClr val="434343"/>
              </a:solidFill>
            </a:endParaRP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Param Set 1 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 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param1_i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 </a:t>
            </a: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Param Set 2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 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param2_i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 </a:t>
            </a: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Param Set 3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Score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 =  </a:t>
            </a:r>
            <a:r>
              <a:rPr lang="pl-PL" sz="2400" err="1">
                <a:solidFill>
                  <a:srgbClr val="434343"/>
                </a:solidFill>
                <a:latin typeface="Catamaran"/>
              </a:rPr>
              <a:t>mean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(AUC</a:t>
            </a:r>
            <a:r>
              <a:rPr lang="pl-PL" sz="2400" baseline="-25000">
                <a:solidFill>
                  <a:srgbClr val="434343"/>
                </a:solidFill>
                <a:latin typeface="Catamaran"/>
              </a:rPr>
              <a:t>param3_i</a:t>
            </a:r>
            <a:r>
              <a:rPr lang="pl-PL" sz="2400">
                <a:solidFill>
                  <a:srgbClr val="434343"/>
                </a:solidFill>
                <a:latin typeface="Catamaran"/>
              </a:rPr>
              <a:t>) </a:t>
            </a:r>
          </a:p>
          <a:p>
            <a:r>
              <a:rPr lang="pl-PL" sz="2400">
                <a:solidFill>
                  <a:srgbClr val="434343"/>
                </a:solidFill>
                <a:latin typeface="Catamaran"/>
              </a:rPr>
              <a:t>…...</a:t>
            </a:r>
          </a:p>
          <a:p>
            <a:endParaRPr lang="pl-PL" sz="2400">
              <a:solidFill>
                <a:srgbClr val="434343"/>
              </a:solidFill>
              <a:latin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146050831"/>
      </p:ext>
    </p:extLst>
  </p:cSld>
  <p:clrMapOvr>
    <a:masterClrMapping/>
  </p:clrMapOvr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Pokaz na ekranie (16:9)</PresentationFormat>
  <Slides>39</Slides>
  <Notes>36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0" baseType="lpstr">
      <vt:lpstr>Pastel Minimalist Elegant Lines Portfolio by Slidesgo</vt:lpstr>
      <vt:lpstr>Tunability Analysis</vt:lpstr>
      <vt:lpstr>Datasets</vt:lpstr>
      <vt:lpstr>Datasets</vt:lpstr>
      <vt:lpstr>Datasets</vt:lpstr>
      <vt:lpstr>Default Configurations</vt:lpstr>
      <vt:lpstr>Grid Search</vt:lpstr>
      <vt:lpstr>Grid Search</vt:lpstr>
      <vt:lpstr>Grid Search</vt:lpstr>
      <vt:lpstr>Grid Search</vt:lpstr>
      <vt:lpstr>Grid Search</vt:lpstr>
      <vt:lpstr>Grid Search</vt:lpstr>
      <vt:lpstr>Grid Search</vt:lpstr>
      <vt:lpstr>Random Search</vt:lpstr>
      <vt:lpstr>Prezentacja programu PowerPoint</vt:lpstr>
      <vt:lpstr>Random Forest</vt:lpstr>
      <vt:lpstr>Random Forest</vt:lpstr>
      <vt:lpstr>Random Forest</vt:lpstr>
      <vt:lpstr>Random Forest</vt:lpstr>
      <vt:lpstr>XGBoost</vt:lpstr>
      <vt:lpstr>XGBoost</vt:lpstr>
      <vt:lpstr>XGBoost</vt:lpstr>
      <vt:lpstr>XGBoost</vt:lpstr>
      <vt:lpstr>LightGBM</vt:lpstr>
      <vt:lpstr>LightGBM</vt:lpstr>
      <vt:lpstr>LightGBM</vt:lpstr>
      <vt:lpstr>LightGBM</vt:lpstr>
      <vt:lpstr>Bayes Optimization</vt:lpstr>
      <vt:lpstr>Random Forest</vt:lpstr>
      <vt:lpstr>Random Forest</vt:lpstr>
      <vt:lpstr>Random Forest</vt:lpstr>
      <vt:lpstr>XGBoost</vt:lpstr>
      <vt:lpstr>XGBoost</vt:lpstr>
      <vt:lpstr>XGBoost</vt:lpstr>
      <vt:lpstr>LightGBM</vt:lpstr>
      <vt:lpstr>LightGBM</vt:lpstr>
      <vt:lpstr>LightGBM</vt:lpstr>
      <vt:lpstr>Podsumowanie</vt:lpstr>
      <vt:lpstr>Podsumowanie</vt:lpstr>
      <vt:lpstr>Dziękujemy 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Slide Images Anomaly Detection</dc:title>
  <dc:creator>Szymon Matuszewski</dc:creator>
  <cp:revision>2</cp:revision>
  <dcterms:modified xsi:type="dcterms:W3CDTF">2023-11-22T15:39:57Z</dcterms:modified>
</cp:coreProperties>
</file>