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18" r:id="rId6"/>
    <p:sldId id="319" r:id="rId7"/>
    <p:sldId id="320" r:id="rId8"/>
    <p:sldId id="309" r:id="rId9"/>
    <p:sldId id="327" r:id="rId10"/>
    <p:sldId id="326" r:id="rId11"/>
    <p:sldId id="325" r:id="rId12"/>
    <p:sldId id="314" r:id="rId13"/>
    <p:sldId id="308" r:id="rId14"/>
    <p:sldId id="323" r:id="rId15"/>
    <p:sldId id="324" r:id="rId16"/>
    <p:sldId id="315" r:id="rId17"/>
    <p:sldId id="317" r:id="rId18"/>
    <p:sldId id="321" r:id="rId19"/>
    <p:sldId id="322" r:id="rId20"/>
    <p:sldId id="312" r:id="rId2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5A27AB6-8036-4355-ACB3-21EFA56C86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5EC3737-EFE5-4775-8C29-CABA7AEC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0E0BC-85B5-4181-B993-B7D94166F6B8}" type="datetime1">
              <a:rPr lang="pl-PL" smtClean="0"/>
              <a:t>22.11.2023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0AD6E36-80AF-4D19-A511-AAE38EBE3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C5068D1-7F47-437B-BFB2-1DD0DB622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E7D5-BB3B-457A-B049-E81E06B85F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0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479-AEA9-4FB8-BAE5-29C2D0FE82D7}" type="datetime1">
              <a:rPr lang="pl-PL" smtClean="0"/>
              <a:pPr/>
              <a:t>22.11.2023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94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126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28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392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053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82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813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8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25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55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77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08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660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21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05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24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6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pl-PL" noProof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pl-PL" noProof="0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pl-PL" noProof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a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4" name="Grafika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6" name="Grafika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a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4" name="Grafika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6" name="Grafika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5" name="Tekst — symbol zastępczy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Zawartość — symbol zastępczy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l-PL" noProof="0"/>
              <a:t>Tytuł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3" name="Obraz — symbol zastępczy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0" name="Obraz — symbol zastępczy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1" name="Obraz — symbol zastępczy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lko tytu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raz — symbol zastępczy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32" name="Obraz — symbol zastępczy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31" name="Obraz — symbol zastępczy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30" name="Obraz — symbol zastępczy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Grafika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0" name="Grafika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2" name="Grafika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pl-PL" noProof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ytuł 2 — slaj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pl-PL" noProof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a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21" name="Grafika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23" name="Grafika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lko tytu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raz — symbol zastępczy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Grafika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3" name="Grafika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7" name="Grafika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a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9" name="Grafika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główek sekcj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pl-PL" noProof="0"/>
          </a:p>
        </p:txBody>
      </p:sp>
      <p:sp>
        <p:nvSpPr>
          <p:cNvPr id="4" name="Grafika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5" name="Grafika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6" name="Grafika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7" name="Grafika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1" name="Grafika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3" name="Grafika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3" name="Obraz — symbol zastępczy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ytuł i zawartoś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pl-PL" noProof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Grafika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1" name="Grafika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pl-PL" noProof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pl-PL" noProof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a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2" name="Grafika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4" name="Grafika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621618" cy="2843784"/>
          </a:xfrm>
        </p:spPr>
        <p:txBody>
          <a:bodyPr rtlCol="0"/>
          <a:lstStyle/>
          <a:p>
            <a:pPr rtl="0"/>
            <a:r>
              <a:rPr lang="pl-PL" dirty="0" err="1"/>
              <a:t>Automl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Optymalizacja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sz="2400" dirty="0">
                <a:solidFill>
                  <a:schemeClr val="bg1"/>
                </a:solidFill>
              </a:rPr>
              <a:t>Piotr Robak, Agata Węglerska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 err="1"/>
              <a:t>bayesian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Gradient </a:t>
            </a:r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Boosting</a:t>
            </a:r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Classifier</a:t>
            </a:r>
            <a:endParaRPr lang="pl-P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rtl="0"/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10</a:t>
            </a:fld>
            <a:endParaRPr lang="pl-P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C7C82D-0AC1-932B-593A-0A291C2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62" y="989538"/>
            <a:ext cx="7025141" cy="55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 err="1"/>
              <a:t>bayesian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forest</a:t>
            </a:r>
            <a:endParaRPr lang="pl-P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rtl="0"/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11</a:t>
            </a:fld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0FD71-F158-3EFF-F895-14CE8E8A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942973"/>
            <a:ext cx="7191376" cy="56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6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 err="1"/>
              <a:t>bayesian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KNN</a:t>
            </a:r>
            <a:endParaRPr lang="pl-P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rtl="0"/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12</a:t>
            </a:fld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C393C-FC5C-6A0F-E3D8-1F98A0EF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93" y="986917"/>
            <a:ext cx="6953250" cy="54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porównanie</a:t>
            </a:r>
            <a:br>
              <a:rPr lang="pl-PL" b="1" cap="all" spc="400" dirty="0">
                <a:solidFill>
                  <a:schemeClr val="bg1"/>
                </a:solidFill>
                <a:latin typeface="+mn-lt"/>
              </a:rPr>
            </a:br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z </a:t>
            </a:r>
            <a:r>
              <a:rPr lang="pl-PL" b="1" cap="all" spc="400" dirty="0" err="1">
                <a:solidFill>
                  <a:schemeClr val="bg1"/>
                </a:solidFill>
                <a:latin typeface="+mn-lt"/>
              </a:rPr>
              <a:t>defaultami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6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porównanie z </a:t>
            </a:r>
            <a:r>
              <a:rPr lang="pl-PL" dirty="0" err="1"/>
              <a:t>defaultami</a:t>
            </a:r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14</a:t>
            </a:fld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03014-2AF8-0239-F6FC-DACC2E24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5" y="1417954"/>
            <a:ext cx="9048917" cy="48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porównanie z </a:t>
            </a:r>
            <a:r>
              <a:rPr lang="pl-PL" dirty="0" err="1"/>
              <a:t>defaultami</a:t>
            </a:r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15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3B8F1-2A20-0562-E0E3-AB83F376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1" y="1316982"/>
            <a:ext cx="9238546" cy="49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porównanie z </a:t>
            </a:r>
            <a:r>
              <a:rPr lang="pl-PL" dirty="0" err="1"/>
              <a:t>defaultami</a:t>
            </a:r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16</a:t>
            </a:fld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3907F-B3B2-9153-8E34-D9A0F84C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98" y="1006078"/>
            <a:ext cx="9358604" cy="48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2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a — symbol zastępczy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24" name="Numer slajdu — symbol zastępczy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17</a:t>
            </a:fld>
            <a:endParaRPr lang="pl-PL"/>
          </a:p>
        </p:txBody>
      </p:sp>
      <p:sp>
        <p:nvSpPr>
          <p:cNvPr id="23" name="Stopka — symbol zastępczy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 err="1"/>
              <a:t>Automl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Optymalizacja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Dziękujemy!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D9B19-9D36-FD0C-3C1E-87FE39D9D74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D350A1-1D37-52F3-AA2B-84313F9374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3B408F-AD0A-4AF3-5154-600C0F129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FF13512-C827-199C-71B8-6E3DFCC54C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3687458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wybrane </a:t>
            </a:r>
            <a:br>
              <a:rPr lang="pl-PL" b="1" cap="all" spc="400" dirty="0">
                <a:solidFill>
                  <a:schemeClr val="bg1"/>
                </a:solidFill>
                <a:latin typeface="+mn-lt"/>
              </a:rPr>
            </a:br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algorytmy, </a:t>
            </a:r>
            <a:r>
              <a:rPr lang="pl-PL" b="1" cap="all" spc="400" dirty="0" err="1">
                <a:solidFill>
                  <a:schemeClr val="bg1"/>
                </a:solidFill>
                <a:latin typeface="+mn-lt"/>
              </a:rPr>
              <a:t>hiperparametry</a:t>
            </a:r>
            <a:br>
              <a:rPr lang="pl-PL" b="1" cap="all" spc="400" dirty="0">
                <a:solidFill>
                  <a:schemeClr val="bg1"/>
                </a:solidFill>
                <a:latin typeface="+mn-lt"/>
              </a:rPr>
            </a:br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oraz </a:t>
            </a:r>
            <a:br>
              <a:rPr lang="pl-PL" b="1" cap="all" spc="400" dirty="0">
                <a:solidFill>
                  <a:schemeClr val="bg1"/>
                </a:solidFill>
                <a:latin typeface="+mn-lt"/>
              </a:rPr>
            </a:br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zbiory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82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a — symbol zastępczy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84649" y="1255004"/>
            <a:ext cx="7391400" cy="4833258"/>
          </a:xfrm>
        </p:spPr>
        <p:txBody>
          <a:bodyPr rtlCol="0"/>
          <a:lstStyle/>
          <a:p>
            <a:pPr rtl="0"/>
            <a:r>
              <a:rPr lang="pl-PL" sz="2800" dirty="0" err="1">
                <a:solidFill>
                  <a:schemeClr val="tx2"/>
                </a:solidFill>
              </a:rPr>
              <a:t>Random</a:t>
            </a:r>
            <a:r>
              <a:rPr lang="pl-PL" sz="2800" dirty="0">
                <a:solidFill>
                  <a:schemeClr val="tx2"/>
                </a:solidFill>
              </a:rPr>
              <a:t> </a:t>
            </a:r>
            <a:r>
              <a:rPr lang="pl-PL" sz="2800" dirty="0" err="1">
                <a:solidFill>
                  <a:schemeClr val="tx2"/>
                </a:solidFill>
              </a:rPr>
              <a:t>Forest</a:t>
            </a:r>
            <a:endParaRPr lang="pl-PL" sz="2800" dirty="0">
              <a:solidFill>
                <a:schemeClr val="tx2"/>
              </a:solidFill>
            </a:endParaRP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n </a:t>
            </a:r>
            <a:r>
              <a:rPr lang="pl-PL" sz="2000" dirty="0" err="1">
                <a:solidFill>
                  <a:schemeClr val="tx2"/>
                </a:solidFill>
              </a:rPr>
              <a:t>estimators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min </a:t>
            </a:r>
            <a:r>
              <a:rPr lang="pl-PL" sz="2000" dirty="0" err="1">
                <a:solidFill>
                  <a:schemeClr val="tx2"/>
                </a:solidFill>
              </a:rPr>
              <a:t>samples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  <a:r>
              <a:rPr lang="pl-PL" sz="2000" dirty="0" err="1">
                <a:solidFill>
                  <a:schemeClr val="tx2"/>
                </a:solidFill>
              </a:rPr>
              <a:t>leaf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</a:p>
          <a:p>
            <a:pPr rtl="0"/>
            <a:r>
              <a:rPr lang="pl-PL" sz="2000" dirty="0" err="1">
                <a:solidFill>
                  <a:schemeClr val="tx2"/>
                </a:solidFill>
              </a:rPr>
              <a:t>random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  <a:r>
              <a:rPr lang="pl-PL" sz="2000" dirty="0" err="1">
                <a:solidFill>
                  <a:schemeClr val="tx2"/>
                </a:solidFill>
              </a:rPr>
              <a:t>state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max </a:t>
            </a:r>
            <a:r>
              <a:rPr lang="pl-PL" sz="2000" dirty="0" err="1">
                <a:solidFill>
                  <a:schemeClr val="tx2"/>
                </a:solidFill>
              </a:rPr>
              <a:t>depth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min </a:t>
            </a:r>
            <a:r>
              <a:rPr lang="pl-PL" sz="2000" dirty="0" err="1">
                <a:solidFill>
                  <a:schemeClr val="tx2"/>
                </a:solidFill>
              </a:rPr>
              <a:t>samples</a:t>
            </a:r>
            <a:endParaRPr lang="pl-PL" sz="2000" dirty="0">
              <a:solidFill>
                <a:schemeClr val="tx2"/>
              </a:solidFill>
            </a:endParaRPr>
          </a:p>
          <a:p>
            <a:pPr rtl="0"/>
            <a:endParaRPr lang="pl-PL" sz="1800" dirty="0">
              <a:solidFill>
                <a:schemeClr val="tx2"/>
              </a:solidFill>
            </a:endParaRPr>
          </a:p>
          <a:p>
            <a:pPr rtl="0"/>
            <a:r>
              <a:rPr lang="pl-PL" sz="2400" dirty="0">
                <a:solidFill>
                  <a:schemeClr val="tx2"/>
                </a:solidFill>
              </a:rPr>
              <a:t>Gradient </a:t>
            </a:r>
            <a:r>
              <a:rPr lang="pl-PL" sz="2400" dirty="0" err="1">
                <a:solidFill>
                  <a:schemeClr val="tx2"/>
                </a:solidFill>
              </a:rPr>
              <a:t>Boosting</a:t>
            </a:r>
            <a:r>
              <a:rPr lang="pl-PL" sz="2400" dirty="0">
                <a:solidFill>
                  <a:schemeClr val="tx2"/>
                </a:solidFill>
              </a:rPr>
              <a:t> </a:t>
            </a:r>
            <a:r>
              <a:rPr lang="pl-PL" sz="2400" dirty="0" err="1">
                <a:solidFill>
                  <a:schemeClr val="tx2"/>
                </a:solidFill>
              </a:rPr>
              <a:t>Classifier</a:t>
            </a:r>
            <a:endParaRPr lang="pl-PL" sz="2400" dirty="0">
              <a:solidFill>
                <a:schemeClr val="tx2"/>
              </a:solidFill>
            </a:endParaRPr>
          </a:p>
          <a:p>
            <a:pPr rtl="0"/>
            <a:r>
              <a:rPr lang="pl-PL" sz="2000" dirty="0" err="1">
                <a:solidFill>
                  <a:schemeClr val="tx2"/>
                </a:solidFill>
              </a:rPr>
              <a:t>svm</a:t>
            </a:r>
            <a:r>
              <a:rPr lang="pl-PL" sz="2000" dirty="0">
                <a:solidFill>
                  <a:schemeClr val="tx2"/>
                </a:solidFill>
              </a:rPr>
              <a:t> c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coef0 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gamma</a:t>
            </a:r>
          </a:p>
          <a:p>
            <a:pPr rtl="0"/>
            <a:r>
              <a:rPr lang="pl-PL" sz="2000" dirty="0" err="1">
                <a:solidFill>
                  <a:schemeClr val="tx2"/>
                </a:solidFill>
              </a:rPr>
              <a:t>degree</a:t>
            </a:r>
            <a:endParaRPr lang="pl-PL" sz="2000" dirty="0">
              <a:solidFill>
                <a:schemeClr val="tx2"/>
              </a:solidFill>
            </a:endParaRPr>
          </a:p>
          <a:p>
            <a:pPr rtl="0"/>
            <a:r>
              <a:rPr lang="pl-PL" sz="1800" dirty="0">
                <a:solidFill>
                  <a:schemeClr val="tx2"/>
                </a:solidFill>
              </a:rPr>
              <a:t>   </a:t>
            </a:r>
          </a:p>
          <a:p>
            <a:pPr rtl="0"/>
            <a:r>
              <a:rPr lang="pl-PL" sz="2400" dirty="0">
                <a:solidFill>
                  <a:schemeClr val="tx2"/>
                </a:solidFill>
              </a:rPr>
              <a:t>KNN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n </a:t>
            </a:r>
            <a:r>
              <a:rPr lang="pl-PL" sz="2000" dirty="0" err="1">
                <a:solidFill>
                  <a:schemeClr val="tx2"/>
                </a:solidFill>
              </a:rPr>
              <a:t>neighbors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</a:p>
          <a:p>
            <a:pPr rtl="0"/>
            <a:r>
              <a:rPr lang="pl-PL" sz="2000" dirty="0" err="1">
                <a:solidFill>
                  <a:schemeClr val="tx2"/>
                </a:solidFill>
              </a:rPr>
              <a:t>algorithm</a:t>
            </a:r>
            <a:endParaRPr lang="pl-PL" sz="2000" dirty="0">
              <a:solidFill>
                <a:schemeClr val="tx2"/>
              </a:solidFill>
            </a:endParaRP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algorytmy oraz </a:t>
            </a:r>
            <a:r>
              <a:rPr lang="pl-PL" dirty="0" err="1"/>
              <a:t>hiperparametry</a:t>
            </a:r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05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a — symbol zastępczy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84649" y="1255004"/>
            <a:ext cx="7391400" cy="4833258"/>
          </a:xfrm>
        </p:spPr>
        <p:txBody>
          <a:bodyPr rtlCol="0"/>
          <a:lstStyle/>
          <a:p>
            <a:pPr rtl="0"/>
            <a:r>
              <a:rPr lang="pl-PL" sz="2000" dirty="0">
                <a:solidFill>
                  <a:schemeClr val="tx2"/>
                </a:solidFill>
              </a:rPr>
              <a:t>Id:44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Zbiór zawierający informację o klasyfikacji maila jako spamu  </a:t>
            </a:r>
          </a:p>
          <a:p>
            <a:pPr rtl="0"/>
            <a:endParaRPr lang="pl-PL" sz="2000" dirty="0">
              <a:solidFill>
                <a:schemeClr val="tx2"/>
              </a:solidFill>
            </a:endParaRP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id:1067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Zbiór zawierający informację o występowaniu defektów   </a:t>
            </a:r>
          </a:p>
          <a:p>
            <a:pPr rtl="0"/>
            <a:endParaRPr lang="pl-PL" sz="2000" dirty="0">
              <a:solidFill>
                <a:schemeClr val="tx2"/>
              </a:solidFill>
            </a:endParaRP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id:1464</a:t>
            </a:r>
          </a:p>
          <a:p>
            <a:r>
              <a:rPr lang="pl-PL" sz="2000" dirty="0">
                <a:solidFill>
                  <a:schemeClr val="tx2"/>
                </a:solidFill>
              </a:rPr>
              <a:t>Zbiór zawierający informację o tym czy dana osoba oddała krew.</a:t>
            </a:r>
          </a:p>
          <a:p>
            <a:pPr rtl="0"/>
            <a:endParaRPr lang="pl-PL" sz="2000" dirty="0">
              <a:solidFill>
                <a:schemeClr val="tx2"/>
              </a:solidFill>
            </a:endParaRP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id:40701</a:t>
            </a:r>
          </a:p>
          <a:p>
            <a:pPr rtl="0"/>
            <a:r>
              <a:rPr lang="pl-PL" sz="2000" dirty="0">
                <a:solidFill>
                  <a:schemeClr val="tx2"/>
                </a:solidFill>
              </a:rPr>
              <a:t>Zbiór zawierający informację o tym czy dany klient przedłużył umowę.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zbiory danych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74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39"/>
            <a:ext cx="9144000" cy="3370217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Wyniki z przeszukiwania za pomocą</a:t>
            </a:r>
            <a:br>
              <a:rPr lang="pl-PL" b="1" cap="all" spc="400" dirty="0">
                <a:solidFill>
                  <a:schemeClr val="bg1"/>
                </a:solidFill>
                <a:latin typeface="+mn-lt"/>
              </a:rPr>
            </a:br>
            <a:r>
              <a:rPr lang="pl-PL" b="1" cap="all" spc="400" dirty="0" err="1">
                <a:solidFill>
                  <a:schemeClr val="bg1"/>
                </a:solidFill>
                <a:latin typeface="+mn-lt"/>
              </a:rPr>
              <a:t>randomized</a:t>
            </a:r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 </a:t>
            </a:r>
            <a:r>
              <a:rPr lang="pl-PL" b="1" cap="all" spc="400" dirty="0" err="1">
                <a:solidFill>
                  <a:schemeClr val="bg1"/>
                </a:solidFill>
                <a:latin typeface="+mn-lt"/>
              </a:rPr>
              <a:t>search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 err="1"/>
              <a:t>randomized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forest</a:t>
            </a:r>
            <a:endParaRPr lang="pl-P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rtl="0"/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6</a:t>
            </a:fld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C8B66-607A-CB94-D04F-476B545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65" y="1120813"/>
            <a:ext cx="6627845" cy="52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1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 err="1"/>
              <a:t>randomized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KNN</a:t>
            </a:r>
            <a:endParaRPr lang="pl-P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rtl="0"/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7</a:t>
            </a:fld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F3305-0364-21E0-ADBD-D36837CB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05" y="986917"/>
            <a:ext cx="7207120" cy="56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6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 err="1"/>
              <a:t>randomized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Gradient </a:t>
            </a:r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Boosting</a:t>
            </a:r>
            <a:r>
              <a:rPr lang="pl-P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Classifier</a:t>
            </a:r>
            <a:endParaRPr lang="pl-P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rtl="0"/>
            <a:endParaRPr lang="pl-PL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8</a:t>
            </a:fld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D975C-26AE-6556-9CF0-6261D700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986917"/>
            <a:ext cx="6743700" cy="53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39"/>
            <a:ext cx="9144000" cy="3248919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Wyniki z przeszukiwania za pomocą</a:t>
            </a:r>
            <a:br>
              <a:rPr lang="pl-PL" b="1" cap="all" spc="400" dirty="0">
                <a:solidFill>
                  <a:schemeClr val="bg1"/>
                </a:solidFill>
                <a:latin typeface="+mn-lt"/>
              </a:rPr>
            </a:br>
            <a:r>
              <a:rPr lang="pl-PL" b="1" cap="all" spc="400" dirty="0" err="1">
                <a:solidFill>
                  <a:schemeClr val="bg1"/>
                </a:solidFill>
                <a:latin typeface="+mn-lt"/>
              </a:rPr>
              <a:t>bayesian</a:t>
            </a:r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 </a:t>
            </a:r>
            <a:r>
              <a:rPr lang="pl-PL" b="1" cap="all" spc="400" dirty="0" err="1">
                <a:solidFill>
                  <a:schemeClr val="bg1"/>
                </a:solidFill>
                <a:latin typeface="+mn-lt"/>
              </a:rPr>
              <a:t>search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96058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_Wszechświat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5_TF89338750_Win32" id="{E960A030-87E7-4B19-99FC-B88930A440A1}" vid="{69F1DB08-5F0C-41F7-8986-226F7D1435B9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{BCF71007-39E2-43B3-8C45-89CDC61DAA98}tf89338750_win32</Template>
  <TotalTime>166</TotalTime>
  <Words>188</Words>
  <Application>Microsoft Office PowerPoint</Application>
  <PresentationFormat>Widescreen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Univers</vt:lpstr>
      <vt:lpstr>Gradient_Wszechświat</vt:lpstr>
      <vt:lpstr>Automl: Optymalizacja hiperparametrów</vt:lpstr>
      <vt:lpstr>wybrane  algorytmy, hiperparametry oraz  zbiory danych</vt:lpstr>
      <vt:lpstr>PowerPoint Presentation</vt:lpstr>
      <vt:lpstr>PowerPoint Presentation</vt:lpstr>
      <vt:lpstr>Wyniki z przeszukiwania za pomocą randomized search</vt:lpstr>
      <vt:lpstr>PowerPoint Presentation</vt:lpstr>
      <vt:lpstr>PowerPoint Presentation</vt:lpstr>
      <vt:lpstr>PowerPoint Presentation</vt:lpstr>
      <vt:lpstr>Wyniki z przeszukiwania za pomocą bayesian search</vt:lpstr>
      <vt:lpstr>PowerPoint Presentation</vt:lpstr>
      <vt:lpstr>PowerPoint Presentation</vt:lpstr>
      <vt:lpstr>PowerPoint Presentation</vt:lpstr>
      <vt:lpstr>porównanie z defaultami</vt:lpstr>
      <vt:lpstr>PowerPoint Presentation</vt:lpstr>
      <vt:lpstr>PowerPoint Presentation</vt:lpstr>
      <vt:lpstr>PowerPoint Presentation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Automl: Optymalizacja hiperparametrów</dc:title>
  <dc:creator>Węglerska Agata (STUD)</dc:creator>
  <cp:lastModifiedBy>Węglerska Agata (STUD)</cp:lastModifiedBy>
  <cp:revision>2</cp:revision>
  <dcterms:created xsi:type="dcterms:W3CDTF">2023-11-21T23:41:29Z</dcterms:created>
  <dcterms:modified xsi:type="dcterms:W3CDTF">2023-11-22T02:28:22Z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