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3"/>
  </p:notesMasterIdLst>
  <p:handoutMasterIdLst>
    <p:handoutMasterId r:id="rId54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79" autoAdjust="0"/>
    <p:restoredTop sz="92541" autoAdjust="0"/>
  </p:normalViewPr>
  <p:slideViewPr>
    <p:cSldViewPr snapToGrid="0" snapToObjects="1">
      <p:cViewPr>
        <p:scale>
          <a:sx n="100" d="100"/>
          <a:sy n="100" d="100"/>
        </p:scale>
        <p:origin x="-1224" y="-18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2018/12/4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2018/12/4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04.12.2018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Topology master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 smtClean="0">
                <a:latin typeface="+mj-ea"/>
                <a:ea typeface="+mj-ea"/>
              </a:rPr>
              <a:t>IoT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 smtClean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 smtClean="0">
                <a:latin typeface="+mj-ea"/>
                <a:ea typeface="+mj-ea"/>
              </a:rPr>
              <a:t>designer</a:t>
            </a:r>
            <a:endParaRPr lang="en-US" altLang="ja-JP" b="1" dirty="0">
              <a:latin typeface="+mj-ea"/>
              <a:ea typeface="+mj-ea"/>
            </a:endParaRP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 developers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  <a:ex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j-ea"/>
                <a:ea typeface="+mj-ea"/>
              </a:rPr>
              <a:t>Worker(s)</a:t>
            </a:r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 smtClean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Processing Layer</a:t>
            </a:r>
          </a:p>
          <a:p>
            <a:r>
              <a:rPr lang="en-US" sz="1400" i="1" dirty="0" smtClean="0"/>
              <a:t>over Cloud and Edges</a:t>
            </a:r>
            <a:endParaRPr lang="en-US" sz="1400" i="1" dirty="0"/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r>
              <a:rPr lang="en-US" i="1" dirty="0" smtClean="0"/>
              <a:t>(instantiated from </a:t>
            </a:r>
          </a:p>
          <a:p>
            <a:r>
              <a:rPr lang="en-US" i="1" dirty="0" smtClean="0"/>
              <a:t>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smtClean="0"/>
              <a:t>A nearby IoT Broker </a:t>
            </a:r>
          </a:p>
          <a:p>
            <a:pPr algn="ctr"/>
            <a:r>
              <a:rPr lang="de-DE" b="1" dirty="0" smtClean="0"/>
              <a:t>selected from Context Management System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Running task instance</a:t>
            </a:r>
          </a:p>
          <a:p>
            <a:pPr algn="ctr"/>
            <a:r>
              <a:rPr lang="en-US" i="1" dirty="0" smtClean="0"/>
              <a:t>(instantiated from a </a:t>
            </a:r>
            <a:r>
              <a:rPr lang="en-US" i="1" dirty="0" err="1" smtClean="0"/>
              <a:t>dockerized</a:t>
            </a:r>
            <a:r>
              <a:rPr lang="en-US" i="1" dirty="0" smtClean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NGSI10</a:t>
            </a:r>
          </a:p>
          <a:p>
            <a:r>
              <a:rPr lang="en-US" i="1" dirty="0" smtClean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</a:p>
            <a:p>
              <a:pPr algn="ctr"/>
              <a:r>
                <a:rPr lang="en-US" dirty="0" smtClean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listening</a:t>
            </a:r>
          </a:p>
          <a:p>
            <a:r>
              <a:rPr lang="de-DE" dirty="0" smtClean="0"/>
              <a:t>port</a:t>
            </a:r>
            <a:endParaRPr lang="de-DE" dirty="0"/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NGSI10 </a:t>
            </a:r>
          </a:p>
          <a:p>
            <a:r>
              <a:rPr lang="de-DE" sz="1400" dirty="0" smtClean="0"/>
              <a:t>subscribe</a:t>
            </a:r>
            <a:endParaRPr lang="de-DE" sz="14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 smtClean="0"/>
              <a:t>docker-engine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dirty="0" smtClean="0"/>
              <a:t>ystem </a:t>
            </a:r>
          </a:p>
          <a:p>
            <a:r>
              <a:rPr lang="en-US" sz="1200" i="1" dirty="0" smtClean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Edge </a:t>
            </a:r>
          </a:p>
          <a:p>
            <a:r>
              <a:rPr lang="en-US" sz="1200" b="1" dirty="0" smtClean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IoT</a:t>
            </a:r>
            <a:r>
              <a:rPr lang="en-US" sz="1400" b="1" dirty="0" smtClean="0"/>
              <a:t> Smart </a:t>
            </a:r>
            <a:r>
              <a:rPr lang="en-US" sz="1400" b="1" smtClean="0"/>
              <a:t>City Platform (in </a:t>
            </a:r>
            <a:r>
              <a:rPr lang="en-US" sz="1400" b="1" dirty="0" smtClean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 smtClean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 smtClean="0"/>
                <a:t>Federated</a:t>
              </a:r>
            </a:p>
            <a:p>
              <a:pPr algn="ctr"/>
              <a:r>
                <a:rPr lang="en-US" sz="800" b="1" i="1" dirty="0" smtClean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Service</a:t>
            </a:r>
          </a:p>
          <a:p>
            <a:r>
              <a:rPr lang="en-US" sz="1200" i="1" dirty="0" smtClean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/>
              <a:t>Service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 smtClean="0"/>
              <a:t>Context </a:t>
            </a:r>
          </a:p>
          <a:p>
            <a:pPr algn="r"/>
            <a:r>
              <a:rPr lang="en-US" sz="1400" b="1" i="1" dirty="0"/>
              <a:t>m</a:t>
            </a:r>
            <a:r>
              <a:rPr lang="en-US" sz="1400" b="1" i="1" dirty="0" smtClean="0"/>
              <a:t>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Data </a:t>
            </a:r>
          </a:p>
          <a:p>
            <a:r>
              <a:rPr lang="en-US" sz="1400" b="1" i="1" dirty="0"/>
              <a:t>p</a:t>
            </a:r>
            <a:r>
              <a:rPr lang="en-US" sz="1400" b="1" i="1" dirty="0" smtClean="0"/>
              <a:t>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Geo-distributed </a:t>
            </a:r>
          </a:p>
          <a:p>
            <a:r>
              <a:rPr lang="en-US" sz="1400" b="1" i="1" dirty="0" smtClean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/>
                <a:t>Topology </a:t>
              </a:r>
            </a:p>
            <a:p>
              <a:r>
                <a:rPr lang="en-US" sz="800" b="1" i="1" dirty="0" smtClean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 smtClean="0"/>
                <a:t>Task</a:t>
              </a:r>
            </a:p>
            <a:p>
              <a:pPr algn="ctr"/>
              <a:r>
                <a:rPr lang="en-US" sz="800" b="1" i="1" dirty="0" smtClean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 smtClean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 smtClean="0"/>
            </a:p>
            <a:p>
              <a:pPr algn="ctr"/>
              <a:r>
                <a:rPr lang="en-US" sz="1000" b="1" i="1" dirty="0" err="1" smtClean="0"/>
                <a:t>IoT</a:t>
              </a:r>
              <a:endParaRPr lang="en-US" sz="1000" b="1" i="1" dirty="0" smtClean="0"/>
            </a:p>
            <a:p>
              <a:pPr algn="ctr"/>
              <a:r>
                <a:rPr lang="en-US" sz="1000" b="1" i="1" dirty="0" smtClean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1</a:t>
            </a:r>
            <a:r>
              <a:rPr lang="en-US" sz="800" b="1" i="1" dirty="0" smtClean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IoT</a:t>
            </a:r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Message</a:t>
            </a:r>
          </a:p>
          <a:p>
            <a:pPr algn="ctr"/>
            <a:r>
              <a:rPr lang="en-US" sz="800" dirty="0"/>
              <a:t>b</a:t>
            </a:r>
            <a:r>
              <a:rPr lang="en-US" sz="800" dirty="0" smtClean="0"/>
              <a:t>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 smtClean="0"/>
              <a:t>Docker image</a:t>
            </a:r>
          </a:p>
          <a:p>
            <a:pPr algn="ctr"/>
            <a:r>
              <a:rPr lang="en-US" sz="800" b="1" i="1" dirty="0" smtClean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2</a:t>
            </a:r>
            <a:endParaRPr lang="en-US" sz="800" b="1" i="1" dirty="0"/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1</a:t>
            </a:r>
            <a:endParaRPr lang="en-US" sz="1000" b="1" i="1" dirty="0" smtClean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W</a:t>
            </a:r>
            <a:r>
              <a:rPr lang="en-US" sz="800" b="1" i="1" dirty="0" smtClean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7</a:t>
            </a:r>
            <a:endParaRPr lang="en-US" sz="800" b="1" i="1" dirty="0" smtClean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8</a:t>
            </a:r>
            <a:endParaRPr lang="en-US" sz="800" b="1" i="1" dirty="0" smtClean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 smtClean="0"/>
              <a:t>9</a:t>
            </a:r>
            <a:endParaRPr lang="en-US" sz="800" b="1" i="1" dirty="0" smtClean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4</a:t>
            </a:r>
            <a:endParaRPr lang="en-US" sz="800" b="1" i="1" dirty="0" smtClean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700" b="1" i="1" dirty="0" smtClean="0"/>
              <a:t>5</a:t>
            </a:r>
            <a:endParaRPr lang="en-US" sz="1000" b="1" i="1" dirty="0" smtClean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1</a:t>
            </a:r>
            <a:endParaRPr lang="en-US" sz="1000" b="1" i="1" dirty="0" smtClean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(B</a:t>
            </a:r>
            <a:r>
              <a:rPr lang="en-US" sz="600" b="1" i="1" dirty="0" smtClean="0"/>
              <a:t>2</a:t>
            </a:r>
            <a:r>
              <a:rPr lang="en-US" sz="800" b="1" i="1" dirty="0" smtClean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 smtClean="0"/>
              <a:t>IoT</a:t>
            </a:r>
            <a:r>
              <a:rPr lang="en-US" sz="800" b="1" i="1" dirty="0" smtClean="0"/>
              <a:t> Broker</a:t>
            </a:r>
          </a:p>
          <a:p>
            <a:pPr algn="ctr"/>
            <a:r>
              <a:rPr lang="en-US" sz="800" b="1" i="1" dirty="0" smtClean="0"/>
              <a:t>(</a:t>
            </a:r>
            <a:r>
              <a:rPr lang="en-US" sz="800" b="1" i="1" dirty="0" err="1" smtClean="0"/>
              <a:t>B</a:t>
            </a:r>
            <a:r>
              <a:rPr lang="en-US" sz="600" b="1" i="1" dirty="0" err="1" smtClean="0"/>
              <a:t>n</a:t>
            </a:r>
            <a:r>
              <a:rPr lang="en-US" sz="800" b="1" i="1" dirty="0" smtClean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t</a:t>
            </a:r>
            <a:r>
              <a:rPr lang="en-US" sz="600" b="1" i="1" dirty="0" smtClean="0"/>
              <a:t>2</a:t>
            </a:r>
            <a:endParaRPr lang="en-US" sz="1000" b="1" i="1" dirty="0" smtClean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 smtClean="0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S1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S2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ea typeface="+mj-ea"/>
              </a:rPr>
              <a:t>S3</a:t>
            </a:r>
            <a:endParaRPr kumimoji="1" lang="en-US" sz="1000" b="1" dirty="0"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eployment plan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dge node 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 smtClean="0">
                <a:ea typeface="+mj-ea"/>
              </a:rPr>
              <a:t>New rules</a:t>
            </a:r>
            <a:endParaRPr kumimoji="1" lang="en-US" sz="9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 smtClean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</a:t>
            </a:r>
            <a:r>
              <a:rPr kumimoji="0" lang="en-US" sz="1600" b="1" dirty="0" smtClean="0">
                <a:solidFill>
                  <a:prstClr val="black"/>
                </a:solidFill>
              </a:rPr>
              <a:t>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</a:t>
              </a:r>
              <a:r>
                <a:rPr lang="en-US" altLang="ja-JP" sz="1400" b="1" dirty="0" smtClean="0">
                  <a:ea typeface="+mj-ea"/>
                </a:rPr>
                <a:t>atching</a:t>
              </a:r>
              <a:endParaRPr lang="en-US" altLang="ja-JP" sz="14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 smtClean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 smtClean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</a:t>
              </a:r>
              <a:r>
                <a:rPr lang="en-US" sz="1400" dirty="0" smtClean="0"/>
                <a:t>“</a:t>
              </a:r>
              <a:r>
                <a:rPr lang="en-US" sz="1400" dirty="0" err="1" smtClean="0"/>
                <a:t>producerID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icture of the </a:t>
              </a:r>
            </a:p>
            <a:p>
              <a:r>
                <a:rPr lang="en-US" sz="1400" dirty="0" smtClean="0"/>
                <a:t>lost child</a:t>
              </a:r>
              <a:endParaRPr lang="en-US" sz="14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</a:t>
              </a:r>
              <a:r>
                <a:rPr lang="en-US" altLang="ja-JP" sz="1100" b="1" dirty="0" smtClean="0">
                  <a:ea typeface="+mj-ea"/>
                </a:rPr>
                <a:t>xtractor</a:t>
              </a:r>
              <a:endParaRPr lang="en-US" altLang="ja-JP" sz="1100" b="1" dirty="0">
                <a:ea typeface="+mj-ea"/>
              </a:endParaRP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 smtClean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 smtClean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</a:t>
              </a:r>
              <a:r>
                <a:rPr lang="en-US" sz="1100" dirty="0" err="1" smtClean="0"/>
                <a:t>producerID</a:t>
              </a:r>
              <a:r>
                <a:rPr lang="en-US" sz="1100" dirty="0" smtClean="0"/>
                <a:t>”</a:t>
              </a:r>
              <a:endParaRPr lang="en-US" sz="1100" dirty="0"/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 smtClean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groupby</a:t>
              </a:r>
              <a:r>
                <a:rPr lang="en-US" sz="1100" dirty="0" smtClean="0"/>
                <a:t> “all”</a:t>
              </a:r>
              <a:endParaRPr lang="en-US" sz="11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Subscribe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</a:t>
            </a:r>
            <a:r>
              <a:rPr lang="en-US" sz="1200" i="1" dirty="0" smtClean="0"/>
              <a:t>etail stores at different locations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 smtClean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 smtClean="0">
                <a:ea typeface="+mj-ea"/>
              </a:rPr>
              <a:t>app</a:t>
            </a:r>
            <a:endParaRPr kumimoji="1" lang="en-US" sz="1200" b="1" dirty="0"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1</a:t>
            </a:r>
            <a:endParaRPr kumimoji="1" lang="en-US" sz="1200" dirty="0">
              <a:ea typeface="+mj-ea"/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ea typeface="+mj-ea"/>
              </a:rPr>
              <a:t>Alarm</a:t>
            </a:r>
            <a:endParaRPr kumimoji="1" lang="en-US" sz="1200" dirty="0">
              <a:solidFill>
                <a:srgbClr val="FF0000"/>
              </a:solidFill>
              <a:ea typeface="+mj-ea"/>
            </a:endParaRP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nomaly </a:t>
            </a:r>
          </a:p>
          <a:p>
            <a:r>
              <a:rPr lang="en-US" sz="1200" dirty="0" smtClean="0"/>
              <a:t>events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ew rules for </a:t>
            </a:r>
          </a:p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 smtClean="0">
                <a:ea typeface="+mj-ea"/>
              </a:rPr>
              <a:t>PowerPanel</a:t>
            </a:r>
            <a:r>
              <a:rPr kumimoji="1" lang="en-US" sz="1200" dirty="0" smtClean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ea typeface="+mj-ea"/>
              </a:rPr>
              <a:t>Raspberr</a:t>
            </a:r>
            <a:r>
              <a:rPr lang="en-US" sz="1200" dirty="0" smtClean="0">
                <a:ea typeface="+mj-ea"/>
              </a:rPr>
              <a:t>y </a:t>
            </a:r>
            <a:r>
              <a:rPr kumimoji="1" lang="en-US" sz="1200" dirty="0" smtClean="0">
                <a:ea typeface="+mj-ea"/>
              </a:rPr>
              <a:t>PI</a:t>
            </a:r>
            <a:endParaRPr kumimoji="1" lang="en-US" sz="1200" dirty="0">
              <a:ea typeface="+mj-ea"/>
            </a:endParaRP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s-ES" sz="16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 smtClean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 smtClean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sz="1600" b="1" kern="0" dirty="0" smtClean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 smtClean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 smtClean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</a:t>
            </a:r>
            <a:r>
              <a:rPr lang="de-DE" dirty="0" smtClean="0"/>
              <a:t>shopID</a:t>
            </a:r>
            <a:endParaRPr lang="de-DE" dirty="0"/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 type</a:t>
            </a:r>
            <a:r>
              <a:rPr lang="de-DE" dirty="0"/>
              <a:t>: </a:t>
            </a:r>
            <a:r>
              <a:rPr lang="de-DE" i="1" dirty="0"/>
              <a:t>PowerPanel</a:t>
            </a:r>
          </a:p>
          <a:p>
            <a:r>
              <a:rPr lang="de-DE" dirty="0"/>
              <a:t>   </a:t>
            </a:r>
            <a:r>
              <a:rPr lang="de-DE" dirty="0" smtClean="0"/>
              <a:t>        shuffling</a:t>
            </a:r>
            <a:r>
              <a:rPr lang="de-DE" dirty="0"/>
              <a:t>: </a:t>
            </a:r>
            <a:r>
              <a:rPr lang="de-DE" i="1" dirty="0"/>
              <a:t>unicast</a:t>
            </a:r>
          </a:p>
          <a:p>
            <a:r>
              <a:rPr lang="de-DE" dirty="0" smtClean="0"/>
              <a:t>           scoped</a:t>
            </a:r>
            <a:r>
              <a:rPr lang="de-DE" dirty="0"/>
              <a:t>: </a:t>
            </a:r>
            <a:r>
              <a:rPr lang="de-DE" i="1" dirty="0"/>
              <a:t>true</a:t>
            </a:r>
          </a:p>
          <a:p>
            <a:r>
              <a:rPr lang="de-DE" dirty="0" smtClean="0"/>
              <a:t>        -  type</a:t>
            </a:r>
            <a:r>
              <a:rPr lang="de-DE" dirty="0"/>
              <a:t>: </a:t>
            </a:r>
            <a:r>
              <a:rPr lang="de-DE" i="1" dirty="0"/>
              <a:t>Rule</a:t>
            </a:r>
          </a:p>
          <a:p>
            <a:r>
              <a:rPr lang="de-DE" dirty="0" smtClean="0"/>
              <a:t>            shuffling</a:t>
            </a:r>
            <a:r>
              <a:rPr lang="de-DE" dirty="0"/>
              <a:t>: </a:t>
            </a:r>
            <a:r>
              <a:rPr lang="de-DE" i="1" dirty="0"/>
              <a:t>broadcast</a:t>
            </a:r>
          </a:p>
          <a:p>
            <a:r>
              <a:rPr lang="de-DE" dirty="0" smtClean="0"/>
              <a:t>            scoped</a:t>
            </a:r>
            <a:r>
              <a:rPr lang="de-DE" dirty="0"/>
              <a:t>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smtClean="0"/>
              <a:t>       - type</a:t>
            </a:r>
            <a:r>
              <a:rPr lang="de-DE" dirty="0"/>
              <a:t>: </a:t>
            </a:r>
            <a:r>
              <a:rPr lang="de-DE" i="1" dirty="0" smtClean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NGSI 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ocker</a:t>
            </a:r>
            <a:r>
              <a:rPr lang="en-US" sz="1400" dirty="0" smtClean="0"/>
              <a:t> image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efine a service topology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implement operators  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issue a requirement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ontext entities </a:t>
            </a:r>
          </a:p>
          <a:p>
            <a:r>
              <a:rPr lang="en-US" b="1" dirty="0" smtClean="0"/>
              <a:t>associated </a:t>
            </a:r>
            <a:r>
              <a:rPr lang="en-US" b="1" dirty="0"/>
              <a:t>with </a:t>
            </a:r>
            <a:endParaRPr lang="en-US" b="1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emperature </a:t>
            </a:r>
          </a:p>
          <a:p>
            <a:r>
              <a:rPr lang="en-US" sz="1600" dirty="0" smtClean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onnected </a:t>
            </a:r>
          </a:p>
          <a:p>
            <a:r>
              <a:rPr lang="en-US" sz="1600" dirty="0" smtClean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</a:t>
            </a:r>
            <a:r>
              <a:rPr lang="en-US" b="1" dirty="0" smtClean="0">
                <a:solidFill>
                  <a:schemeClr val="tx1"/>
                </a:solidFill>
              </a:rPr>
              <a:t>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(MQTT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(Counter)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(</a:t>
            </a:r>
            <a:r>
              <a:rPr lang="en-US" sz="1000" b="1" dirty="0" err="1" smtClean="0">
                <a:solidFill>
                  <a:srgbClr val="000000"/>
                </a:solidFill>
              </a:rPr>
              <a:t>AnomalyDetector</a:t>
            </a:r>
            <a:r>
              <a:rPr lang="en-US" sz="1000" b="1" dirty="0" smtClean="0">
                <a:solidFill>
                  <a:srgbClr val="000000"/>
                </a:solidFill>
              </a:rPr>
              <a:t>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“city”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TA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5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TB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groupby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“</a:t>
            </a:r>
            <a:r>
              <a:rPr lang="en-US" sz="1400" dirty="0" err="1" smtClean="0">
                <a:solidFill>
                  <a:srgbClr val="000000"/>
                </a:solidFill>
              </a:rPr>
              <a:t>shopID</a:t>
            </a:r>
            <a:r>
              <a:rPr lang="en-US" sz="1400" dirty="0" smtClean="0">
                <a:solidFill>
                  <a:srgbClr val="000000"/>
                </a:solidFill>
              </a:rPr>
              <a:t>”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New rules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Service topology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</a:t>
            </a:r>
            <a:r>
              <a:rPr lang="en-US" sz="1400" b="1" dirty="0" smtClean="0">
                <a:solidFill>
                  <a:srgbClr val="000000"/>
                </a:solidFill>
              </a:rPr>
              <a:t>xecution plan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PowerPanel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(rule)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</a:t>
            </a:r>
            <a:r>
              <a:rPr lang="en-US" sz="1000" b="1" dirty="0" smtClean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 smtClean="0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 smtClean="0">
                <a:solidFill>
                  <a:prstClr val="white"/>
                </a:solidFill>
                <a:latin typeface="Calibri"/>
              </a:rPr>
              <a:t>Broker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 smtClean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index the metadata of all entities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A</a:t>
            </a:r>
            <a:endParaRPr lang="en-US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Stadium B</a:t>
            </a:r>
            <a:endParaRPr lang="en-US" sz="1600" b="1" i="1" dirty="0"/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Cloud</a:t>
            </a:r>
            <a:endParaRPr lang="en-US" sz="1600" b="1" i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ea typeface="+mj-ea"/>
              </a:rPr>
              <a:t>IoT</a:t>
            </a:r>
            <a:endParaRPr lang="en-US" sz="1600" b="1" dirty="0" smtClean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icture of </a:t>
            </a:r>
          </a:p>
          <a:p>
            <a:r>
              <a:rPr lang="en-US" sz="1600" dirty="0" smtClean="0"/>
              <a:t>the lost child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 smtClean="0">
                <a:ea typeface="+mj-ea"/>
              </a:rPr>
              <a:t>gateway</a:t>
            </a:r>
            <a:endParaRPr lang="en-US" sz="1600" b="1" dirty="0">
              <a:ea typeface="+mj-e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</a:t>
            </a:r>
            <a:r>
              <a:rPr lang="en-US" sz="1600" b="1" dirty="0" smtClean="0">
                <a:ea typeface="+mj-ea"/>
              </a:rPr>
              <a:t>ateway</a:t>
            </a:r>
            <a:endParaRPr lang="en-US" sz="1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 smtClean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 smtClean="0">
                  <a:solidFill>
                    <a:prstClr val="white"/>
                  </a:solidFill>
                  <a:latin typeface="Calibri"/>
                </a:rPr>
                <a:t>Light-weight </a:t>
              </a: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kumimoji="0" lang="en-US" sz="1400" dirty="0" smtClean="0">
                  <a:solidFill>
                    <a:prstClr val="black"/>
                  </a:solidFill>
                  <a:latin typeface="Calibri"/>
                </a:rPr>
                <a:t>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 smtClean="0">
                <a:latin typeface="+mj-ea"/>
                <a:ea typeface="+mj-ea"/>
              </a:rPr>
              <a:t>     2) announce to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Entities</a:t>
            </a:r>
          </a:p>
          <a:p>
            <a:r>
              <a:rPr lang="en-US" dirty="0" smtClean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Availability</a:t>
            </a:r>
          </a:p>
          <a:p>
            <a:r>
              <a:rPr lang="en-US" dirty="0" smtClean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r>
              <a:rPr lang="en-US" sz="1200" dirty="0" smtClean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 smtClean="0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 smtClean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Core components</a:t>
            </a:r>
            <a:endParaRPr lang="en-US" sz="1400" b="1" dirty="0">
              <a:latin typeface="+mj-ea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(IP-registry)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(IP-core)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(IP-edge1)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(IP-edge2)</a:t>
            </a:r>
            <a:endParaRPr lang="en-US" sz="1000" b="1" dirty="0"/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back-end part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docker</a:t>
            </a:r>
            <a:r>
              <a:rPr kumimoji="1" lang="en-US" sz="1400" b="1" dirty="0" smtClean="0">
                <a:latin typeface="+mj-ea"/>
                <a:ea typeface="+mj-ea"/>
              </a:rPr>
              <a:t> engine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Task</a:t>
            </a:r>
          </a:p>
          <a:p>
            <a:r>
              <a:rPr lang="en-US" sz="1000" b="1" dirty="0" smtClean="0"/>
              <a:t>instances</a:t>
            </a:r>
            <a:endParaRPr lang="en-US" sz="1000" b="1" dirty="0"/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+mj-ea"/>
              </a:rPr>
              <a:t>edge node</a:t>
            </a:r>
            <a:endParaRPr lang="en-US" sz="1400" b="1" dirty="0">
              <a:latin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  <a:endParaRPr kumimoji="0" lang="en-US" sz="1200" b="1" dirty="0" smtClean="0">
              <a:latin typeface="TheSansCorrespondence" charset="0"/>
              <a:ea typeface="ＭＳ Ｐゴシック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latin typeface="TheSansCorrespondence" charset="0"/>
                <a:ea typeface="ＭＳ Ｐゴシック" charset="0"/>
              </a:rPr>
              <a:t>flows</a:t>
            </a:r>
            <a:endParaRPr kumimoji="0" lang="en-US" sz="1200" b="1" dirty="0"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</a:t>
            </a: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ata 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  <a:endParaRPr kumimoji="0" lang="en-US" sz="14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Actuators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response time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Sensing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Notify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US" sz="1600" b="1" dirty="0" smtClean="0">
                <a:solidFill>
                  <a:srgbClr val="000000"/>
                </a:solidFill>
                <a:ea typeface="ＭＳ Ｐゴシック" charset="-128"/>
              </a:rPr>
              <a:t>rchestrating</a:t>
            </a:r>
            <a:endParaRPr lang="en-US" sz="1600" b="1" dirty="0">
              <a:solidFill>
                <a:srgbClr val="000000"/>
              </a:solidFill>
              <a:ea typeface="ＭＳ Ｐゴシック" charset="-128"/>
            </a:endParaRP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  <a:endParaRPr lang="en-US" sz="16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deployment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building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</a:rPr>
              <a:t>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data model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Open APIs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Vendor-neutral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rgbClr val="000000"/>
                </a:solidFill>
                <a:ea typeface="ＭＳ Ｐゴシック" charset="-128"/>
              </a:rPr>
              <a:t>federation</a:t>
            </a:r>
            <a:endParaRPr 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</a:t>
            </a:r>
            <a:r>
              <a:rPr lang="en-US" sz="1600" b="1" dirty="0" smtClean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  <a:endParaRPr lang="en-US" sz="1600" dirty="0">
              <a:solidFill>
                <a:srgbClr val="002B62">
                  <a:lumMod val="75000"/>
                  <a:lumOff val="25000"/>
                </a:srgbClr>
              </a:solidFill>
              <a:ea typeface="ＭＳ Ｐゴシック" charset="-128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Cloud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discovery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Global view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global system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edge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 smtClean="0">
                <a:latin typeface="+mj-ea"/>
                <a:ea typeface="+mj-ea"/>
              </a:rPr>
              <a:t>Orchestrator</a:t>
            </a:r>
            <a:endParaRPr kumimoji="1" lang="en-US" sz="1050" b="1" dirty="0">
              <a:latin typeface="+mj-ea"/>
              <a:ea typeface="+mj-ea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topic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Actions for </a:t>
            </a:r>
          </a:p>
          <a:p>
            <a:r>
              <a:rPr lang="en-US" sz="1100" b="1" dirty="0" smtClean="0"/>
              <a:t>my </a:t>
            </a:r>
            <a:r>
              <a:rPr lang="en-US" sz="1100" b="1" dirty="0"/>
              <a:t>own </a:t>
            </a:r>
            <a:r>
              <a:rPr lang="en-US" sz="1100" b="1" dirty="0" smtClean="0"/>
              <a:t>edge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Topic-based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Cloud + my own edge</a:t>
            </a:r>
            <a:endParaRPr lang="en-US" sz="1100" b="1" dirty="0"/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Others </a:t>
            </a:r>
            <a:r>
              <a:rPr lang="en-US" sz="1100" dirty="0" smtClean="0"/>
              <a:t>(</a:t>
            </a:r>
            <a:r>
              <a:rPr lang="en-US" sz="1100" dirty="0" err="1" smtClean="0"/>
              <a:t>EdgeX</a:t>
            </a:r>
            <a:r>
              <a:rPr lang="en-US" sz="1100" dirty="0" smtClean="0"/>
              <a:t>, Azure </a:t>
            </a:r>
            <a:r>
              <a:rPr lang="en-US" sz="1100" dirty="0" err="1" smtClean="0"/>
              <a:t>IoT</a:t>
            </a:r>
            <a:r>
              <a:rPr lang="en-US" sz="1100" dirty="0" smtClean="0"/>
              <a:t> Edge, AWS </a:t>
            </a:r>
            <a:r>
              <a:rPr lang="en-US" sz="1100" dirty="0" err="1" smtClean="0"/>
              <a:t>Greengrass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“City ID”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groupby</a:t>
            </a:r>
            <a:endParaRPr lang="en-US" sz="1400" dirty="0" smtClean="0"/>
          </a:p>
          <a:p>
            <a:r>
              <a:rPr lang="en-US" sz="1400" dirty="0" smtClean="0"/>
              <a:t>“Shop ID”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topology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="1" dirty="0" smtClean="0"/>
              <a:t>xecution plan (dynamic graph)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unicast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</a:t>
            </a:r>
            <a:r>
              <a:rPr lang="en-US" sz="1400" b="1" dirty="0" smtClean="0"/>
              <a:t>eployment plan</a:t>
            </a:r>
            <a:endParaRPr lang="en-US" sz="1400" b="1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generation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 </a:t>
            </a:r>
          </a:p>
          <a:p>
            <a:r>
              <a:rPr lang="en-US" sz="1400" b="1" dirty="0" smtClean="0"/>
              <a:t>assignment</a:t>
            </a:r>
            <a:endParaRPr lang="en-US" sz="1400" b="1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/>
              <a:t>S</a:t>
            </a:r>
            <a:r>
              <a:rPr lang="en-US" sz="1000" b="1" dirty="0" smtClean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</a:t>
            </a:r>
            <a:r>
              <a:rPr lang="en-US" sz="1000" b="1" dirty="0" smtClean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/>
                <a:gridCol w="2018551"/>
                <a:gridCol w="1885949"/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Others</a:t>
                      </a:r>
                      <a:endParaRPr lang="en-US" sz="1100" dirty="0" smtClean="0"/>
                    </a:p>
                    <a:p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EdgeX</a:t>
                      </a:r>
                      <a:r>
                        <a:rPr lang="en-US" sz="1000" dirty="0" smtClean="0"/>
                        <a:t>, Azure </a:t>
                      </a:r>
                      <a:r>
                        <a:rPr lang="en-US" sz="1000" dirty="0" err="1" smtClean="0"/>
                        <a:t>IoT</a:t>
                      </a:r>
                      <a:r>
                        <a:rPr lang="en-US" sz="1000" dirty="0" smtClean="0"/>
                        <a:t> Edge/AWS </a:t>
                      </a:r>
                      <a:r>
                        <a:rPr lang="en-US" sz="1000" dirty="0" err="1" smtClean="0"/>
                        <a:t>Greengrass</a:t>
                      </a:r>
                      <a:r>
                        <a:rPr lang="en-US" sz="1000" dirty="0" smtClean="0"/>
                        <a:t>)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Triggering-mechanism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Content-based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Topic-based</a:t>
                      </a:r>
                      <a:endParaRPr lang="en-US" sz="11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View for</a:t>
                      </a:r>
                      <a:r>
                        <a:rPr lang="en-US" sz="1100" baseline="0" dirty="0" smtClean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Global (all</a:t>
                      </a:r>
                      <a:r>
                        <a:rPr lang="en-US" sz="1100" b="1" baseline="0" dirty="0" smtClean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Each </a:t>
                      </a:r>
                      <a:r>
                        <a:rPr lang="en-US" sz="1100" baseline="0" dirty="0" smtClean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Programming model(s)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Context-driven functions</a:t>
                      </a:r>
                    </a:p>
                    <a:p>
                      <a:r>
                        <a:rPr lang="en-US" sz="1100" b="1" dirty="0" smtClean="0"/>
                        <a:t>(Service topology</a:t>
                      </a:r>
                      <a:r>
                        <a:rPr lang="en-US" sz="1100" b="1" baseline="0" dirty="0" smtClean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topic-driven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Function</a:t>
                      </a: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Mobility support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"</a:t>
            </a:r>
            <a:r>
              <a:rPr lang="en-US" sz="1000" dirty="0" err="1" smtClean="0"/>
              <a:t>external_hostip</a:t>
            </a:r>
            <a:r>
              <a:rPr lang="en-US" sz="1000" dirty="0" smtClean="0"/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 smtClean="0"/>
              <a:t>internal_hostip</a:t>
            </a:r>
            <a:r>
              <a:rPr lang="en-US" sz="1000" dirty="0" smtClean="0"/>
              <a:t> 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 smtClean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External Port of the Edge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 smtClean="0">
                <a:latin typeface="+mj-ea"/>
                <a:ea typeface="+mj-ea"/>
              </a:rPr>
              <a:t>IoT</a:t>
            </a:r>
            <a:r>
              <a:rPr lang="en-US" sz="1400" b="1" dirty="0" smtClean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 smtClea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  <a:endParaRPr lang="en-US" altLang="ja-JP" sz="1000" dirty="0">
              <a:solidFill>
                <a:srgbClr val="000000">
                  <a:lumMod val="95000"/>
                  <a:lumOff val="5000"/>
                </a:srgbClr>
              </a:solidFill>
              <a:ea typeface="メイリオ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  <a:endParaRPr kumimoji="0" lang="en-US" sz="12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  <a:endParaRPr kumimoji="0" lang="en-US" b="1" dirty="0" smtClean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  <a:endParaRPr kumimoji="0" lang="en-US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  <a:endParaRPr kumimoji="0" lang="en-US" sz="105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 smtClean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  <a:endParaRPr kumimoji="0" lang="en-US" sz="105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 smtClean="0">
                <a:latin typeface="+mj-ea"/>
                <a:ea typeface="+mj-ea"/>
              </a:rPr>
              <a:t>FogFlow</a:t>
            </a:r>
            <a:r>
              <a:rPr kumimoji="1" lang="en-US" b="1" dirty="0" smtClean="0">
                <a:latin typeface="+mj-ea"/>
                <a:ea typeface="+mj-ea"/>
              </a:rPr>
              <a:t> Edge Broker</a:t>
            </a:r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IoT</a:t>
            </a:r>
            <a:r>
              <a:rPr lang="en-US" sz="1200" b="1" dirty="0" err="1" smtClean="0">
                <a:latin typeface="+mj-ea"/>
                <a:ea typeface="+mj-ea"/>
              </a:rPr>
              <a:t>Agent</a:t>
            </a:r>
            <a:r>
              <a:rPr lang="en-US" sz="1200" b="1" dirty="0" smtClean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 smtClean="0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smtClean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 smtClean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latin typeface="+mj-ea"/>
              </a:rPr>
              <a:t>Orion</a:t>
            </a:r>
          </a:p>
          <a:p>
            <a:pPr algn="ctr"/>
            <a:r>
              <a:rPr lang="en-US" sz="1200" b="1" dirty="0" smtClean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</a:p>
          <a:p>
            <a:r>
              <a:rPr lang="en-US" sz="1100" dirty="0"/>
              <a:t>(Orion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r>
              <a:rPr kumimoji="1" lang="en-US" sz="1200" b="1" dirty="0" smtClean="0">
                <a:latin typeface="+mj-ea"/>
                <a:ea typeface="+mj-ea"/>
              </a:rPr>
              <a:t> Broker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  <a:ea typeface="+mj-ea"/>
              </a:rPr>
              <a:t>IoT</a:t>
            </a:r>
            <a:endParaRPr lang="en-US" sz="1200" b="1" dirty="0" smtClean="0">
              <a:latin typeface="+mj-ea"/>
              <a:ea typeface="+mj-ea"/>
            </a:endParaRPr>
          </a:p>
          <a:p>
            <a:pPr algn="ctr"/>
            <a:r>
              <a:rPr kumimoji="1" lang="en-US" sz="1200" b="1" dirty="0" smtClean="0">
                <a:latin typeface="+mj-ea"/>
                <a:ea typeface="+mj-ea"/>
              </a:rPr>
              <a:t>Agent(s)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 smtClean="0">
                <a:latin typeface="+mj-ea"/>
              </a:rPr>
              <a:t>IoT</a:t>
            </a:r>
            <a:r>
              <a:rPr lang="en-US" sz="1200" b="1" dirty="0" smtClean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 smtClean="0">
                <a:latin typeface="+mj-ea"/>
                <a:ea typeface="+mj-ea"/>
              </a:rPr>
              <a:t>Devic</a:t>
            </a:r>
            <a:r>
              <a:rPr lang="en-US" sz="800" b="1" dirty="0" smtClean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 smtClean="0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 smtClean="0">
                <a:latin typeface="+mj-ea"/>
                <a:ea typeface="+mj-ea"/>
              </a:rPr>
              <a:t>APP</a:t>
            </a:r>
            <a:endParaRPr kumimoji="1" lang="en-US" sz="1100" b="1" dirty="0">
              <a:latin typeface="+mj-ea"/>
              <a:ea typeface="+mj-ea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</a:t>
            </a:r>
            <a:r>
              <a:rPr lang="en-US" sz="1100" dirty="0"/>
              <a:t>only for the first time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Non-NGSI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(FF)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NOTIFY NGSI10 (FF)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SUBSCRIBE NGSI10 (FF)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 smtClean="0">
                <a:latin typeface="+mj-ea"/>
                <a:ea typeface="+mj-ea"/>
              </a:rPr>
              <a:t>Device</a:t>
            </a:r>
            <a:endParaRPr kumimoji="1" lang="en-US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NGSI10 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Instantiation </a:t>
            </a:r>
          </a:p>
          <a:p>
            <a:r>
              <a:rPr lang="en-US" sz="1100" dirty="0" smtClean="0"/>
              <a:t>(only for the first time)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REGISTER NGSI9</a:t>
            </a:r>
          </a:p>
          <a:p>
            <a:r>
              <a:rPr lang="en-US" sz="1100" dirty="0" smtClean="0"/>
              <a:t>(Orion)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 smtClean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  <a:endPara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Correspondence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 smtClean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  <a:endParaRPr kumimoji="0" lang="en-US" b="1" i="1" dirty="0">
              <a:solidFill>
                <a:srgbClr val="FF0000"/>
              </a:solidFill>
              <a:latin typeface="TheSansCorrespondence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Fog Function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designer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discovery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 smtClean="0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latin typeface="+mj-ea"/>
                <a:ea typeface="+mj-ea"/>
              </a:rPr>
              <a:t>worker</a:t>
            </a:r>
            <a:endParaRPr kumimoji="1" 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TA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5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ea typeface="+mj-ea"/>
              </a:rPr>
              <a:t>TB</a:t>
            </a:r>
            <a:r>
              <a:rPr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smtClean="0">
                <a:ea typeface="+mj-ea"/>
              </a:rPr>
              <a:t>S</a:t>
            </a:r>
            <a:r>
              <a:rPr kumimoji="1" lang="en-US" sz="1000" b="1" dirty="0" smtClean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deployment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PowerPanel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“city”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“</a:t>
            </a:r>
            <a:r>
              <a:rPr lang="en-US" dirty="0" err="1" smtClean="0"/>
              <a:t>shopID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ubscribe from </a:t>
            </a:r>
          </a:p>
          <a:p>
            <a:r>
              <a:rPr lang="en-US" dirty="0" smtClean="0"/>
              <a:t>dashboard service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from </a:t>
            </a:r>
          </a:p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  <a:endParaRPr lang="en-US" sz="1300" b="1" dirty="0" smtClean="0"/>
          </a:p>
          <a:p>
            <a:pPr algn="ctr"/>
            <a:r>
              <a:rPr lang="en-US" sz="1300" b="1" dirty="0" smtClean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smtClean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</a:t>
            </a:r>
            <a:r>
              <a:rPr lang="en-US" sz="1300" i="1" dirty="0" smtClean="0"/>
              <a:t>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/>
              <a:t>NGSI10</a:t>
            </a:r>
          </a:p>
          <a:p>
            <a:r>
              <a:rPr lang="en-US" sz="1300" i="1" dirty="0" smtClean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NGSI9</a:t>
            </a:r>
          </a:p>
          <a:p>
            <a:pPr algn="ctr"/>
            <a:r>
              <a:rPr lang="en-US" sz="1300" i="1" dirty="0" smtClean="0"/>
              <a:t>(query, </a:t>
            </a:r>
          </a:p>
          <a:p>
            <a:pPr algn="ctr"/>
            <a:r>
              <a:rPr lang="en-US" sz="1300" i="1" dirty="0" smtClean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/>
              <a:t>NGSI10</a:t>
            </a:r>
          </a:p>
          <a:p>
            <a:pPr algn="ctr"/>
            <a:r>
              <a:rPr lang="en-US" sz="1300" i="1" dirty="0" smtClean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Topology</a:t>
            </a:r>
          </a:p>
          <a:p>
            <a:pPr algn="ctr"/>
            <a:r>
              <a:rPr kumimoji="1" lang="en-US" b="1" dirty="0" smtClean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smtClean="0">
                <a:ea typeface="+mj-ea"/>
              </a:rPr>
              <a:t>Task</a:t>
            </a:r>
          </a:p>
          <a:p>
            <a:pPr algn="ctr"/>
            <a:r>
              <a:rPr lang="en-US" b="1" dirty="0" smtClean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Execution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Deployment</a:t>
            </a:r>
          </a:p>
          <a:p>
            <a:pPr algn="ctr"/>
            <a:r>
              <a:rPr lang="en-US" b="1" dirty="0" smtClean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Processing</a:t>
            </a:r>
          </a:p>
          <a:p>
            <a:pPr algn="ctr"/>
            <a:r>
              <a:rPr lang="en-US" b="1" dirty="0" smtClean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Data </a:t>
            </a:r>
          </a:p>
          <a:p>
            <a:pPr algn="ctr"/>
            <a:r>
              <a:rPr lang="en-US" b="1" dirty="0" smtClean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ea typeface="+mj-ea"/>
              </a:rPr>
              <a:t>Service</a:t>
            </a:r>
          </a:p>
          <a:p>
            <a:pPr algn="ctr"/>
            <a:r>
              <a:rPr lang="en-US" b="1" dirty="0" smtClean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Availability </a:t>
            </a:r>
          </a:p>
          <a:p>
            <a:r>
              <a:rPr lang="en-US" i="1" dirty="0" smtClean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1827</Words>
  <Application>Microsoft Office PowerPoint</Application>
  <PresentationFormat>On-screen Show (4:3)</PresentationFormat>
  <Paragraphs>962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2018-12-04T09:01:43Z</dcterms:modified>
</cp:coreProperties>
</file>