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6"/>
  </p:notesMasterIdLst>
  <p:handoutMasterIdLst>
    <p:handoutMasterId r:id="rId57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10" r:id="rId47"/>
    <p:sldId id="407" r:id="rId48"/>
    <p:sldId id="408" r:id="rId49"/>
    <p:sldId id="405" r:id="rId50"/>
    <p:sldId id="406" r:id="rId51"/>
    <p:sldId id="409" r:id="rId52"/>
    <p:sldId id="1967" r:id="rId53"/>
    <p:sldId id="1968" r:id="rId54"/>
    <p:sldId id="1969" r:id="rId55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10"/>
            <p14:sldId id="407"/>
            <p14:sldId id="408"/>
            <p14:sldId id="405"/>
            <p14:sldId id="406"/>
            <p14:sldId id="409"/>
            <p14:sldId id="1967"/>
            <p14:sldId id="1968"/>
            <p14:sldId id="1969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 autoAdjust="0"/>
    <p:restoredTop sz="92399" autoAdjust="0"/>
  </p:normalViewPr>
  <p:slideViewPr>
    <p:cSldViewPr snapToGrid="0" snapToObjects="1">
      <p:cViewPr varScale="1">
        <p:scale>
          <a:sx n="144" d="100"/>
          <a:sy n="144" d="100"/>
        </p:scale>
        <p:origin x="424" y="19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30"/>
        <p:guide pos="2144"/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2019/2/11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2019/2/11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</a:p>
          <a:p>
            <a:pPr lvl="0"/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23673" y="287340"/>
            <a:ext cx="7869575" cy="1006164"/>
          </a:xfrm>
          <a:prstGeom prst="rect">
            <a:avLst/>
          </a:prstGeom>
        </p:spPr>
        <p:txBody>
          <a:bodyPr anchor="ctr"/>
          <a:lstStyle>
            <a:lvl1pPr algn="l">
              <a:defRPr sz="2100" b="0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cxnSp>
        <p:nvCxnSpPr>
          <p:cNvPr id="9" name="Shape 34"/>
          <p:cNvCxnSpPr/>
          <p:nvPr userDrawn="1"/>
        </p:nvCxnSpPr>
        <p:spPr>
          <a:xfrm flipH="1" flipV="1">
            <a:off x="241469" y="279958"/>
            <a:ext cx="3816" cy="94186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23673" y="1357298"/>
            <a:ext cx="7556111" cy="4929222"/>
          </a:xfrm>
          <a:prstGeom prst="rect">
            <a:avLst/>
          </a:prstGeom>
        </p:spPr>
        <p:txBody>
          <a:bodyPr/>
          <a:lstStyle>
            <a:lvl1pPr marL="225035" indent="-225035" algn="l">
              <a:lnSpc>
                <a:spcPct val="100000"/>
              </a:lnSpc>
              <a:spcBef>
                <a:spcPts val="900"/>
              </a:spcBef>
              <a:buClr>
                <a:srgbClr val="41B4C7"/>
              </a:buClr>
              <a:buFont typeface="Wingdings" charset="2"/>
              <a:buChar char="§"/>
              <a:tabLst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03532" indent="-232128" algn="l">
              <a:lnSpc>
                <a:spcPct val="100000"/>
              </a:lnSpc>
              <a:buFont typeface="Arial" charset="0"/>
              <a:buChar char="•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28511" indent="-185702" algn="l">
              <a:lnSpc>
                <a:spcPct val="100000"/>
              </a:lnSpc>
              <a:buFont typeface="LucidaGrande" charset="0"/>
              <a:buChar char="□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lnSpc>
                <a:spcPct val="10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lnSpc>
                <a:spcPct val="10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0"/>
            <a:r>
              <a:rPr lang="es-ES" dirty="0"/>
              <a:t>Primer nivel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055465" y="6356362"/>
            <a:ext cx="1033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7963F2F-4042-FC45-9F9C-5381A7798E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6507" r="3614" b="13284"/>
          <a:stretch/>
        </p:blipFill>
        <p:spPr>
          <a:xfrm>
            <a:off x="7476130" y="6174830"/>
            <a:ext cx="1229720" cy="39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57042-2883-E14A-8C96-AF69E56492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5878523"/>
            <a:ext cx="135255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99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subtitle.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Formatting for the 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  <p:sldLayoutId id="2147483719" r:id="rId2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11.02.19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Topology master</a:t>
            </a: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>
                <a:latin typeface="+mj-ea"/>
                <a:ea typeface="+mj-ea"/>
              </a:rPr>
              <a:t>IoT</a:t>
            </a:r>
            <a:endParaRPr kumimoji="1" lang="en-US" altLang="ja-JP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designer</a:t>
            </a: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 developers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Processing Layer</a:t>
            </a:r>
          </a:p>
          <a:p>
            <a:r>
              <a:rPr lang="en-US" sz="1400" i="1" dirty="0"/>
              <a:t>over Cloud and Edges</a:t>
            </a:r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r>
              <a:rPr lang="en-US" i="1" dirty="0"/>
              <a:t>(instantiated from </a:t>
            </a:r>
          </a:p>
          <a:p>
            <a:r>
              <a:rPr lang="en-US" i="1" dirty="0"/>
              <a:t>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A nearby IoT Broker </a:t>
            </a:r>
          </a:p>
          <a:p>
            <a:pPr algn="ctr"/>
            <a:r>
              <a:rPr lang="de-DE" b="1" dirty="0"/>
              <a:t>selected from Context Management System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pPr algn="ctr"/>
            <a:r>
              <a:rPr lang="en-US" i="1" dirty="0"/>
              <a:t>(instantiated from 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 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listening</a:t>
            </a:r>
          </a:p>
          <a:p>
            <a:r>
              <a:rPr lang="de-DE" dirty="0"/>
              <a:t>port</a:t>
            </a:r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NGSI10 </a:t>
            </a:r>
          </a:p>
          <a:p>
            <a:r>
              <a:rPr lang="de-DE" sz="1400" dirty="0"/>
              <a:t>subscribe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/>
              <a:t>docker-engine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System </a:t>
            </a:r>
          </a:p>
          <a:p>
            <a:r>
              <a:rPr lang="en-US" sz="1200" i="1" dirty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Edge </a:t>
            </a:r>
          </a:p>
          <a:p>
            <a:r>
              <a:rPr lang="en-US" sz="1200" b="1" dirty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IoT</a:t>
            </a:r>
            <a:r>
              <a:rPr lang="en-US" sz="1400" b="1" dirty="0"/>
              <a:t> Smart </a:t>
            </a:r>
            <a:r>
              <a:rPr lang="en-US" sz="1400" b="1"/>
              <a:t>City Platform (in </a:t>
            </a:r>
            <a:r>
              <a:rPr lang="en-US" sz="1400" b="1" dirty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IoT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>
                <a:ea typeface="+mj-ea"/>
              </a:rPr>
              <a:t>New rules</a:t>
            </a: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matching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“</a:t>
              </a:r>
              <a:r>
                <a:rPr lang="en-US" sz="1400" dirty="0" err="1"/>
                <a:t>producerID</a:t>
              </a:r>
              <a:r>
                <a:rPr lang="en-US" sz="1400" dirty="0"/>
                <a:t>”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Picture of the </a:t>
              </a:r>
            </a:p>
            <a:p>
              <a:r>
                <a:rPr lang="en-US" sz="1400" dirty="0"/>
                <a:t>lost child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extractor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</a:t>
              </a:r>
              <a:r>
                <a:rPr lang="en-US" sz="1100" dirty="0" err="1"/>
                <a:t>producerID</a:t>
              </a:r>
              <a:r>
                <a:rPr lang="en-US" sz="1100" dirty="0"/>
                <a:t>”</a:t>
              </a:r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“all”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Retail stores at different locations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>
                <a:ea typeface="+mj-ea"/>
              </a:rPr>
              <a:t>app</a:t>
            </a: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1</a:t>
            </a: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solidFill>
                  <a:srgbClr val="FF0000"/>
                </a:solidFill>
                <a:ea typeface="+mj-ea"/>
              </a:rPr>
              <a:t>Alarm</a:t>
            </a: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Anomaly </a:t>
            </a:r>
          </a:p>
          <a:p>
            <a:r>
              <a:rPr lang="en-US" sz="1200" dirty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rules for </a:t>
            </a:r>
          </a:p>
          <a:p>
            <a:r>
              <a:rPr lang="en-US" sz="1200" dirty="0"/>
              <a:t>anomaly detection</a:t>
            </a:r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ea typeface="+mj-ea"/>
              </a:rPr>
              <a:t>Raspberr</a:t>
            </a:r>
            <a:r>
              <a:rPr lang="en-US" sz="1200" dirty="0">
                <a:ea typeface="+mj-ea"/>
              </a:rPr>
              <a:t>y </a:t>
            </a:r>
            <a:r>
              <a:rPr kumimoji="1" lang="en-US" sz="1200" dirty="0">
                <a:ea typeface="+mj-ea"/>
              </a:rPr>
              <a:t>PI</a:t>
            </a: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shopID</a:t>
            </a:r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       -  type: </a:t>
            </a:r>
            <a:r>
              <a:rPr lang="de-DE" i="1" dirty="0"/>
              <a:t>PowerPanel</a:t>
            </a:r>
          </a:p>
          <a:p>
            <a:r>
              <a:rPr lang="de-DE" dirty="0"/>
              <a:t>           shuffling: </a:t>
            </a:r>
            <a:r>
              <a:rPr lang="de-DE" i="1" dirty="0"/>
              <a:t>unicast</a:t>
            </a:r>
          </a:p>
          <a:p>
            <a:r>
              <a:rPr lang="de-DE" dirty="0"/>
              <a:t>           scoped: </a:t>
            </a:r>
            <a:r>
              <a:rPr lang="de-DE" i="1" dirty="0"/>
              <a:t>true</a:t>
            </a:r>
          </a:p>
          <a:p>
            <a:r>
              <a:rPr lang="de-DE" dirty="0"/>
              <a:t>        -  type: </a:t>
            </a:r>
            <a:r>
              <a:rPr lang="de-DE" i="1" dirty="0"/>
              <a:t>Rule</a:t>
            </a:r>
          </a:p>
          <a:p>
            <a:r>
              <a:rPr lang="de-DE" dirty="0"/>
              <a:t>            shuffling: </a:t>
            </a:r>
            <a:r>
              <a:rPr lang="de-DE" i="1" dirty="0"/>
              <a:t>broadcast</a:t>
            </a:r>
          </a:p>
          <a:p>
            <a:r>
              <a:rPr lang="de-DE" dirty="0"/>
              <a:t>            scoped: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       - type: </a:t>
            </a:r>
            <a:r>
              <a:rPr lang="de-DE" i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NGSI </a:t>
            </a:r>
          </a:p>
          <a:p>
            <a:r>
              <a:rPr lang="en-US" dirty="0"/>
              <a:t>applications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docker</a:t>
            </a:r>
            <a:r>
              <a:rPr lang="en-US" sz="1400" dirty="0"/>
              <a:t>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 graph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define a service topology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implement operators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issue a requirement </a:t>
            </a:r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Context entities </a:t>
            </a:r>
          </a:p>
          <a:p>
            <a:r>
              <a:rPr lang="en-US" b="1" dirty="0"/>
              <a:t>associated with </a:t>
            </a:r>
          </a:p>
          <a:p>
            <a:r>
              <a:rPr lang="en-US" b="1" dirty="0"/>
              <a:t>virtual 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Temperature </a:t>
            </a:r>
          </a:p>
          <a:p>
            <a:r>
              <a:rPr lang="en-US" sz="1600" dirty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Connected </a:t>
            </a:r>
          </a:p>
          <a:p>
            <a:r>
              <a:rPr lang="en-US" sz="1600" dirty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(MQTT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(Counter)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</a:t>
            </a:r>
            <a:r>
              <a:rPr lang="en-US" sz="1000" b="1" dirty="0" err="1">
                <a:solidFill>
                  <a:srgbClr val="000000"/>
                </a:solidFill>
              </a:rPr>
              <a:t>AnomalyDetector</a:t>
            </a:r>
            <a:r>
              <a:rPr lang="en-US" sz="1000" b="1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“city”</a:t>
            </a: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TA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5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</a:t>
            </a:r>
            <a:r>
              <a:rPr lang="en-US" sz="1400" dirty="0" err="1">
                <a:solidFill>
                  <a:srgbClr val="000000"/>
                </a:solidFill>
              </a:rPr>
              <a:t>shopID</a:t>
            </a:r>
            <a:r>
              <a:rPr lang="en-US" sz="1400" dirty="0">
                <a:solidFill>
                  <a:srgbClr val="000000"/>
                </a:solidFill>
              </a:rPr>
              <a:t>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New rules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Execution plan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PowerPanel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(rule)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index the metadata of all entities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B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Picture of </a:t>
            </a:r>
          </a:p>
          <a:p>
            <a:r>
              <a:rPr lang="en-US" sz="1600" dirty="0"/>
              <a:t>the lost child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>
                <a:latin typeface="+mj-ea"/>
                <a:ea typeface="+mj-ea"/>
              </a:rPr>
              <a:t>     2) announce to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Core components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(IP-registry)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(IP-core)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(IP-edge2)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back-end part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flows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Data 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Actuators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response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Sensing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Notify</a:t>
            </a: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Orchestrating</a:t>
            </a: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building 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data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APIs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Vendor-neutral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federation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Cloud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Global view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global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topic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</a:t>
            </a:r>
          </a:p>
          <a:p>
            <a:r>
              <a:rPr lang="en-US" sz="1100" b="1" dirty="0"/>
              <a:t>my own edge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Topic-based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Cloud + my own edge</a:t>
            </a:r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 </a:t>
            </a:r>
            <a:r>
              <a:rPr lang="en-US" sz="1100" dirty="0"/>
              <a:t>(</a:t>
            </a:r>
            <a:r>
              <a:rPr lang="en-US" sz="1100" dirty="0" err="1"/>
              <a:t>EdgeX</a:t>
            </a:r>
            <a:r>
              <a:rPr lang="en-US" sz="1100" dirty="0"/>
              <a:t>, Azure </a:t>
            </a:r>
            <a:r>
              <a:rPr lang="en-US" sz="1100" dirty="0" err="1"/>
              <a:t>IoT</a:t>
            </a:r>
            <a:r>
              <a:rPr lang="en-US" sz="1100" dirty="0"/>
              <a:t> Edge, AWS </a:t>
            </a:r>
            <a:r>
              <a:rPr lang="en-US" sz="1100" dirty="0" err="1"/>
              <a:t>Greengrass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“City ID”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“Shop ID”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Execution plan (dynamic graph)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unicast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 plan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assignment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Others</a:t>
                      </a:r>
                      <a:endParaRPr lang="en-US" sz="11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EdgeX</a:t>
                      </a:r>
                      <a:r>
                        <a:rPr lang="en-US" sz="1000" dirty="0"/>
                        <a:t>, Azure </a:t>
                      </a:r>
                      <a:r>
                        <a:rPr lang="en-US" sz="1000" dirty="0" err="1"/>
                        <a:t>IoT</a:t>
                      </a:r>
                      <a:r>
                        <a:rPr lang="en-US" sz="1000" dirty="0"/>
                        <a:t> Edge/AWS </a:t>
                      </a:r>
                      <a:r>
                        <a:rPr lang="en-US" sz="1000" dirty="0" err="1"/>
                        <a:t>Greengrass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/>
                        <a:t>Triggering-mechanism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/>
                        <a:t>View for</a:t>
                      </a:r>
                      <a:r>
                        <a:rPr lang="en-US" sz="1100" baseline="0" dirty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Global (all</a:t>
                      </a:r>
                      <a:r>
                        <a:rPr lang="en-US" sz="1100" b="1" baseline="0" dirty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</a:t>
                      </a:r>
                      <a:r>
                        <a:rPr lang="en-US" sz="1100" baseline="0" dirty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Programming 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Context-driven functions</a:t>
                      </a:r>
                    </a:p>
                    <a:p>
                      <a:r>
                        <a:rPr lang="en-US" sz="1100" b="1" dirty="0"/>
                        <a:t>(Service topology</a:t>
                      </a:r>
                      <a:r>
                        <a:rPr lang="en-US" sz="1100" b="1" baseline="0" dirty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topic-driven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Mobility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lang="en-US" sz="1000" dirty="0" err="1"/>
              <a:t>external_hostip</a:t>
            </a:r>
            <a:r>
              <a:rPr lang="en-US" sz="1000" dirty="0"/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internal_hostip</a:t>
            </a:r>
            <a:r>
              <a:rPr lang="en-US" sz="1000" dirty="0"/>
              <a:t>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Port of the Edge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194137" y="2313662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68746" y="2326961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-889222" y="2600262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4293" y="2621048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20061" y="2886867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3282328" y="1435939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3350386" y="16673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64194" y="885084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61653" y="2052051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70240" y="5227962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3554089" y="5223313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3809" y="898731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2432325" y="4608068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150594" y="4624909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6799185" y="1799484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856603" y="2654854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38773" y="349124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-804969" y="5313648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-806106" y="3874831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7031" y="4820642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9867" y="47747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87881" y="292989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544" y="2600262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destination</a:t>
            </a:r>
          </a:p>
        </p:txBody>
      </p:sp>
      <p:sp>
        <p:nvSpPr>
          <p:cNvPr id="6" name="Bent Arrow 5"/>
          <p:cNvSpPr/>
          <p:nvPr/>
        </p:nvSpPr>
        <p:spPr bwMode="auto">
          <a:xfrm rot="10800000">
            <a:off x="5183844" y="3253058"/>
            <a:ext cx="1637899" cy="947466"/>
          </a:xfrm>
          <a:prstGeom prst="bentArrow">
            <a:avLst>
              <a:gd name="adj1" fmla="val 10138"/>
              <a:gd name="adj2" fmla="val 22142"/>
              <a:gd name="adj3" fmla="val 27286"/>
              <a:gd name="adj4" fmla="val 4375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2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60061" y="3726792"/>
            <a:ext cx="923784" cy="538644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30530" y="4073566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data source</a:t>
            </a: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5875" y="380999"/>
            <a:ext cx="6124575" cy="3486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850" y="48363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FogFlow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71773" y="1676389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52698" y="1914520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2136" y="2138356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>
                <a:latin typeface="+mj-ea"/>
                <a:ea typeface="+mj-ea"/>
              </a:rPr>
              <a:t>FogFlow</a:t>
            </a:r>
            <a:r>
              <a:rPr kumimoji="1" lang="en-US" b="1" dirty="0">
                <a:latin typeface="+mj-ea"/>
                <a:ea typeface="+mj-ea"/>
              </a:rPr>
              <a:t> Edge Broker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961250" y="3143251"/>
            <a:ext cx="1497225" cy="523874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MQTT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646398" y="3143251"/>
            <a:ext cx="1497225" cy="523874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IoT</a:t>
            </a:r>
            <a:r>
              <a:rPr lang="en-US" sz="1200" b="1" dirty="0" err="1">
                <a:latin typeface="+mj-ea"/>
                <a:ea typeface="+mj-ea"/>
              </a:rPr>
              <a:t>Agent</a:t>
            </a:r>
            <a:r>
              <a:rPr lang="en-US" sz="1200" b="1" dirty="0">
                <a:latin typeface="+mj-ea"/>
                <a:ea typeface="+mj-ea"/>
              </a:rPr>
              <a:t>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8824" y="4600576"/>
            <a:ext cx="819151" cy="457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AWS </a:t>
            </a:r>
          </a:p>
          <a:p>
            <a:pPr algn="ctr"/>
            <a:r>
              <a:rPr kumimoji="1" lang="en-US" sz="1200" dirty="0" err="1">
                <a:latin typeface="+mj-ea"/>
                <a:ea typeface="+mj-ea"/>
              </a:rPr>
              <a:t>IoT</a:t>
            </a:r>
            <a:endParaRPr kumimoji="1" lang="en-US" sz="1200" dirty="0">
              <a:latin typeface="+mj-ea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28824" y="5753101"/>
            <a:ext cx="819152" cy="457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MQTT</a:t>
            </a:r>
          </a:p>
          <a:p>
            <a:pPr algn="ctr"/>
            <a:r>
              <a:rPr lang="en-US" sz="1200" dirty="0">
                <a:latin typeface="+mj-ea"/>
                <a:ea typeface="+mj-ea"/>
              </a:rPr>
              <a:t>device</a:t>
            </a:r>
            <a:endParaRPr kumimoji="1" lang="en-US" sz="1200" dirty="0">
              <a:latin typeface="+mj-ea"/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781298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14923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552698" y="3667125"/>
            <a:ext cx="0" cy="9144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52698" y="5038727"/>
            <a:ext cx="0" cy="7143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57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Broker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</a:rPr>
              <a:t>Orion</a:t>
            </a:r>
          </a:p>
          <a:p>
            <a:pPr algn="ctr"/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  <a:ea typeface="+mj-ea"/>
              </a:rPr>
              <a:t>IoT</a:t>
            </a:r>
            <a:endParaRPr lang="en-US" sz="1200" b="1" dirty="0">
              <a:latin typeface="+mj-ea"/>
              <a:ea typeface="+mj-ea"/>
            </a:endParaRP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Agent(s)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</a:rPr>
              <a:t>IoT</a:t>
            </a:r>
            <a:r>
              <a:rPr lang="en-US" sz="1200" b="1" dirty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Non-NGSI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Device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Fog Function</a:t>
            </a: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designer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broker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68B871-C62F-CF4C-843E-A9DFBEE5563D}"/>
              </a:ext>
            </a:extLst>
          </p:cNvPr>
          <p:cNvSpPr/>
          <p:nvPr/>
        </p:nvSpPr>
        <p:spPr>
          <a:xfrm>
            <a:off x="7046398" y="3324697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39CDC-241B-DF4D-8DA4-36A7AEE7960A}"/>
              </a:ext>
            </a:extLst>
          </p:cNvPr>
          <p:cNvSpPr/>
          <p:nvPr/>
        </p:nvSpPr>
        <p:spPr>
          <a:xfrm>
            <a:off x="6832085" y="1838623"/>
            <a:ext cx="900113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A6382-A961-9246-A6A7-CC7D7594B9A2}"/>
              </a:ext>
            </a:extLst>
          </p:cNvPr>
          <p:cNvSpPr/>
          <p:nvPr/>
        </p:nvSpPr>
        <p:spPr>
          <a:xfrm>
            <a:off x="6832085" y="31687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A979270E-517A-AF4F-9824-D4A58E921ECC}"/>
              </a:ext>
            </a:extLst>
          </p:cNvPr>
          <p:cNvSpPr/>
          <p:nvPr/>
        </p:nvSpPr>
        <p:spPr>
          <a:xfrm>
            <a:off x="2834568" y="1744339"/>
            <a:ext cx="1072348" cy="53549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58FA6-E519-E342-B99B-DD2CB8F52BCC}"/>
              </a:ext>
            </a:extLst>
          </p:cNvPr>
          <p:cNvSpPr txBox="1"/>
          <p:nvPr/>
        </p:nvSpPr>
        <p:spPr>
          <a:xfrm>
            <a:off x="2939373" y="1813092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Operator</a:t>
            </a:r>
          </a:p>
          <a:p>
            <a:r>
              <a:rPr lang="en-US" sz="1100" dirty="0"/>
              <a:t>template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0D595-345D-CA43-8FB9-C41290B1AD27}"/>
              </a:ext>
            </a:extLst>
          </p:cNvPr>
          <p:cNvSpPr/>
          <p:nvPr/>
        </p:nvSpPr>
        <p:spPr>
          <a:xfrm>
            <a:off x="6717784" y="19630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2398EB-B63B-1D47-B462-742A62CBE620}"/>
              </a:ext>
            </a:extLst>
          </p:cNvPr>
          <p:cNvSpPr/>
          <p:nvPr/>
        </p:nvSpPr>
        <p:spPr>
          <a:xfrm>
            <a:off x="3833466" y="815137"/>
            <a:ext cx="10715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Publish your docker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5F65A-1E95-9342-BA65-0D3E4F0EBCD1}"/>
              </a:ext>
            </a:extLst>
          </p:cNvPr>
          <p:cNvSpPr/>
          <p:nvPr/>
        </p:nvSpPr>
        <p:spPr>
          <a:xfrm>
            <a:off x="6717785" y="297237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678B7-01A1-1A4D-A656-7E072BFC6CDA}"/>
              </a:ext>
            </a:extLst>
          </p:cNvPr>
          <p:cNvSpPr/>
          <p:nvPr/>
        </p:nvSpPr>
        <p:spPr>
          <a:xfrm>
            <a:off x="4919153" y="318728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A87F5-D352-9547-A088-05D723EAB094}"/>
              </a:ext>
            </a:extLst>
          </p:cNvPr>
          <p:cNvSpPr/>
          <p:nvPr/>
        </p:nvSpPr>
        <p:spPr>
          <a:xfrm>
            <a:off x="4967589" y="4261788"/>
            <a:ext cx="1100115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Execution plan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58B67-0A73-5045-A793-FFBD201004DE}"/>
              </a:ext>
            </a:extLst>
          </p:cNvPr>
          <p:cNvSpPr/>
          <p:nvPr/>
        </p:nvSpPr>
        <p:spPr>
          <a:xfrm>
            <a:off x="4962814" y="526905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Deployment plan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B45E21-73B3-4647-ABCE-5DA04A7A14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77" y="3267929"/>
            <a:ext cx="566654" cy="50594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FCA7A3-9FD3-2544-808C-840F7CB34036}"/>
              </a:ext>
            </a:extLst>
          </p:cNvPr>
          <p:cNvSpPr/>
          <p:nvPr/>
        </p:nvSpPr>
        <p:spPr>
          <a:xfrm>
            <a:off x="3475671" y="3798993"/>
            <a:ext cx="1145423" cy="528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877282-FCB8-0247-9765-78B8769A29C0}"/>
              </a:ext>
            </a:extLst>
          </p:cNvPr>
          <p:cNvCxnSpPr>
            <a:cxnSpLocks/>
          </p:cNvCxnSpPr>
          <p:nvPr/>
        </p:nvCxnSpPr>
        <p:spPr>
          <a:xfrm flipV="1">
            <a:off x="3921008" y="1326994"/>
            <a:ext cx="1591863" cy="6752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C3265A-386E-E647-BCA6-5696567D9146}"/>
              </a:ext>
            </a:extLst>
          </p:cNvPr>
          <p:cNvCxnSpPr>
            <a:cxnSpLocks/>
          </p:cNvCxnSpPr>
          <p:nvPr/>
        </p:nvCxnSpPr>
        <p:spPr>
          <a:xfrm flipV="1">
            <a:off x="2680715" y="2306628"/>
            <a:ext cx="3879906" cy="9634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1EC42-C635-D546-B004-FFEF12F61981}"/>
              </a:ext>
            </a:extLst>
          </p:cNvPr>
          <p:cNvCxnSpPr/>
          <p:nvPr/>
        </p:nvCxnSpPr>
        <p:spPr>
          <a:xfrm>
            <a:off x="6914239" y="2519266"/>
            <a:ext cx="0" cy="453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27A65-97DA-7D41-B1A9-29A71E234A53}"/>
              </a:ext>
            </a:extLst>
          </p:cNvPr>
          <p:cNvCxnSpPr/>
          <p:nvPr/>
        </p:nvCxnSpPr>
        <p:spPr>
          <a:xfrm flipH="1" flipV="1">
            <a:off x="6024043" y="3318011"/>
            <a:ext cx="650079" cy="40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D4C5F-6F0B-AC43-B6F5-2A62E54E07E3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6024043" y="3465379"/>
            <a:ext cx="764381" cy="818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77943-2916-2C42-BC48-A66F3B740E37}"/>
              </a:ext>
            </a:extLst>
          </p:cNvPr>
          <p:cNvCxnSpPr/>
          <p:nvPr/>
        </p:nvCxnSpPr>
        <p:spPr>
          <a:xfrm flipH="1" flipV="1">
            <a:off x="6001363" y="3612747"/>
            <a:ext cx="978692" cy="1228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C6EBC-8368-1B4E-99F4-76A5FB04F979}"/>
              </a:ext>
            </a:extLst>
          </p:cNvPr>
          <p:cNvCxnSpPr>
            <a:cxnSpLocks/>
          </p:cNvCxnSpPr>
          <p:nvPr/>
        </p:nvCxnSpPr>
        <p:spPr>
          <a:xfrm>
            <a:off x="5556827" y="3756371"/>
            <a:ext cx="0" cy="5054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34A69-7E89-AB41-874C-FF72BC503BB0}"/>
              </a:ext>
            </a:extLst>
          </p:cNvPr>
          <p:cNvCxnSpPr/>
          <p:nvPr/>
        </p:nvCxnSpPr>
        <p:spPr>
          <a:xfrm>
            <a:off x="5569760" y="4812118"/>
            <a:ext cx="2387" cy="462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8DBE3C-2EF1-E74B-82C1-0BB214FB775C}"/>
              </a:ext>
            </a:extLst>
          </p:cNvPr>
          <p:cNvCxnSpPr/>
          <p:nvPr/>
        </p:nvCxnSpPr>
        <p:spPr>
          <a:xfrm>
            <a:off x="4610980" y="4063312"/>
            <a:ext cx="8560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7C6D9C42-141E-AE4D-A81B-7C56DAE04180}"/>
              </a:ext>
            </a:extLst>
          </p:cNvPr>
          <p:cNvSpPr/>
          <p:nvPr/>
        </p:nvSpPr>
        <p:spPr>
          <a:xfrm>
            <a:off x="2588698" y="2306628"/>
            <a:ext cx="348451" cy="951492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00385F1-4B97-A141-A5F4-8087D6725AA7}"/>
              </a:ext>
            </a:extLst>
          </p:cNvPr>
          <p:cNvCxnSpPr>
            <a:endCxn id="20" idx="1"/>
          </p:cNvCxnSpPr>
          <p:nvPr/>
        </p:nvCxnSpPr>
        <p:spPr>
          <a:xfrm>
            <a:off x="2460113" y="3602789"/>
            <a:ext cx="1015558" cy="460523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58FC0-3F52-8940-9CC0-EB2C9A976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07731" y="3520900"/>
            <a:ext cx="2075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51B068-A685-E64B-8D74-E40937E5BAAB}"/>
              </a:ext>
            </a:extLst>
          </p:cNvPr>
          <p:cNvSpPr/>
          <p:nvPr/>
        </p:nvSpPr>
        <p:spPr>
          <a:xfrm>
            <a:off x="3208750" y="3113058"/>
            <a:ext cx="18932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</a:t>
            </a:r>
          </a:p>
          <a:p>
            <a:pPr algn="ctr"/>
            <a:r>
              <a:rPr lang="en-US" sz="1050" dirty="0"/>
              <a:t>a service topology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066EE8-13D7-3D4C-9E79-BE86B18025D8}"/>
              </a:ext>
            </a:extLst>
          </p:cNvPr>
          <p:cNvSpPr/>
          <p:nvPr/>
        </p:nvSpPr>
        <p:spPr>
          <a:xfrm>
            <a:off x="1474660" y="2152608"/>
            <a:ext cx="15625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implement operators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8D8A4-6201-D049-8498-F233F2A3C58F}"/>
              </a:ext>
            </a:extLst>
          </p:cNvPr>
          <p:cNvSpPr/>
          <p:nvPr/>
        </p:nvSpPr>
        <p:spPr>
          <a:xfrm>
            <a:off x="2740767" y="4309306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send a requirement 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35808E-87C5-1F44-A450-85BEA0146E8C}"/>
              </a:ext>
            </a:extLst>
          </p:cNvPr>
          <p:cNvSpPr/>
          <p:nvPr/>
        </p:nvSpPr>
        <p:spPr bwMode="auto">
          <a:xfrm>
            <a:off x="1840281" y="1889691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0BB5FD-6DB9-E240-AD43-832A93023B87}"/>
              </a:ext>
            </a:extLst>
          </p:cNvPr>
          <p:cNvSpPr/>
          <p:nvPr/>
        </p:nvSpPr>
        <p:spPr bwMode="auto">
          <a:xfrm>
            <a:off x="5556827" y="831036"/>
            <a:ext cx="1275258" cy="610357"/>
          </a:xfrm>
          <a:prstGeom prst="round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Docker hub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594B0C6-FB91-9D4B-9218-A013025EBF18}"/>
              </a:ext>
            </a:extLst>
          </p:cNvPr>
          <p:cNvSpPr/>
          <p:nvPr/>
        </p:nvSpPr>
        <p:spPr>
          <a:xfrm>
            <a:off x="4581325" y="1439932"/>
            <a:ext cx="628650" cy="33575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259A0E-84AC-7645-BD7E-4355491E8E7F}"/>
              </a:ext>
            </a:extLst>
          </p:cNvPr>
          <p:cNvSpPr/>
          <p:nvPr/>
        </p:nvSpPr>
        <p:spPr bwMode="auto">
          <a:xfrm>
            <a:off x="3629223" y="944632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2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067D97-E927-7442-A5C2-399429C6F779}"/>
              </a:ext>
            </a:extLst>
          </p:cNvPr>
          <p:cNvSpPr/>
          <p:nvPr/>
        </p:nvSpPr>
        <p:spPr>
          <a:xfrm rot="20649442">
            <a:off x="3771991" y="2261788"/>
            <a:ext cx="2025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your operator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746B92-0FDF-D748-B386-5C4876BB64EB}"/>
              </a:ext>
            </a:extLst>
          </p:cNvPr>
          <p:cNvSpPr/>
          <p:nvPr/>
        </p:nvSpPr>
        <p:spPr bwMode="auto">
          <a:xfrm>
            <a:off x="3714920" y="2557921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B06CBE-DE8E-0144-AE85-4AD94F2D4AFD}"/>
              </a:ext>
            </a:extLst>
          </p:cNvPr>
          <p:cNvSpPr/>
          <p:nvPr/>
        </p:nvSpPr>
        <p:spPr bwMode="auto">
          <a:xfrm>
            <a:off x="3158231" y="3186805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8109AB-C403-044C-A9CF-6F426156EA20}"/>
              </a:ext>
            </a:extLst>
          </p:cNvPr>
          <p:cNvSpPr/>
          <p:nvPr/>
        </p:nvSpPr>
        <p:spPr bwMode="auto">
          <a:xfrm>
            <a:off x="2680715" y="4233343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5</a:t>
            </a:r>
            <a:endParaRPr kumimoji="1" lang="en-GB" sz="1000" b="1" dirty="0">
              <a:latin typeface="+mj-ea"/>
              <a:ea typeface="+mj-e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C954E13-39E1-754B-92B0-BD65D580DFA3}"/>
              </a:ext>
            </a:extLst>
          </p:cNvPr>
          <p:cNvCxnSpPr>
            <a:cxnSpLocks/>
          </p:cNvCxnSpPr>
          <p:nvPr/>
        </p:nvCxnSpPr>
        <p:spPr>
          <a:xfrm>
            <a:off x="2580628" y="3602303"/>
            <a:ext cx="1937506" cy="1749261"/>
          </a:xfrm>
          <a:prstGeom prst="bentConnector3">
            <a:avLst>
              <a:gd name="adj1" fmla="val -64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FBF1CA7-41E9-B349-B189-58E1F11DCE64}"/>
              </a:ext>
            </a:extLst>
          </p:cNvPr>
          <p:cNvSpPr/>
          <p:nvPr/>
        </p:nvSpPr>
        <p:spPr bwMode="auto">
          <a:xfrm>
            <a:off x="2329267" y="5493092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6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1A7AA7-30D4-C544-A170-EDCF2BE7FA8C}"/>
              </a:ext>
            </a:extLst>
          </p:cNvPr>
          <p:cNvSpPr/>
          <p:nvPr/>
        </p:nvSpPr>
        <p:spPr>
          <a:xfrm>
            <a:off x="2563745" y="5503495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Delete the requirement entity</a:t>
            </a:r>
          </a:p>
        </p:txBody>
      </p:sp>
    </p:spTree>
    <p:extLst>
      <p:ext uri="{BB962C8B-B14F-4D97-AF65-F5344CB8AC3E}">
        <p14:creationId xmlns:p14="http://schemas.microsoft.com/office/powerpoint/2010/main" val="3397456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EA7090-9622-E148-80FF-932D7AC4C982}"/>
              </a:ext>
            </a:extLst>
          </p:cNvPr>
          <p:cNvSpPr/>
          <p:nvPr/>
        </p:nvSpPr>
        <p:spPr bwMode="auto">
          <a:xfrm>
            <a:off x="3009530" y="1154097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 Context 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EF8F3-528E-0A4C-8FDA-EAF6607DA2BC}"/>
              </a:ext>
            </a:extLst>
          </p:cNvPr>
          <p:cNvSpPr/>
          <p:nvPr/>
        </p:nvSpPr>
        <p:spPr bwMode="auto">
          <a:xfrm>
            <a:off x="3009529" y="2167630"/>
            <a:ext cx="3036164" cy="1605380"/>
          </a:xfrm>
          <a:prstGeom prst="round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>
                <a:latin typeface="+mj-ea"/>
                <a:ea typeface="+mj-ea"/>
              </a:rPr>
              <a:t>FogFlow</a:t>
            </a:r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2BE26B-4015-A646-AFA4-4001DCDC7D43}"/>
              </a:ext>
            </a:extLst>
          </p:cNvPr>
          <p:cNvSpPr/>
          <p:nvPr/>
        </p:nvSpPr>
        <p:spPr bwMode="auto">
          <a:xfrm>
            <a:off x="3009530" y="4191740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IoT devices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A55748C-587E-EC43-91F3-461F03E84A24}"/>
              </a:ext>
            </a:extLst>
          </p:cNvPr>
          <p:cNvSpPr/>
          <p:nvPr/>
        </p:nvSpPr>
        <p:spPr bwMode="auto">
          <a:xfrm>
            <a:off x="665825" y="2672178"/>
            <a:ext cx="1162975" cy="772358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Function template</a:t>
            </a:r>
          </a:p>
          <a:p>
            <a:pPr algn="ctr"/>
            <a:r>
              <a:rPr lang="en-GB" sz="1200" b="1" dirty="0">
                <a:latin typeface="+mj-ea"/>
                <a:ea typeface="+mj-ea"/>
              </a:rPr>
              <a:t>(f)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482150C-F356-BB4A-B20F-CB53AB171659}"/>
              </a:ext>
            </a:extLst>
          </p:cNvPr>
          <p:cNvSpPr/>
          <p:nvPr/>
        </p:nvSpPr>
        <p:spPr bwMode="auto">
          <a:xfrm rot="10800000" flipH="1">
            <a:off x="4669654" y="1886503"/>
            <a:ext cx="115410" cy="232298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66FCD77-86BB-2443-9676-28CD0E5E4634}"/>
              </a:ext>
            </a:extLst>
          </p:cNvPr>
          <p:cNvSpPr/>
          <p:nvPr/>
        </p:nvSpPr>
        <p:spPr bwMode="auto">
          <a:xfrm>
            <a:off x="6045693" y="3444536"/>
            <a:ext cx="461639" cy="809348"/>
          </a:xfrm>
          <a:prstGeom prst="curvedLef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D3586E8-EF3D-194E-BF2B-9BB97C1D5957}"/>
              </a:ext>
            </a:extLst>
          </p:cNvPr>
          <p:cNvSpPr/>
          <p:nvPr/>
        </p:nvSpPr>
        <p:spPr bwMode="auto">
          <a:xfrm rot="10800000" flipH="1">
            <a:off x="4024542" y="3849210"/>
            <a:ext cx="105053" cy="297400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39BC28A-75C3-EC40-957C-556667B39B93}"/>
              </a:ext>
            </a:extLst>
          </p:cNvPr>
          <p:cNvSpPr/>
          <p:nvPr/>
        </p:nvSpPr>
        <p:spPr bwMode="auto">
          <a:xfrm rot="16200000" flipH="1">
            <a:off x="2350732" y="2595978"/>
            <a:ext cx="136865" cy="78789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6F0E01-1C94-A14F-AF71-ED3586025EBF}"/>
              </a:ext>
            </a:extLst>
          </p:cNvPr>
          <p:cNvSpPr/>
          <p:nvPr/>
        </p:nvSpPr>
        <p:spPr bwMode="auto">
          <a:xfrm>
            <a:off x="3885460" y="3258101"/>
            <a:ext cx="488271" cy="345492"/>
          </a:xfrm>
          <a:prstGeom prst="ellipse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50" b="1" dirty="0">
                <a:solidFill>
                  <a:schemeClr val="tx1"/>
                </a:solidFill>
                <a:latin typeface="+mj-ea"/>
                <a:ea typeface="+mj-ea"/>
              </a:rPr>
              <a:t>f1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63203-2556-2B4C-A73D-1BFFC504FB76}"/>
              </a:ext>
            </a:extLst>
          </p:cNvPr>
          <p:cNvSpPr/>
          <p:nvPr/>
        </p:nvSpPr>
        <p:spPr bwMode="auto">
          <a:xfrm>
            <a:off x="4864963" y="3160442"/>
            <a:ext cx="488271" cy="345492"/>
          </a:xfrm>
          <a:prstGeom prst="ellipse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+mj-ea"/>
                <a:ea typeface="+mj-ea"/>
              </a:rPr>
              <a:t>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0EC4-76E6-614F-A0D2-CF18848EAFF1}"/>
              </a:ext>
            </a:extLst>
          </p:cNvPr>
          <p:cNvSpPr txBox="1"/>
          <p:nvPr/>
        </p:nvSpPr>
        <p:spPr>
          <a:xfrm>
            <a:off x="1865968" y="264449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fog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D3C4-669A-B746-8111-C09699EB7EDF}"/>
              </a:ext>
            </a:extLst>
          </p:cNvPr>
          <p:cNvSpPr txBox="1"/>
          <p:nvPr/>
        </p:nvSpPr>
        <p:spPr>
          <a:xfrm>
            <a:off x="4064995" y="385808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A7420-6491-884D-BA84-DB84F87029EA}"/>
              </a:ext>
            </a:extLst>
          </p:cNvPr>
          <p:cNvSpPr txBox="1"/>
          <p:nvPr/>
        </p:nvSpPr>
        <p:spPr>
          <a:xfrm>
            <a:off x="4776189" y="18376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C92A7-DFA2-BF4F-B51E-CC512CBA6912}"/>
              </a:ext>
            </a:extLst>
          </p:cNvPr>
          <p:cNvSpPr txBox="1"/>
          <p:nvPr/>
        </p:nvSpPr>
        <p:spPr>
          <a:xfrm>
            <a:off x="6364445" y="33280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1FD400-B227-1C45-A0F2-9AC189929A1B}"/>
              </a:ext>
            </a:extLst>
          </p:cNvPr>
          <p:cNvSpPr/>
          <p:nvPr/>
        </p:nvSpPr>
        <p:spPr bwMode="auto">
          <a:xfrm>
            <a:off x="2246049" y="240907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8C33E1-3F09-234B-A1F1-731A03FB5F1B}"/>
              </a:ext>
            </a:extLst>
          </p:cNvPr>
          <p:cNvSpPr/>
          <p:nvPr/>
        </p:nvSpPr>
        <p:spPr bwMode="auto">
          <a:xfrm>
            <a:off x="3702473" y="386466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+mj-ea"/>
                <a:ea typeface="+mj-ea"/>
              </a:rPr>
              <a:t>2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35C39C-2B95-8D4C-8F8A-0DFECE437B5B}"/>
              </a:ext>
            </a:extLst>
          </p:cNvPr>
          <p:cNvSpPr/>
          <p:nvPr/>
        </p:nvSpPr>
        <p:spPr bwMode="auto">
          <a:xfrm>
            <a:off x="6276512" y="3140393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B8651C-B651-9B4B-8C0A-EE5C1ED9EAE8}"/>
              </a:ext>
            </a:extLst>
          </p:cNvPr>
          <p:cNvSpPr/>
          <p:nvPr/>
        </p:nvSpPr>
        <p:spPr bwMode="auto">
          <a:xfrm>
            <a:off x="5398464" y="1845774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4011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B4D9C-1F16-2F46-8DBF-1F7BE67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79" y="3105705"/>
            <a:ext cx="748684" cy="748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DDD954-4E48-ED4F-8A1C-035A3062CFBF}"/>
              </a:ext>
            </a:extLst>
          </p:cNvPr>
          <p:cNvSpPr/>
          <p:nvPr/>
        </p:nvSpPr>
        <p:spPr bwMode="auto">
          <a:xfrm>
            <a:off x="3374994" y="2902998"/>
            <a:ext cx="2626311" cy="1811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2400" b="1" dirty="0" err="1">
                <a:latin typeface="+mj-ea"/>
                <a:ea typeface="+mj-ea"/>
              </a:rPr>
              <a:t>FogFlow</a:t>
            </a:r>
            <a:endParaRPr kumimoji="1" lang="en-GB" sz="2400" b="1" dirty="0">
              <a:latin typeface="+mj-ea"/>
              <a:ea typeface="+mj-ea"/>
            </a:endParaRPr>
          </a:p>
          <a:p>
            <a:pPr algn="ctr"/>
            <a:r>
              <a:rPr lang="en-GB" sz="1100" b="1" dirty="0">
                <a:latin typeface="+mj-ea"/>
                <a:ea typeface="+mj-ea"/>
              </a:rPr>
              <a:t>(all </a:t>
            </a:r>
            <a:r>
              <a:rPr lang="en-GB" sz="1100" b="1" dirty="0" err="1">
                <a:latin typeface="+mj-ea"/>
                <a:ea typeface="+mj-ea"/>
              </a:rPr>
              <a:t>FogFlow</a:t>
            </a:r>
            <a:r>
              <a:rPr lang="en-GB" sz="1100" b="1" dirty="0">
                <a:latin typeface="+mj-ea"/>
                <a:ea typeface="+mj-ea"/>
              </a:rPr>
              <a:t> components)</a:t>
            </a:r>
            <a:endParaRPr kumimoji="1" lang="en-GB" sz="1100" b="1" dirty="0">
              <a:latin typeface="+mj-ea"/>
              <a:ea typeface="+mj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D86BA0-2DCA-994D-A021-B2C69FD105C6}"/>
              </a:ext>
            </a:extLst>
          </p:cNvPr>
          <p:cNvSpPr/>
          <p:nvPr/>
        </p:nvSpPr>
        <p:spPr bwMode="auto">
          <a:xfrm>
            <a:off x="4041557" y="1509205"/>
            <a:ext cx="1365683" cy="56817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lang="en-GB" b="1" dirty="0">
                <a:latin typeface="+mj-ea"/>
                <a:ea typeface="+mj-ea"/>
              </a:rPr>
              <a:t>Broker</a:t>
            </a:r>
            <a:endParaRPr kumimoji="1" lang="en-GB" b="1" dirty="0">
              <a:latin typeface="+mj-ea"/>
              <a:ea typeface="+mj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5DE51-3C60-3E4C-9E7F-9F38C9D8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793" y="3227885"/>
            <a:ext cx="763480" cy="7634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B84A0-4999-2C4A-9F56-DDEC459AAC20}"/>
              </a:ext>
            </a:extLst>
          </p:cNvPr>
          <p:cNvCxnSpPr/>
          <p:nvPr/>
        </p:nvCxnSpPr>
        <p:spPr bwMode="auto">
          <a:xfrm>
            <a:off x="2006354" y="3480047"/>
            <a:ext cx="1306497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729248-E998-1D43-A4BF-C86DFAF83DA6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4724399" y="2077375"/>
            <a:ext cx="0" cy="825623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5B41E1-3297-1F4F-9B64-364B08E724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4192721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E4F3B6-53D9-F545-9E5B-CDD2632B3B36}"/>
              </a:ext>
            </a:extLst>
          </p:cNvPr>
          <p:cNvSpPr txBox="1"/>
          <p:nvPr/>
        </p:nvSpPr>
        <p:spPr>
          <a:xfrm>
            <a:off x="7719874" y="4250181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C12B-BCD4-FB44-B17F-017C00F35B3A}"/>
              </a:ext>
            </a:extLst>
          </p:cNvPr>
          <p:cNvSpPr txBox="1"/>
          <p:nvPr/>
        </p:nvSpPr>
        <p:spPr>
          <a:xfrm>
            <a:off x="3817763" y="1080678"/>
            <a:ext cx="217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FIWARE Ecosystem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535F4-EFAE-C74D-94EA-AAB83BD02244}"/>
              </a:ext>
            </a:extLst>
          </p:cNvPr>
          <p:cNvSpPr txBox="1"/>
          <p:nvPr/>
        </p:nvSpPr>
        <p:spPr>
          <a:xfrm>
            <a:off x="816231" y="249462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IoT devices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988B3E-B1FB-BD4F-B535-8FB93CE3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9" y="3917274"/>
            <a:ext cx="650042" cy="650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4EDA42-995C-D943-BD8C-EB06715F12F4}"/>
              </a:ext>
            </a:extLst>
          </p:cNvPr>
          <p:cNvSpPr txBox="1"/>
          <p:nvPr/>
        </p:nvSpPr>
        <p:spPr>
          <a:xfrm>
            <a:off x="2099095" y="3194641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61C97-69E4-5C4E-8DD7-9C1A628B8AE8}"/>
              </a:ext>
            </a:extLst>
          </p:cNvPr>
          <p:cNvSpPr txBox="1"/>
          <p:nvPr/>
        </p:nvSpPr>
        <p:spPr>
          <a:xfrm>
            <a:off x="4754007" y="2320910"/>
            <a:ext cx="1104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NGSI/NOTIFY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6B7FEF-B07A-3D47-83BD-8665537D8CF9}"/>
              </a:ext>
            </a:extLst>
          </p:cNvPr>
          <p:cNvSpPr txBox="1"/>
          <p:nvPr/>
        </p:nvSpPr>
        <p:spPr>
          <a:xfrm>
            <a:off x="6108136" y="3815565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Specify a fog function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75862-03CD-554C-9514-60358EF68965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3552337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30AFC6-0138-6442-8640-A8134C004BEA}"/>
              </a:ext>
            </a:extLst>
          </p:cNvPr>
          <p:cNvSpPr txBox="1"/>
          <p:nvPr/>
        </p:nvSpPr>
        <p:spPr>
          <a:xfrm>
            <a:off x="6154002" y="3283175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NGSI/SUBSCRIBE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5D1B8-E402-8B43-9022-C8D024AA6921}"/>
              </a:ext>
            </a:extLst>
          </p:cNvPr>
          <p:cNvSpPr/>
          <p:nvPr/>
        </p:nvSpPr>
        <p:spPr bwMode="auto">
          <a:xfrm>
            <a:off x="816231" y="2902998"/>
            <a:ext cx="1210768" cy="1811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782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Optimized deployment plan</a:t>
            </a:r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</a:t>
            </a:r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rules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“city”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</a:t>
            </a:r>
            <a:r>
              <a:rPr lang="en-US" dirty="0" err="1"/>
              <a:t>shopID</a:t>
            </a:r>
            <a:r>
              <a:rPr lang="en-US" dirty="0"/>
              <a:t>”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dashboard service</a:t>
            </a:r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alarms</a:t>
            </a:r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/>
              <a:t>NGSI10</a:t>
            </a:r>
          </a:p>
          <a:p>
            <a:r>
              <a:rPr lang="en-US" sz="1300" i="1" dirty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(query, </a:t>
            </a:r>
          </a:p>
          <a:p>
            <a:pPr algn="ctr"/>
            <a:r>
              <a:rPr lang="en-US" sz="1300" i="1" dirty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1997</Words>
  <Application>Microsoft Macintosh PowerPoint</Application>
  <PresentationFormat>On-screen Show (4:3)</PresentationFormat>
  <Paragraphs>1011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 Unicode MS</vt:lpstr>
      <vt:lpstr>HGP創英角ｺﾞｼｯｸUB</vt:lpstr>
      <vt:lpstr>メイリオ</vt:lpstr>
      <vt:lpstr>ＭＳ Ｐゴシック</vt:lpstr>
      <vt:lpstr>TheSansCorrespondence</vt:lpstr>
      <vt:lpstr>Arial</vt:lpstr>
      <vt:lpstr>Calibri</vt:lpstr>
      <vt:lpstr>LucidaGrande</vt:lpstr>
      <vt:lpstr>Tahoma</vt:lpstr>
      <vt:lpstr>Verdana</vt:lpstr>
      <vt:lpstr>Wingdings</vt:lpstr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2019-02-12T10:50:19Z</dcterms:modified>
</cp:coreProperties>
</file>