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4" r:id="rId2"/>
  </p:sldMasterIdLst>
  <p:notesMasterIdLst>
    <p:notesMasterId r:id="rId51"/>
  </p:notesMasterIdLst>
  <p:handoutMasterIdLst>
    <p:handoutMasterId r:id="rId52"/>
  </p:handoutMasterIdLst>
  <p:sldIdLst>
    <p:sldId id="393" r:id="rId3"/>
    <p:sldId id="352" r:id="rId4"/>
    <p:sldId id="351" r:id="rId5"/>
    <p:sldId id="360" r:id="rId6"/>
    <p:sldId id="385" r:id="rId7"/>
    <p:sldId id="380" r:id="rId8"/>
    <p:sldId id="362" r:id="rId9"/>
    <p:sldId id="376" r:id="rId10"/>
    <p:sldId id="367" r:id="rId11"/>
    <p:sldId id="368" r:id="rId12"/>
    <p:sldId id="386" r:id="rId13"/>
    <p:sldId id="370" r:id="rId14"/>
    <p:sldId id="384" r:id="rId15"/>
    <p:sldId id="361" r:id="rId16"/>
    <p:sldId id="377" r:id="rId17"/>
    <p:sldId id="365" r:id="rId18"/>
    <p:sldId id="366" r:id="rId19"/>
    <p:sldId id="369" r:id="rId20"/>
    <p:sldId id="372" r:id="rId21"/>
    <p:sldId id="373" r:id="rId22"/>
    <p:sldId id="374" r:id="rId23"/>
    <p:sldId id="375" r:id="rId24"/>
    <p:sldId id="378" r:id="rId25"/>
    <p:sldId id="379" r:id="rId26"/>
    <p:sldId id="381" r:id="rId27"/>
    <p:sldId id="387" r:id="rId28"/>
    <p:sldId id="382" r:id="rId29"/>
    <p:sldId id="383" r:id="rId30"/>
    <p:sldId id="391" r:id="rId31"/>
    <p:sldId id="392" r:id="rId32"/>
    <p:sldId id="389" r:id="rId33"/>
    <p:sldId id="390" r:id="rId34"/>
    <p:sldId id="388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407" r:id="rId47"/>
    <p:sldId id="408" r:id="rId48"/>
    <p:sldId id="405" r:id="rId49"/>
    <p:sldId id="406" r:id="rId50"/>
  </p:sldIdLst>
  <p:sldSz cx="9144000" cy="6858000" type="screen4x3"/>
  <p:notesSz cx="6797675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/>
        </p14:section>
        <p14:section name="Body" id="{18FAE958-DF6E-4AAC-835E-E68BDECA82A9}">
          <p14:sldIdLst>
            <p14:sldId id="393"/>
            <p14:sldId id="352"/>
            <p14:sldId id="351"/>
            <p14:sldId id="360"/>
            <p14:sldId id="385"/>
            <p14:sldId id="380"/>
            <p14:sldId id="362"/>
            <p14:sldId id="376"/>
            <p14:sldId id="367"/>
            <p14:sldId id="368"/>
            <p14:sldId id="386"/>
            <p14:sldId id="370"/>
            <p14:sldId id="384"/>
            <p14:sldId id="361"/>
            <p14:sldId id="377"/>
            <p14:sldId id="365"/>
            <p14:sldId id="366"/>
            <p14:sldId id="369"/>
            <p14:sldId id="372"/>
            <p14:sldId id="373"/>
            <p14:sldId id="374"/>
            <p14:sldId id="375"/>
            <p14:sldId id="378"/>
            <p14:sldId id="379"/>
            <p14:sldId id="381"/>
            <p14:sldId id="387"/>
            <p14:sldId id="382"/>
            <p14:sldId id="383"/>
            <p14:sldId id="391"/>
            <p14:sldId id="392"/>
            <p14:sldId id="389"/>
            <p14:sldId id="390"/>
            <p14:sldId id="388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7"/>
            <p14:sldId id="408"/>
            <p14:sldId id="405"/>
            <p14:sldId id="406"/>
          </p14:sldIdLst>
        </p14:section>
        <p14:section name="Corporate Mark" id="{043BD1DC-881F-4DDA-BE71-3D4C881D9A5E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EB60"/>
    <a:srgbClr val="D7EACC"/>
    <a:srgbClr val="FFFF99"/>
    <a:srgbClr val="FEE6F0"/>
    <a:srgbClr val="ACE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3879" autoAdjust="0"/>
    <p:restoredTop sz="92541" autoAdjust="0"/>
  </p:normalViewPr>
  <p:slideViewPr>
    <p:cSldViewPr snapToGrid="0" snapToObjects="1">
      <p:cViewPr>
        <p:scale>
          <a:sx n="100" d="100"/>
          <a:sy n="100" d="100"/>
        </p:scale>
        <p:origin x="-1224" y="-294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710"/>
    </p:cViewPr>
  </p:sorterViewPr>
  <p:notesViewPr>
    <p:cSldViewPr snapToGrid="0" snapToObjects="1">
      <p:cViewPr varScale="1">
        <p:scale>
          <a:sx n="81" d="100"/>
          <a:sy n="81" d="100"/>
        </p:scale>
        <p:origin x="-4008" y="-102"/>
      </p:cViewPr>
      <p:guideLst>
        <p:guide orient="horz" pos="3126"/>
        <p:guide pos="2142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2018/7/24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2018/7/24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4" y="9639817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431800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5" tIns="45652" rIns="91305" bIns="45652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473" y="4314480"/>
            <a:ext cx="6614731" cy="5213330"/>
          </a:xfrm>
          <a:prstGeom prst="rect">
            <a:avLst/>
          </a:prstGeom>
        </p:spPr>
        <p:txBody>
          <a:bodyPr vert="horz" lIns="0" tIns="45652" rIns="0" bIns="4565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01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69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E1CA2-F47B-4DFF-BC53-CDC0DBD8B451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35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ja-JP" dirty="0" smtClean="0"/>
              <a:t>Enter the addressee as required.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707886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  <a:br>
              <a:rPr kumimoji="1" lang="en-US" altLang="ja-JP" dirty="0" smtClean="0"/>
            </a:br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0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when the leading sentence is written on one line.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4801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4974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6280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3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513" y="2905844"/>
            <a:ext cx="8760432" cy="585866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3926256"/>
            <a:ext cx="6768975" cy="772006"/>
          </a:xfrm>
        </p:spPr>
        <p:txBody>
          <a:bodyPr wrap="square" tIns="4572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</a:p>
          <a:p>
            <a:pPr lvl="0"/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51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39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877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00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45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986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6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610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14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18" name="グループ化 17"/>
          <p:cNvGrpSpPr/>
          <p:nvPr userDrawn="1"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9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0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21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7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30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719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2" y="366719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24.07.2018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227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161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430930"/>
            <a:ext cx="7344000" cy="405683"/>
          </a:xfrm>
        </p:spPr>
        <p:txBody>
          <a:bodyPr wrap="square" anchor="b">
            <a:spAutoFit/>
          </a:bodyPr>
          <a:lstStyle>
            <a:lvl1pPr>
              <a:defRPr b="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dirty="0" smtClean="0"/>
              <a:t>Enter the title of the table of contents.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 baseline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items in the table of contents.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388" y="3045072"/>
            <a:ext cx="8784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subtitle.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two-line headline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5720" rIns="90000" bIns="4572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ja-JP" dirty="0" smtClean="0"/>
              <a:t>Formatting for the master title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 smtClean="0"/>
              <a:t>Formatting for the master text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5" r:id="rId3"/>
    <p:sldLayoutId id="2147483682" r:id="rId4"/>
    <p:sldLayoutId id="2147483681" r:id="rId5"/>
    <p:sldLayoutId id="2147483699" r:id="rId6"/>
    <p:sldLayoutId id="2147483670" r:id="rId7"/>
    <p:sldLayoutId id="2147483672" r:id="rId8"/>
    <p:sldLayoutId id="2147483695" r:id="rId9"/>
    <p:sldLayoutId id="2147483673" r:id="rId10"/>
    <p:sldLayoutId id="2147483674" r:id="rId11"/>
    <p:sldLayoutId id="2147483701" r:id="rId12"/>
    <p:sldLayoutId id="2147483671" r:id="rId13"/>
    <p:sldLayoutId id="2147483703" r:id="rId14"/>
    <p:sldLayoutId id="2147483694" r:id="rId15"/>
    <p:sldLayoutId id="2147483702" r:id="rId16"/>
    <p:sldLayoutId id="2147483698" r:id="rId17"/>
    <p:sldLayoutId id="2147483693" r:id="rId18"/>
    <p:sldLayoutId id="2147483717" r:id="rId19"/>
    <p:sldLayoutId id="2147483718" r:id="rId2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 baseline="0">
          <a:solidFill>
            <a:schemeClr val="tx1"/>
          </a:solidFill>
          <a:latin typeface="Verdana" panose="020B0604030504040204" pitchFamily="34" charset="0"/>
          <a:ea typeface="+mj-ea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A8C08-C07C-466C-988B-84D2CE467BBD}" type="datetimeFigureOut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24.07.2018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14749-EEAB-4A36-996E-ADEB466AB6CA}" type="slidenum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7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895349" y="3848100"/>
            <a:ext cx="8172452" cy="1352887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895349" y="1951262"/>
            <a:ext cx="8172451" cy="1767636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" name="正方形/長方形 4"/>
          <p:cNvSpPr/>
          <p:nvPr/>
        </p:nvSpPr>
        <p:spPr bwMode="auto">
          <a:xfrm>
            <a:off x="4220441" y="3975138"/>
            <a:ext cx="14644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256694" y="2550702"/>
            <a:ext cx="3589071" cy="10198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" name="正方形/長方形 31"/>
          <p:cNvSpPr/>
          <p:nvPr/>
        </p:nvSpPr>
        <p:spPr bwMode="auto">
          <a:xfrm>
            <a:off x="1466948" y="3019284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Topology master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9" name="正方形/長方形 3"/>
          <p:cNvSpPr/>
          <p:nvPr/>
        </p:nvSpPr>
        <p:spPr bwMode="auto">
          <a:xfrm>
            <a:off x="3659770" y="5482893"/>
            <a:ext cx="3344174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err="1" smtClean="0">
                <a:latin typeface="+mj-ea"/>
                <a:ea typeface="+mj-ea"/>
              </a:rPr>
              <a:t>IoT</a:t>
            </a:r>
            <a:endParaRPr kumimoji="1" lang="en-US" altLang="ja-JP" b="1" dirty="0" smtClean="0">
              <a:latin typeface="+mj-ea"/>
              <a:ea typeface="+mj-ea"/>
            </a:endParaRP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devices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0" name="正方形/長方形 60"/>
          <p:cNvSpPr/>
          <p:nvPr/>
        </p:nvSpPr>
        <p:spPr bwMode="auto">
          <a:xfrm>
            <a:off x="7003944" y="1493189"/>
            <a:ext cx="1778105" cy="74292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latin typeface="+mj-ea"/>
                <a:ea typeface="+mj-ea"/>
              </a:rPr>
              <a:t>Other </a:t>
            </a:r>
          </a:p>
          <a:p>
            <a:pPr algn="ctr"/>
            <a:r>
              <a:rPr lang="en-US" altLang="ja-JP" sz="1600" b="1" dirty="0" smtClean="0">
                <a:latin typeface="+mj-ea"/>
                <a:ea typeface="+mj-ea"/>
              </a:rPr>
              <a:t>FIWARE GE(s)</a:t>
            </a:r>
          </a:p>
        </p:txBody>
      </p:sp>
      <p:sp>
        <p:nvSpPr>
          <p:cNvPr id="11" name="正方形/長方形 22"/>
          <p:cNvSpPr/>
          <p:nvPr/>
        </p:nvSpPr>
        <p:spPr bwMode="auto">
          <a:xfrm>
            <a:off x="5062267" y="2829995"/>
            <a:ext cx="1623932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endParaRPr lang="en-US" altLang="ja-JP" b="1" dirty="0">
              <a:latin typeface="+mj-ea"/>
              <a:ea typeface="+mj-ea"/>
            </a:endParaRPr>
          </a:p>
          <a:p>
            <a:pPr algn="ctr"/>
            <a:r>
              <a:rPr lang="en-US" altLang="ja-JP" b="1" dirty="0">
                <a:latin typeface="+mj-ea"/>
                <a:ea typeface="+mj-ea"/>
              </a:rPr>
              <a:t>Broker(s)</a:t>
            </a:r>
          </a:p>
        </p:txBody>
      </p:sp>
      <p:sp>
        <p:nvSpPr>
          <p:cNvPr id="13" name="正方形/長方形 40"/>
          <p:cNvSpPr/>
          <p:nvPr/>
        </p:nvSpPr>
        <p:spPr bwMode="auto">
          <a:xfrm>
            <a:off x="3372158" y="2829995"/>
            <a:ext cx="145502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r>
              <a:rPr lang="en-US" altLang="ja-JP" b="1" dirty="0">
                <a:latin typeface="+mj-ea"/>
                <a:ea typeface="+mj-ea"/>
              </a:rPr>
              <a:t> Discovery</a:t>
            </a:r>
          </a:p>
        </p:txBody>
      </p:sp>
      <p:sp>
        <p:nvSpPr>
          <p:cNvPr id="14" name="正方形/長方形 3"/>
          <p:cNvSpPr/>
          <p:nvPr/>
        </p:nvSpPr>
        <p:spPr bwMode="auto">
          <a:xfrm>
            <a:off x="3372158" y="1508838"/>
            <a:ext cx="3399003" cy="72727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latin typeface="+mj-ea"/>
                <a:ea typeface="+mj-ea"/>
              </a:rPr>
              <a:t>NGSI Applications</a:t>
            </a:r>
            <a:endParaRPr lang="ja-JP" altLang="en-US" sz="1600" b="1" dirty="0">
              <a:latin typeface="+mj-ea"/>
              <a:ea typeface="+mj-ea"/>
            </a:endParaRPr>
          </a:p>
        </p:txBody>
      </p:sp>
      <p:sp>
        <p:nvSpPr>
          <p:cNvPr id="15" name="正方形/長方形 31"/>
          <p:cNvSpPr/>
          <p:nvPr/>
        </p:nvSpPr>
        <p:spPr bwMode="auto">
          <a:xfrm>
            <a:off x="1466950" y="2236115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Task</a:t>
            </a:r>
          </a:p>
          <a:p>
            <a:pPr algn="ctr"/>
            <a:r>
              <a:rPr lang="en-US" altLang="ja-JP" b="1" dirty="0" smtClean="0">
                <a:latin typeface="+mj-ea"/>
                <a:ea typeface="+mj-ea"/>
              </a:rPr>
              <a:t>designer</a:t>
            </a:r>
            <a:endParaRPr lang="en-US" altLang="ja-JP" b="1" dirty="0">
              <a:latin typeface="+mj-ea"/>
              <a:ea typeface="+mj-ea"/>
            </a:endParaRPr>
          </a:p>
        </p:txBody>
      </p:sp>
      <p:grpSp>
        <p:nvGrpSpPr>
          <p:cNvPr id="16" name="グループ化 99"/>
          <p:cNvGrpSpPr/>
          <p:nvPr/>
        </p:nvGrpSpPr>
        <p:grpSpPr>
          <a:xfrm>
            <a:off x="1945466" y="1590868"/>
            <a:ext cx="235076" cy="301942"/>
            <a:chOff x="1121329" y="889233"/>
            <a:chExt cx="500543" cy="605405"/>
          </a:xfrm>
        </p:grpSpPr>
        <p:sp>
          <p:nvSpPr>
            <p:cNvPr id="17" name="円/楕円 88"/>
            <p:cNvSpPr/>
            <p:nvPr/>
          </p:nvSpPr>
          <p:spPr bwMode="auto">
            <a:xfrm>
              <a:off x="1265924" y="889233"/>
              <a:ext cx="210538" cy="20133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cxnSp>
          <p:nvCxnSpPr>
            <p:cNvPr id="18" name="直線コネクタ 91"/>
            <p:cNvCxnSpPr/>
            <p:nvPr/>
          </p:nvCxnSpPr>
          <p:spPr bwMode="auto">
            <a:xfrm>
              <a:off x="1121329" y="1174675"/>
              <a:ext cx="500543" cy="1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直線コネクタ 92"/>
            <p:cNvCxnSpPr>
              <a:stCxn id="17" idx="4"/>
            </p:cNvCxnSpPr>
            <p:nvPr/>
          </p:nvCxnSpPr>
          <p:spPr bwMode="auto">
            <a:xfrm flipH="1">
              <a:off x="1371045" y="1090569"/>
              <a:ext cx="148" cy="302003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直線コネクタ 96"/>
            <p:cNvCxnSpPr/>
            <p:nvPr/>
          </p:nvCxnSpPr>
          <p:spPr bwMode="auto">
            <a:xfrm flipV="1">
              <a:off x="1121329" y="1402576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直線コネクタ 98"/>
            <p:cNvCxnSpPr/>
            <p:nvPr/>
          </p:nvCxnSpPr>
          <p:spPr bwMode="auto">
            <a:xfrm flipH="1" flipV="1">
              <a:off x="1357619" y="1403974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1148685" y="908414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ervice developers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operators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Up-Down Arrow 22"/>
          <p:cNvSpPr/>
          <p:nvPr/>
        </p:nvSpPr>
        <p:spPr bwMode="auto">
          <a:xfrm>
            <a:off x="4167515" y="4952427"/>
            <a:ext cx="110734" cy="531878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063004" y="1951261"/>
            <a:ext cx="329" cy="28485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Up-Down Arrow 29"/>
          <p:cNvSpPr/>
          <p:nvPr/>
        </p:nvSpPr>
        <p:spPr bwMode="auto">
          <a:xfrm>
            <a:off x="5034242" y="2227294"/>
            <a:ext cx="178266" cy="332797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32641" y="2552996"/>
            <a:ext cx="1203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FIWARE NGSI</a:t>
            </a:r>
            <a:endParaRPr lang="de-DE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555243" y="1135114"/>
            <a:ext cx="1330397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latin typeface="+mj-ea"/>
                <a:ea typeface="+mj-ea"/>
              </a:rPr>
              <a:t>Retails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264632" y="1135915"/>
            <a:ext cx="1219201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latin typeface="+mj-ea"/>
                <a:ea typeface="+mj-ea"/>
              </a:rPr>
              <a:t>Smart Cities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12860" y="225519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14134" y="258829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09654" y="520730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 flipH="1" flipV="1">
            <a:off x="2925207" y="2726790"/>
            <a:ext cx="420306" cy="188784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cxnSp>
        <p:nvCxnSpPr>
          <p:cNvPr id="44" name="Straight Arrow Connector 43"/>
          <p:cNvCxnSpPr/>
          <p:nvPr/>
        </p:nvCxnSpPr>
        <p:spPr bwMode="auto">
          <a:xfrm flipH="1">
            <a:off x="2898564" y="3144582"/>
            <a:ext cx="473593" cy="137671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sp>
        <p:nvSpPr>
          <p:cNvPr id="45" name="TextBox 44"/>
          <p:cNvSpPr txBox="1"/>
          <p:nvPr/>
        </p:nvSpPr>
        <p:spPr>
          <a:xfrm>
            <a:off x="2888750" y="2384640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正方形/長方形 4"/>
          <p:cNvSpPr/>
          <p:nvPr/>
        </p:nvSpPr>
        <p:spPr bwMode="auto">
          <a:xfrm>
            <a:off x="3888643" y="4131137"/>
            <a:ext cx="14242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48" name="正方形/長方形 4"/>
          <p:cNvSpPr/>
          <p:nvPr/>
        </p:nvSpPr>
        <p:spPr bwMode="auto">
          <a:xfrm>
            <a:off x="3505637" y="4323252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Worker(s)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52" name="Left-Up Arrow 51"/>
          <p:cNvSpPr/>
          <p:nvPr/>
        </p:nvSpPr>
        <p:spPr bwMode="auto">
          <a:xfrm>
            <a:off x="6845765" y="2385067"/>
            <a:ext cx="1298110" cy="759515"/>
          </a:xfrm>
          <a:prstGeom prst="leftUpArrow">
            <a:avLst>
              <a:gd name="adj1" fmla="val 12460"/>
              <a:gd name="adj2" fmla="val 21238"/>
              <a:gd name="adj3" fmla="val 25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9" name="正方形/長方形 4"/>
          <p:cNvSpPr/>
          <p:nvPr/>
        </p:nvSpPr>
        <p:spPr bwMode="auto">
          <a:xfrm>
            <a:off x="1106745" y="4304907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Worker(s)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60" name="正方形/長方形 4"/>
          <p:cNvSpPr/>
          <p:nvPr/>
        </p:nvSpPr>
        <p:spPr bwMode="auto">
          <a:xfrm>
            <a:off x="247649" y="2255192"/>
            <a:ext cx="1043911" cy="610097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 smtClean="0">
                <a:latin typeface="+mj-ea"/>
                <a:ea typeface="+mj-ea"/>
              </a:rPr>
              <a:t>Docker</a:t>
            </a:r>
          </a:p>
          <a:p>
            <a:pPr algn="ctr"/>
            <a:r>
              <a:rPr lang="en-US" altLang="ja-JP" sz="1100" b="1" dirty="0" smtClean="0">
                <a:latin typeface="+mj-ea"/>
                <a:ea typeface="+mj-ea"/>
              </a:rPr>
              <a:t>Registry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83833" y="3985855"/>
            <a:ext cx="24751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 Processing Layer</a:t>
            </a:r>
          </a:p>
          <a:p>
            <a:r>
              <a:rPr lang="en-US" sz="1400" i="1" dirty="0" smtClean="0"/>
              <a:t>over Cloud and Edges</a:t>
            </a:r>
            <a:endParaRPr lang="en-US" sz="1400" i="1" dirty="0"/>
          </a:p>
        </p:txBody>
      </p:sp>
      <p:sp>
        <p:nvSpPr>
          <p:cNvPr id="64" name="正方形/長方形 3"/>
          <p:cNvSpPr/>
          <p:nvPr/>
        </p:nvSpPr>
        <p:spPr bwMode="auto">
          <a:xfrm>
            <a:off x="247649" y="5482892"/>
            <a:ext cx="2803895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Other </a:t>
            </a: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data source(s)</a:t>
            </a:r>
          </a:p>
        </p:txBody>
      </p:sp>
      <p:sp>
        <p:nvSpPr>
          <p:cNvPr id="65" name="Up-Down Arrow 64"/>
          <p:cNvSpPr/>
          <p:nvPr/>
        </p:nvSpPr>
        <p:spPr bwMode="auto">
          <a:xfrm>
            <a:off x="1776679" y="4934082"/>
            <a:ext cx="110734" cy="550223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2305050" y="3648459"/>
            <a:ext cx="1145072" cy="78187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Straight Arrow Connector 70"/>
          <p:cNvCxnSpPr>
            <a:stCxn id="7" idx="2"/>
          </p:cNvCxnSpPr>
          <p:nvPr/>
        </p:nvCxnSpPr>
        <p:spPr bwMode="auto">
          <a:xfrm flipH="1">
            <a:off x="1500565" y="3648459"/>
            <a:ext cx="679861" cy="674793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" name="Straight Arrow Connector 3"/>
          <p:cNvCxnSpPr/>
          <p:nvPr/>
        </p:nvCxnSpPr>
        <p:spPr bwMode="auto">
          <a:xfrm flipV="1">
            <a:off x="2562225" y="3570553"/>
            <a:ext cx="1326418" cy="75269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 flipH="1" flipV="1">
            <a:off x="3888643" y="3570553"/>
            <a:ext cx="211028" cy="58278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Up-Down Arrow 49"/>
          <p:cNvSpPr/>
          <p:nvPr/>
        </p:nvSpPr>
        <p:spPr bwMode="auto">
          <a:xfrm>
            <a:off x="6100176" y="3610931"/>
            <a:ext cx="110734" cy="1873374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63720" y="5236253"/>
            <a:ext cx="5293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28759" y="5198117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5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070100" y="1054100"/>
            <a:ext cx="4864100" cy="410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54469" y="2867023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608700" y="3086099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465825" y="30787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8841" y="4612568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015543" y="3326850"/>
            <a:ext cx="3158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Running task instance</a:t>
            </a:r>
          </a:p>
          <a:p>
            <a:r>
              <a:rPr lang="en-US" i="1" dirty="0" smtClean="0"/>
              <a:t>(instantiated from </a:t>
            </a:r>
          </a:p>
          <a:p>
            <a:r>
              <a:rPr lang="en-US" i="1" dirty="0" smtClean="0"/>
              <a:t>a </a:t>
            </a:r>
            <a:r>
              <a:rPr lang="en-US" i="1" dirty="0" err="1" smtClean="0"/>
              <a:t>dockerized</a:t>
            </a:r>
            <a:r>
              <a:rPr lang="en-US" i="1" dirty="0" smtClean="0"/>
              <a:t> operator)</a:t>
            </a:r>
            <a:endParaRPr lang="de-DE" i="1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1174039" y="3439135"/>
            <a:ext cx="1330542" cy="39133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186596" y="3310888"/>
            <a:ext cx="120967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713062" y="2078966"/>
            <a:ext cx="1" cy="99978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Oval 25"/>
          <p:cNvSpPr/>
          <p:nvPr/>
        </p:nvSpPr>
        <p:spPr bwMode="auto">
          <a:xfrm>
            <a:off x="6192991" y="4332467"/>
            <a:ext cx="366713" cy="3603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86711" y="2798165"/>
            <a:ext cx="1087328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8030013" y="2798165"/>
            <a:ext cx="1111797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87655" y="2228514"/>
            <a:ext cx="291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Task 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397268" y="3471444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397268" y="3831831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164596" y="3741630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59446" y="2860239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54468" y="1148148"/>
            <a:ext cx="4516077" cy="93081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31" y="3100827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Input </a:t>
            </a:r>
          </a:p>
          <a:p>
            <a:pPr algn="ctr"/>
            <a:r>
              <a:rPr lang="en-US" dirty="0" smtClean="0"/>
              <a:t>streams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7995698" y="3142184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streams</a:t>
            </a:r>
            <a:endParaRPr lang="de-DE" dirty="0"/>
          </a:p>
        </p:txBody>
      </p:sp>
      <p:grpSp>
        <p:nvGrpSpPr>
          <p:cNvPr id="25" name="グループ化 26"/>
          <p:cNvGrpSpPr/>
          <p:nvPr/>
        </p:nvGrpSpPr>
        <p:grpSpPr bwMode="gray">
          <a:xfrm>
            <a:off x="5601333" y="1794972"/>
            <a:ext cx="917575" cy="215900"/>
            <a:chOff x="6477001" y="1276350"/>
            <a:chExt cx="1003300" cy="301625"/>
          </a:xfrm>
        </p:grpSpPr>
        <p:sp>
          <p:nvSpPr>
            <p:cNvPr id="27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9" name="グループ化 124"/>
          <p:cNvGrpSpPr>
            <a:grpSpLocks noChangeAspect="1"/>
          </p:cNvGrpSpPr>
          <p:nvPr/>
        </p:nvGrpSpPr>
        <p:grpSpPr bwMode="gray">
          <a:xfrm>
            <a:off x="5575826" y="1237230"/>
            <a:ext cx="939645" cy="311888"/>
            <a:chOff x="760085" y="3438893"/>
            <a:chExt cx="1109600" cy="368300"/>
          </a:xfrm>
        </p:grpSpPr>
        <p:sp>
          <p:nvSpPr>
            <p:cNvPr id="30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44" name="グループ化 26"/>
          <p:cNvGrpSpPr/>
          <p:nvPr/>
        </p:nvGrpSpPr>
        <p:grpSpPr bwMode="gray">
          <a:xfrm>
            <a:off x="5597896" y="1549118"/>
            <a:ext cx="917575" cy="215900"/>
            <a:chOff x="6477001" y="1276350"/>
            <a:chExt cx="1003300" cy="301625"/>
          </a:xfrm>
        </p:grpSpPr>
        <p:sp>
          <p:nvSpPr>
            <p:cNvPr id="45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205813" y="25788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port</a:t>
            </a:r>
            <a:endParaRPr lang="de-DE" dirty="0"/>
          </a:p>
        </p:txBody>
      </p:sp>
      <p:sp>
        <p:nvSpPr>
          <p:cNvPr id="49" name="TextBox 48"/>
          <p:cNvSpPr txBox="1"/>
          <p:nvPr/>
        </p:nvSpPr>
        <p:spPr>
          <a:xfrm>
            <a:off x="6698344" y="4427385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port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14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1670625" y="442901"/>
            <a:ext cx="5445561" cy="4264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48674" y="5903633"/>
            <a:ext cx="8582025" cy="920639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 smtClean="0"/>
              <a:t>A nearby IoT Broker </a:t>
            </a:r>
          </a:p>
          <a:p>
            <a:pPr algn="ctr"/>
            <a:r>
              <a:rPr lang="de-DE" b="1" dirty="0" smtClean="0"/>
              <a:t>selected from Context Management System</a:t>
            </a:r>
            <a:endParaRPr lang="de-DE" b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208703" y="2161777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562934" y="2380853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70028" y="35885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3075" y="3907322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2576941" y="2468192"/>
            <a:ext cx="3943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Running task instance</a:t>
            </a:r>
          </a:p>
          <a:p>
            <a:pPr algn="ctr"/>
            <a:r>
              <a:rPr lang="en-US" i="1" dirty="0" smtClean="0"/>
              <a:t>(instantiated from a </a:t>
            </a:r>
            <a:r>
              <a:rPr lang="en-US" i="1" dirty="0" err="1" smtClean="0"/>
              <a:t>dockerized</a:t>
            </a:r>
            <a:r>
              <a:rPr lang="en-US" i="1" dirty="0" smtClean="0"/>
              <a:t> operator)</a:t>
            </a:r>
            <a:endParaRPr lang="de-DE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2088232" y="1523268"/>
            <a:ext cx="17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425624" y="3562637"/>
            <a:ext cx="1381125" cy="13506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250882" y="3702934"/>
            <a:ext cx="1317742" cy="13057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2335778" y="4384397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29846" y="3768822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08703" y="711948"/>
            <a:ext cx="1949971" cy="6617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60127" y="5008688"/>
            <a:ext cx="1114408" cy="1288715"/>
            <a:chOff x="1741" y="1914370"/>
            <a:chExt cx="1114408" cy="1384120"/>
          </a:xfrm>
        </p:grpSpPr>
        <p:sp>
          <p:nvSpPr>
            <p:cNvPr id="32" name="Rounded Rectangle 31"/>
            <p:cNvSpPr/>
            <p:nvPr/>
          </p:nvSpPr>
          <p:spPr bwMode="auto">
            <a:xfrm>
              <a:off x="16121" y="1914370"/>
              <a:ext cx="1087328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41" y="2217032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Input </a:t>
              </a:r>
            </a:p>
            <a:p>
              <a:pPr algn="ctr"/>
              <a:r>
                <a:rPr lang="en-US" dirty="0" smtClean="0"/>
                <a:t>streams</a:t>
              </a:r>
              <a:endParaRPr lang="de-D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32438" y="5008687"/>
            <a:ext cx="1146112" cy="1288715"/>
            <a:chOff x="7925108" y="1914370"/>
            <a:chExt cx="1146112" cy="1384120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7959423" y="1914370"/>
              <a:ext cx="1111797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5108" y="2258389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Output</a:t>
              </a:r>
            </a:p>
            <a:p>
              <a:pPr algn="ctr"/>
              <a:r>
                <a:rPr lang="en-US" dirty="0" smtClean="0"/>
                <a:t>streams</a:t>
              </a:r>
              <a:endParaRPr lang="de-DE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48022" y="3056603"/>
            <a:ext cx="116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listening</a:t>
            </a:r>
          </a:p>
          <a:p>
            <a:r>
              <a:rPr lang="de-DE" dirty="0" smtClean="0"/>
              <a:t>port</a:t>
            </a:r>
            <a:endParaRPr lang="de-DE" dirty="0"/>
          </a:p>
        </p:txBody>
      </p:sp>
      <p:cxnSp>
        <p:nvCxnSpPr>
          <p:cNvPr id="6" name="Elbow Connector 5"/>
          <p:cNvCxnSpPr>
            <a:stCxn id="43" idx="1"/>
            <a:endCxn id="9" idx="2"/>
          </p:cNvCxnSpPr>
          <p:nvPr/>
        </p:nvCxnSpPr>
        <p:spPr bwMode="auto">
          <a:xfrm rot="10800000" flipH="1" flipV="1">
            <a:off x="2208702" y="1042834"/>
            <a:ext cx="361325" cy="2742062"/>
          </a:xfrm>
          <a:prstGeom prst="bentConnector3">
            <a:avLst>
              <a:gd name="adj1" fmla="val -632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1918172" y="3988690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1670626" y="4003285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Elbow Connector 24"/>
          <p:cNvCxnSpPr/>
          <p:nvPr/>
        </p:nvCxnSpPr>
        <p:spPr bwMode="auto">
          <a:xfrm rot="5400000">
            <a:off x="-1042041" y="2680028"/>
            <a:ext cx="5022464" cy="1479029"/>
          </a:xfrm>
          <a:prstGeom prst="bentConnector3">
            <a:avLst>
              <a:gd name="adj1" fmla="val 502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324266" y="385090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NGSI10 </a:t>
            </a:r>
          </a:p>
          <a:p>
            <a:r>
              <a:rPr lang="de-DE" sz="1400" dirty="0" smtClean="0"/>
              <a:t>subscribe</a:t>
            </a:r>
            <a:endParaRPr lang="de-DE" sz="1400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4783435" y="711947"/>
            <a:ext cx="1949971" cy="66177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i="1" dirty="0" smtClean="0"/>
              <a:t>docker-engine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1717152" y="-68860"/>
            <a:ext cx="26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deployment actions</a:t>
            </a:r>
            <a:endParaRPr lang="de-DE" i="1" dirty="0"/>
          </a:p>
        </p:txBody>
      </p:sp>
      <p:sp>
        <p:nvSpPr>
          <p:cNvPr id="56" name="Down Arrow 55"/>
          <p:cNvSpPr/>
          <p:nvPr/>
        </p:nvSpPr>
        <p:spPr bwMode="auto">
          <a:xfrm>
            <a:off x="2753384" y="363214"/>
            <a:ext cx="323191" cy="34873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V="1">
            <a:off x="4158674" y="1042831"/>
            <a:ext cx="56135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46" idx="2"/>
          </p:cNvCxnSpPr>
          <p:nvPr/>
        </p:nvCxnSpPr>
        <p:spPr bwMode="auto">
          <a:xfrm flipH="1">
            <a:off x="5758420" y="1373719"/>
            <a:ext cx="1" cy="7880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Oval 63"/>
          <p:cNvSpPr/>
          <p:nvPr/>
        </p:nvSpPr>
        <p:spPr bwMode="auto">
          <a:xfrm>
            <a:off x="4290079" y="59530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2804365" y="32437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829545" y="1767748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2112585" y="4276654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6728778" y="39886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548701" y="2062362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258917" y="3371727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1" name="Flowchart: Document 70"/>
          <p:cNvSpPr/>
          <p:nvPr/>
        </p:nvSpPr>
        <p:spPr bwMode="auto">
          <a:xfrm>
            <a:off x="5207521" y="3291916"/>
            <a:ext cx="500621" cy="506035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80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 bwMode="auto">
          <a:xfrm>
            <a:off x="396175" y="123961"/>
            <a:ext cx="8643050" cy="48291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129092" y="478435"/>
            <a:ext cx="8119557" cy="4825906"/>
          </a:xfrm>
          <a:prstGeom prst="rect">
            <a:avLst/>
          </a:prstGeom>
          <a:solidFill>
            <a:schemeClr val="bg1"/>
          </a:solidFill>
          <a:ln w="25400" cmpd="thinThick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770310" y="1482920"/>
            <a:ext cx="5424379" cy="3738796"/>
          </a:xfrm>
          <a:prstGeom prst="rect">
            <a:avLst/>
          </a:prstGeom>
          <a:solidFill>
            <a:schemeClr val="accent6">
              <a:lumMod val="25000"/>
              <a:lumOff val="75000"/>
              <a:alpha val="97000"/>
            </a:schemeClr>
          </a:solidFill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28601" y="851681"/>
            <a:ext cx="2430844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5018579" y="851682"/>
            <a:ext cx="1920763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5383716" y="2918289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828128" y="3042822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4040559" y="1616453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969966" y="87038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Service</a:t>
            </a:r>
          </a:p>
          <a:p>
            <a:r>
              <a:rPr lang="en-US" sz="1200" i="1" dirty="0" smtClean="0"/>
              <a:t>developer</a:t>
            </a:r>
            <a:endParaRPr lang="de-DE" sz="1200" i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007399" y="86495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</a:t>
            </a:r>
            <a:r>
              <a:rPr lang="en-US" sz="1200" i="1" dirty="0" smtClean="0"/>
              <a:t>ystem </a:t>
            </a:r>
          </a:p>
          <a:p>
            <a:r>
              <a:rPr lang="en-US" sz="1200" i="1" dirty="0" smtClean="0"/>
              <a:t>operator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5365512" y="2143029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/>
              <a:t>Service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546849" y="2951663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 smtClean="0"/>
              <a:t>Context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940271" y="4634465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Data </a:t>
            </a:r>
          </a:p>
          <a:p>
            <a:r>
              <a:rPr lang="en-US" sz="1400" b="1" i="1" dirty="0"/>
              <a:t>p</a:t>
            </a:r>
            <a:r>
              <a:rPr lang="en-US" sz="1400" b="1" i="1" dirty="0" smtClean="0"/>
              <a:t>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01075" y="851077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Geo-distributed </a:t>
            </a:r>
          </a:p>
          <a:p>
            <a:r>
              <a:rPr lang="en-US" sz="1400" b="1" i="1" dirty="0" smtClean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4289394" y="2142053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 smtClean="0"/>
                <a:t>Topology </a:t>
              </a:r>
            </a:p>
            <a:p>
              <a:r>
                <a:rPr lang="en-US" sz="800" b="1" i="1" dirty="0" smtClean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376138" y="1759832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 smtClean="0"/>
                <a:t>Task</a:t>
              </a:r>
            </a:p>
            <a:p>
              <a:pPr algn="ctr"/>
              <a:r>
                <a:rPr lang="en-US" sz="800" b="1" i="1" dirty="0" smtClean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3279503" y="305558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 smtClean="0"/>
          </a:p>
        </p:txBody>
      </p:sp>
      <p:grpSp>
        <p:nvGrpSpPr>
          <p:cNvPr id="209" name="Group 208"/>
          <p:cNvGrpSpPr/>
          <p:nvPr/>
        </p:nvGrpSpPr>
        <p:grpSpPr>
          <a:xfrm>
            <a:off x="913785" y="1482920"/>
            <a:ext cx="1146701" cy="783350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1012527" y="2965774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697754" y="2965440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754052" y="3407132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848583" y="3406798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2018800" y="4082151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1549048" y="405478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917664" y="4568179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1595045" y="462919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1312338" y="3410576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904087" y="3736591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 smtClean="0"/>
            </a:p>
            <a:p>
              <a:pPr algn="ctr"/>
              <a:r>
                <a:rPr lang="en-US" sz="1000" b="1" i="1" dirty="0" err="1" smtClean="0"/>
                <a:t>IoT</a:t>
              </a:r>
              <a:endParaRPr lang="en-US" sz="1000" b="1" i="1" dirty="0" smtClean="0"/>
            </a:p>
            <a:p>
              <a:pPr algn="ctr"/>
              <a:r>
                <a:rPr lang="en-US" sz="1000" b="1" i="1" dirty="0" smtClean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5470616" y="3053834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464605" y="3081758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1</a:t>
            </a:r>
            <a:r>
              <a:rPr lang="en-US" sz="800" b="1" i="1" dirty="0" smtClean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811320" y="406282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49919" y="1814024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Cloud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143200" y="2630997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Edge </a:t>
            </a:r>
          </a:p>
          <a:p>
            <a:r>
              <a:rPr lang="en-US" sz="1200" b="1" dirty="0" smtClean="0"/>
              <a:t>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143200" y="4361783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534636" y="2387603"/>
            <a:ext cx="1905000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1" name="Rectangle 270"/>
          <p:cNvSpPr/>
          <p:nvPr/>
        </p:nvSpPr>
        <p:spPr bwMode="auto">
          <a:xfrm>
            <a:off x="943915" y="4007479"/>
            <a:ext cx="1619546" cy="105100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821344" y="2136008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938199" y="2177359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Message</a:t>
            </a:r>
          </a:p>
          <a:p>
            <a:pPr algn="ctr"/>
            <a:r>
              <a:rPr lang="en-US" sz="800" dirty="0"/>
              <a:t>b</a:t>
            </a:r>
            <a:r>
              <a:rPr lang="en-US" sz="800" dirty="0" smtClean="0"/>
              <a:t>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811320" y="426698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1037898" y="4637653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1049607" y="410079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1230070" y="2612103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707782" y="2611769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962552" y="3811273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5975971" y="1304814"/>
            <a:ext cx="1" cy="41744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4149352" y="1666751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4045153" y="1719298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 smtClean="0"/>
              <a:t>Docker image</a:t>
            </a:r>
          </a:p>
          <a:p>
            <a:pPr algn="ctr"/>
            <a:r>
              <a:rPr lang="en-US" sz="800" b="1" i="1" dirty="0" smtClean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4177340" y="3323528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665188" y="314385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300772" y="364297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2</a:t>
            </a:r>
            <a:endParaRPr lang="en-US" sz="800" b="1" i="1" dirty="0"/>
          </a:p>
        </p:txBody>
      </p:sp>
      <p:sp>
        <p:nvSpPr>
          <p:cNvPr id="294" name="Oval 293"/>
          <p:cNvSpPr/>
          <p:nvPr/>
        </p:nvSpPr>
        <p:spPr bwMode="auto">
          <a:xfrm>
            <a:off x="2997182" y="314746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349105" y="3288902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1</a:t>
            </a:r>
            <a:endParaRPr lang="en-US" sz="1000" b="1" i="1" dirty="0" smtClean="0"/>
          </a:p>
        </p:txBody>
      </p:sp>
      <p:sp>
        <p:nvSpPr>
          <p:cNvPr id="298" name="Oval 297"/>
          <p:cNvSpPr/>
          <p:nvPr/>
        </p:nvSpPr>
        <p:spPr bwMode="auto">
          <a:xfrm>
            <a:off x="2967841" y="377109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361016" y="417016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650693" y="3756652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977159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977160" y="4293447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7</a:t>
            </a:r>
            <a:endParaRPr lang="en-US" sz="800" b="1" i="1" dirty="0" smtClean="0"/>
          </a:p>
        </p:txBody>
      </p:sp>
      <p:sp>
        <p:nvSpPr>
          <p:cNvPr id="304" name="Oval 303"/>
          <p:cNvSpPr/>
          <p:nvPr/>
        </p:nvSpPr>
        <p:spPr bwMode="auto">
          <a:xfrm>
            <a:off x="3803474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828391" y="428745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8</a:t>
            </a:r>
            <a:endParaRPr lang="en-US" sz="800" b="1" i="1" dirty="0" smtClean="0"/>
          </a:p>
        </p:txBody>
      </p:sp>
      <p:sp>
        <p:nvSpPr>
          <p:cNvPr id="306" name="Oval 305"/>
          <p:cNvSpPr/>
          <p:nvPr/>
        </p:nvSpPr>
        <p:spPr bwMode="auto">
          <a:xfrm>
            <a:off x="4303235" y="4297467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4314214" y="42875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 smtClean="0"/>
              <a:t>9</a:t>
            </a:r>
            <a:endParaRPr lang="en-US" sz="800" b="1" i="1" dirty="0" smtClean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3250144" y="2515913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678829" y="2360244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10" name="TextBox 309"/>
          <p:cNvSpPr txBox="1"/>
          <p:nvPr/>
        </p:nvSpPr>
        <p:spPr>
          <a:xfrm>
            <a:off x="2209067" y="478434"/>
            <a:ext cx="427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IoT</a:t>
            </a:r>
            <a:r>
              <a:rPr lang="en-US" sz="1400" b="1" dirty="0" smtClean="0"/>
              <a:t> Smart </a:t>
            </a:r>
            <a:r>
              <a:rPr lang="en-US" sz="1400" b="1" smtClean="0"/>
              <a:t>City Platform (in </a:t>
            </a:r>
            <a:r>
              <a:rPr lang="en-US" sz="1400" b="1" dirty="0" smtClean="0"/>
              <a:t>one domain)</a:t>
            </a:r>
            <a:endParaRPr lang="de-DE" sz="1400" b="1" dirty="0"/>
          </a:p>
        </p:txBody>
      </p:sp>
      <p:grpSp>
        <p:nvGrpSpPr>
          <p:cNvPr id="311" name="Group 310"/>
          <p:cNvGrpSpPr/>
          <p:nvPr/>
        </p:nvGrpSpPr>
        <p:grpSpPr>
          <a:xfrm rot="16200000">
            <a:off x="8143051" y="3952002"/>
            <a:ext cx="1043859" cy="377150"/>
            <a:chOff x="4406959" y="2515882"/>
            <a:chExt cx="784406" cy="377150"/>
          </a:xfrm>
        </p:grpSpPr>
        <p:sp>
          <p:nvSpPr>
            <p:cNvPr id="312" name="Oval 311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4506652" y="2544222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 smtClean="0"/>
                <a:t>Federated</a:t>
              </a:r>
            </a:p>
            <a:p>
              <a:pPr algn="ctr"/>
              <a:r>
                <a:rPr lang="en-US" sz="800" b="1" i="1" dirty="0" smtClean="0"/>
                <a:t>Broker</a:t>
              </a:r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7156797" y="478434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/>
              <a:t>(Domain A)</a:t>
            </a:r>
            <a:endParaRPr lang="de-DE" sz="1100" b="1" i="1" dirty="0"/>
          </a:p>
        </p:txBody>
      </p:sp>
      <p:sp>
        <p:nvSpPr>
          <p:cNvPr id="315" name="Freeform 314"/>
          <p:cNvSpPr/>
          <p:nvPr/>
        </p:nvSpPr>
        <p:spPr bwMode="auto">
          <a:xfrm rot="20694175">
            <a:off x="7665392" y="4770490"/>
            <a:ext cx="1131121" cy="365290"/>
          </a:xfrm>
          <a:custGeom>
            <a:avLst/>
            <a:gdLst>
              <a:gd name="connsiteX0" fmla="*/ 0 w 1285875"/>
              <a:gd name="connsiteY0" fmla="*/ 409575 h 1009182"/>
              <a:gd name="connsiteX1" fmla="*/ 676275 w 1285875"/>
              <a:gd name="connsiteY1" fmla="*/ 1000125 h 1009182"/>
              <a:gd name="connsiteX2" fmla="*/ 1285875 w 1285875"/>
              <a:gd name="connsiteY2" fmla="*/ 0 h 100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875" h="1009182">
                <a:moveTo>
                  <a:pt x="0" y="409575"/>
                </a:moveTo>
                <a:cubicBezTo>
                  <a:pt x="230981" y="738981"/>
                  <a:pt x="461963" y="1068387"/>
                  <a:pt x="676275" y="1000125"/>
                </a:cubicBezTo>
                <a:cubicBezTo>
                  <a:pt x="890587" y="931863"/>
                  <a:pt x="1088231" y="465931"/>
                  <a:pt x="1285875" y="0"/>
                </a:cubicBezTo>
              </a:path>
            </a:pathLst>
          </a:custGeom>
          <a:noFill/>
          <a:ln w="15875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7931076" y="124890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100" b="1" i="1"/>
            </a:lvl1pPr>
          </a:lstStyle>
          <a:p>
            <a:r>
              <a:rPr lang="en-US" dirty="0" smtClean="0"/>
              <a:t>(Domain B)</a:t>
            </a:r>
            <a:endParaRPr lang="de-DE" dirty="0"/>
          </a:p>
        </p:txBody>
      </p:sp>
      <p:cxnSp>
        <p:nvCxnSpPr>
          <p:cNvPr id="317" name="Straight Arrow Connector 316"/>
          <p:cNvCxnSpPr/>
          <p:nvPr/>
        </p:nvCxnSpPr>
        <p:spPr bwMode="auto">
          <a:xfrm>
            <a:off x="2064770" y="2063286"/>
            <a:ext cx="705540" cy="34625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2356366" y="3338814"/>
            <a:ext cx="413944" cy="19487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2563461" y="4032554"/>
            <a:ext cx="206849" cy="4504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0" name="Freeform 319"/>
          <p:cNvSpPr/>
          <p:nvPr/>
        </p:nvSpPr>
        <p:spPr bwMode="auto">
          <a:xfrm>
            <a:off x="5214237" y="1610339"/>
            <a:ext cx="465373" cy="223831"/>
          </a:xfrm>
          <a:custGeom>
            <a:avLst/>
            <a:gdLst>
              <a:gd name="connsiteX0" fmla="*/ 0 w 628650"/>
              <a:gd name="connsiteY0" fmla="*/ 154701 h 259476"/>
              <a:gd name="connsiteX1" fmla="*/ 352425 w 628650"/>
              <a:gd name="connsiteY1" fmla="*/ 2301 h 259476"/>
              <a:gd name="connsiteX2" fmla="*/ 628650 w 628650"/>
              <a:gd name="connsiteY2" fmla="*/ 259476 h 25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259476">
                <a:moveTo>
                  <a:pt x="0" y="154701"/>
                </a:moveTo>
                <a:cubicBezTo>
                  <a:pt x="123825" y="69770"/>
                  <a:pt x="247650" y="-15161"/>
                  <a:pt x="352425" y="2301"/>
                </a:cubicBezTo>
                <a:cubicBezTo>
                  <a:pt x="457200" y="19763"/>
                  <a:pt x="542925" y="139619"/>
                  <a:pt x="628650" y="259476"/>
                </a:cubicBezTo>
              </a:path>
            </a:pathLst>
          </a:custGeom>
          <a:noFill/>
          <a:ln w="12700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cxnSp>
        <p:nvCxnSpPr>
          <p:cNvPr id="321" name="Straight Arrow Connector 320"/>
          <p:cNvCxnSpPr/>
          <p:nvPr/>
        </p:nvCxnSpPr>
        <p:spPr bwMode="auto">
          <a:xfrm>
            <a:off x="6178098" y="3334486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6286649" y="3832140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3" name="Straight Arrow Connector 322"/>
          <p:cNvCxnSpPr/>
          <p:nvPr/>
        </p:nvCxnSpPr>
        <p:spPr bwMode="auto">
          <a:xfrm>
            <a:off x="7418196" y="4362283"/>
            <a:ext cx="38697" cy="30471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5472858" y="2739650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2770660" y="1464838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 smtClean="0"/>
              <a:t>FogFlow</a:t>
            </a:r>
            <a:endParaRPr lang="de-DE" sz="1400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7130855" y="812089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7079056" y="861692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29" name="Left-Right Arrow 328"/>
          <p:cNvSpPr/>
          <p:nvPr/>
        </p:nvSpPr>
        <p:spPr bwMode="auto">
          <a:xfrm rot="5400000">
            <a:off x="7085483" y="2095656"/>
            <a:ext cx="1543754" cy="101513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663013" y="2667230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838754" y="3941353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427205" y="2029673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900057" y="1850440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889562" y="1857154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6166398" y="4085778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967842" y="37620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4</a:t>
            </a:r>
            <a:endParaRPr lang="en-US" sz="800" b="1" i="1" dirty="0" smtClean="0"/>
          </a:p>
        </p:txBody>
      </p:sp>
      <p:sp>
        <p:nvSpPr>
          <p:cNvPr id="337" name="TextBox 336"/>
          <p:cNvSpPr txBox="1"/>
          <p:nvPr/>
        </p:nvSpPr>
        <p:spPr>
          <a:xfrm>
            <a:off x="3650693" y="374242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5</a:t>
            </a:r>
            <a:endParaRPr lang="en-US" sz="1000" b="1" i="1" dirty="0" smtClean="0"/>
          </a:p>
        </p:txBody>
      </p:sp>
      <p:sp>
        <p:nvSpPr>
          <p:cNvPr id="339" name="TextBox 338"/>
          <p:cNvSpPr txBox="1"/>
          <p:nvPr/>
        </p:nvSpPr>
        <p:spPr>
          <a:xfrm>
            <a:off x="2997182" y="3144229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1</a:t>
            </a:r>
            <a:endParaRPr lang="en-US" sz="1000" b="1" i="1" dirty="0" smtClean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951800" y="3092662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940271" y="3666790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930299" y="4193980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5502243" y="3607801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5487838" y="3648831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2</a:t>
            </a:r>
            <a:r>
              <a:rPr lang="en-US" sz="800" b="1" i="1" dirty="0" smtClean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5493728" y="4645566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5496761" y="468416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</a:t>
            </a:r>
            <a:r>
              <a:rPr lang="en-US" sz="800" b="1" i="1" dirty="0" err="1" smtClean="0"/>
              <a:t>B</a:t>
            </a:r>
            <a:r>
              <a:rPr lang="en-US" sz="600" b="1" i="1" dirty="0" err="1" smtClean="0"/>
              <a:t>n</a:t>
            </a:r>
            <a:r>
              <a:rPr lang="en-US" sz="800" b="1" i="1" dirty="0" smtClean="0"/>
              <a:t>)</a:t>
            </a:r>
          </a:p>
        </p:txBody>
      </p:sp>
      <p:grpSp>
        <p:nvGrpSpPr>
          <p:cNvPr id="349" name="Group 348"/>
          <p:cNvGrpSpPr/>
          <p:nvPr/>
        </p:nvGrpSpPr>
        <p:grpSpPr>
          <a:xfrm>
            <a:off x="6939343" y="4633670"/>
            <a:ext cx="1043859" cy="377150"/>
            <a:chOff x="4406959" y="2515882"/>
            <a:chExt cx="784406" cy="377150"/>
          </a:xfrm>
        </p:grpSpPr>
        <p:sp>
          <p:nvSpPr>
            <p:cNvPr id="350" name="Oval 349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4506652" y="2547948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 smtClean="0"/>
                <a:t>Federated</a:t>
              </a:r>
            </a:p>
            <a:p>
              <a:pPr algn="ctr"/>
              <a:r>
                <a:rPr lang="en-US" sz="800" b="1" i="1" dirty="0" smtClean="0"/>
                <a:t>Broker</a:t>
              </a:r>
            </a:p>
          </p:txBody>
        </p:sp>
      </p:grpSp>
      <p:sp>
        <p:nvSpPr>
          <p:cNvPr id="352" name="Oval 351"/>
          <p:cNvSpPr/>
          <p:nvPr/>
        </p:nvSpPr>
        <p:spPr bwMode="auto">
          <a:xfrm>
            <a:off x="5811320" y="446125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6255022" y="4217485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4" name="Straight Arrow Connector 353"/>
          <p:cNvCxnSpPr>
            <a:endCxn id="351" idx="0"/>
          </p:cNvCxnSpPr>
          <p:nvPr/>
        </p:nvCxnSpPr>
        <p:spPr bwMode="auto">
          <a:xfrm>
            <a:off x="7418196" y="4361023"/>
            <a:ext cx="38697" cy="304713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686497" y="3140402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2</a:t>
            </a:r>
            <a:endParaRPr lang="en-US" sz="1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76432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 bwMode="auto">
          <a:xfrm>
            <a:off x="31524" y="5350550"/>
            <a:ext cx="7687399" cy="603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267198" y="1515254"/>
            <a:ext cx="5424379" cy="3738796"/>
          </a:xfrm>
          <a:prstGeom prst="rect">
            <a:avLst/>
          </a:prstGeom>
          <a:noFill/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31523" y="1084040"/>
            <a:ext cx="2124809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8097605" y="2108429"/>
            <a:ext cx="969376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4880604" y="2950623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325016" y="3075156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3537447" y="1648787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097605" y="213712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Service</a:t>
            </a:r>
          </a:p>
          <a:p>
            <a:r>
              <a:rPr lang="en-US" sz="1200" i="1" dirty="0" smtClean="0"/>
              <a:t>providers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4874003" y="1621164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/>
              <a:t>Service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043737" y="2983997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 smtClean="0"/>
              <a:t>Context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437159" y="4666799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Data </a:t>
            </a:r>
          </a:p>
          <a:p>
            <a:r>
              <a:rPr lang="en-US" sz="1400" b="1" i="1" dirty="0"/>
              <a:t>p</a:t>
            </a:r>
            <a:r>
              <a:rPr lang="en-US" sz="1400" b="1" i="1" dirty="0" smtClean="0"/>
              <a:t>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113589" y="1116151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Geo-distributed </a:t>
            </a:r>
          </a:p>
          <a:p>
            <a:r>
              <a:rPr lang="en-US" sz="1400" b="1" i="1" dirty="0" smtClean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3786282" y="2174387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 smtClean="0"/>
                <a:t>Topology </a:t>
              </a:r>
            </a:p>
            <a:p>
              <a:r>
                <a:rPr lang="en-US" sz="800" b="1" i="1" dirty="0" smtClean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561652" y="2175701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 smtClean="0"/>
                <a:t>Task</a:t>
              </a:r>
            </a:p>
            <a:p>
              <a:pPr algn="ctr"/>
              <a:r>
                <a:rPr lang="en-US" sz="800" b="1" i="1" dirty="0" smtClean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2776391" y="308792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 smtClean="0"/>
          </a:p>
        </p:txBody>
      </p:sp>
      <p:grpSp>
        <p:nvGrpSpPr>
          <p:cNvPr id="209" name="Group 208"/>
          <p:cNvGrpSpPr/>
          <p:nvPr/>
        </p:nvGrpSpPr>
        <p:grpSpPr>
          <a:xfrm>
            <a:off x="410673" y="1621164"/>
            <a:ext cx="1525851" cy="646441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509415" y="3198133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194642" y="3197799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250940" y="3639491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345471" y="3639157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1284873" y="4677900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3724785" y="549520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243123" y="5219588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2464730" y="549100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809226" y="3642935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400975" y="3768925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 smtClean="0"/>
            </a:p>
            <a:p>
              <a:pPr algn="ctr"/>
              <a:r>
                <a:rPr lang="en-US" sz="1000" b="1" i="1" dirty="0" err="1" smtClean="0"/>
                <a:t>IoT</a:t>
              </a:r>
              <a:endParaRPr lang="en-US" sz="1000" b="1" i="1" dirty="0" smtClean="0"/>
            </a:p>
            <a:p>
              <a:pPr algn="ctr"/>
              <a:r>
                <a:rPr lang="en-US" sz="1000" b="1" i="1" dirty="0" smtClean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4967504" y="3086168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961493" y="311409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1</a:t>
            </a:r>
            <a:r>
              <a:rPr lang="en-US" sz="800" b="1" i="1" dirty="0" smtClean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308208" y="4095162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31401" y="2256920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Cloud nodes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327929" y="3881219"/>
            <a:ext cx="1342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Edge 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433358" y="488888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IoT</a:t>
            </a:r>
            <a:r>
              <a:rPr lang="en-US" sz="1200" b="1" dirty="0" smtClean="0"/>
              <a:t> </a:t>
            </a:r>
          </a:p>
          <a:p>
            <a:r>
              <a:rPr lang="en-US" sz="1200" b="1" dirty="0" smtClean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113588" y="2619962"/>
            <a:ext cx="1822935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318232" y="2168342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435087" y="2209693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Message</a:t>
            </a:r>
          </a:p>
          <a:p>
            <a:pPr algn="ctr"/>
            <a:r>
              <a:rPr lang="en-US" sz="800" dirty="0"/>
              <a:t>b</a:t>
            </a:r>
            <a:r>
              <a:rPr lang="en-US" sz="800" dirty="0" smtClean="0"/>
              <a:t>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308208" y="429931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5923934" y="5495200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4775237" y="546765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726958" y="2844462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204670" y="2844128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459440" y="3843607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6757555" y="2461553"/>
            <a:ext cx="1310078" cy="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3646240" y="1699085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3542041" y="1751632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 smtClean="0"/>
              <a:t>Docker image</a:t>
            </a:r>
          </a:p>
          <a:p>
            <a:pPr algn="ctr"/>
            <a:r>
              <a:rPr lang="en-US" sz="800" b="1" i="1" dirty="0" smtClean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3674228" y="3355862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162076" y="3176190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2797660" y="367530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2</a:t>
            </a:r>
            <a:endParaRPr lang="en-US" sz="800" b="1" i="1" dirty="0"/>
          </a:p>
        </p:txBody>
      </p:sp>
      <p:sp>
        <p:nvSpPr>
          <p:cNvPr id="294" name="Oval 293"/>
          <p:cNvSpPr/>
          <p:nvPr/>
        </p:nvSpPr>
        <p:spPr bwMode="auto">
          <a:xfrm>
            <a:off x="2494070" y="317979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2845993" y="3321236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1</a:t>
            </a:r>
            <a:endParaRPr lang="en-US" sz="1000" b="1" i="1" dirty="0" smtClean="0"/>
          </a:p>
        </p:txBody>
      </p:sp>
      <p:sp>
        <p:nvSpPr>
          <p:cNvPr id="298" name="Oval 297"/>
          <p:cNvSpPr/>
          <p:nvPr/>
        </p:nvSpPr>
        <p:spPr bwMode="auto">
          <a:xfrm>
            <a:off x="2464729" y="380342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857904" y="420249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147581" y="378898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474047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474048" y="432578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7</a:t>
            </a:r>
            <a:endParaRPr lang="en-US" sz="800" b="1" i="1" dirty="0" smtClean="0"/>
          </a:p>
        </p:txBody>
      </p:sp>
      <p:sp>
        <p:nvSpPr>
          <p:cNvPr id="304" name="Oval 303"/>
          <p:cNvSpPr/>
          <p:nvPr/>
        </p:nvSpPr>
        <p:spPr bwMode="auto">
          <a:xfrm>
            <a:off x="3300362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325279" y="431978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8</a:t>
            </a:r>
            <a:endParaRPr lang="en-US" sz="800" b="1" i="1" dirty="0" smtClean="0"/>
          </a:p>
        </p:txBody>
      </p:sp>
      <p:sp>
        <p:nvSpPr>
          <p:cNvPr id="306" name="Oval 305"/>
          <p:cNvSpPr/>
          <p:nvPr/>
        </p:nvSpPr>
        <p:spPr bwMode="auto">
          <a:xfrm>
            <a:off x="3800123" y="432980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811102" y="43198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 smtClean="0"/>
              <a:t>9</a:t>
            </a:r>
            <a:endParaRPr lang="en-US" sz="800" b="1" i="1" dirty="0" smtClean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2747032" y="2548247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175717" y="2392578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7" name="Straight Arrow Connector 316"/>
          <p:cNvCxnSpPr/>
          <p:nvPr/>
        </p:nvCxnSpPr>
        <p:spPr bwMode="auto">
          <a:xfrm>
            <a:off x="1853254" y="2186748"/>
            <a:ext cx="545038" cy="104486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1853254" y="3371148"/>
            <a:ext cx="471762" cy="37573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1725197" y="4477915"/>
            <a:ext cx="674793" cy="3353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1" name="Straight Arrow Connector 320"/>
          <p:cNvCxnSpPr/>
          <p:nvPr/>
        </p:nvCxnSpPr>
        <p:spPr bwMode="auto">
          <a:xfrm>
            <a:off x="5674986" y="3366820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5783537" y="3864474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4969746" y="2771984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4025114" y="1116151"/>
            <a:ext cx="193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FogFlow</a:t>
            </a:r>
            <a:endParaRPr lang="de-DE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8218124" y="3599197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8166325" y="3648800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159901" y="2699564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335642" y="3973687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710751" y="3531435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396945" y="1882774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386450" y="1889488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5663286" y="4118112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464730" y="37943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4</a:t>
            </a:r>
            <a:endParaRPr lang="en-US" sz="800" b="1" i="1" dirty="0" smtClean="0"/>
          </a:p>
        </p:txBody>
      </p:sp>
      <p:sp>
        <p:nvSpPr>
          <p:cNvPr id="337" name="TextBox 336"/>
          <p:cNvSpPr txBox="1"/>
          <p:nvPr/>
        </p:nvSpPr>
        <p:spPr>
          <a:xfrm>
            <a:off x="3147581" y="377475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5</a:t>
            </a:r>
            <a:endParaRPr lang="en-US" sz="1000" b="1" i="1" dirty="0" smtClean="0"/>
          </a:p>
        </p:txBody>
      </p:sp>
      <p:sp>
        <p:nvSpPr>
          <p:cNvPr id="339" name="TextBox 338"/>
          <p:cNvSpPr txBox="1"/>
          <p:nvPr/>
        </p:nvSpPr>
        <p:spPr>
          <a:xfrm>
            <a:off x="2494070" y="3176563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1</a:t>
            </a:r>
            <a:endParaRPr lang="en-US" sz="1000" b="1" i="1" dirty="0" smtClean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448688" y="3124996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437159" y="3699124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427187" y="4226314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4999131" y="3640135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4984726" y="3681165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2</a:t>
            </a:r>
            <a:r>
              <a:rPr lang="en-US" sz="800" b="1" i="1" dirty="0" smtClean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4990616" y="4677900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993649" y="471649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</a:t>
            </a:r>
            <a:r>
              <a:rPr lang="en-US" sz="800" b="1" i="1" dirty="0" err="1" smtClean="0"/>
              <a:t>B</a:t>
            </a:r>
            <a:r>
              <a:rPr lang="en-US" sz="600" b="1" i="1" dirty="0" err="1" smtClean="0"/>
              <a:t>n</a:t>
            </a:r>
            <a:r>
              <a:rPr lang="en-US" sz="800" b="1" i="1" dirty="0" smtClean="0"/>
              <a:t>)</a:t>
            </a:r>
          </a:p>
        </p:txBody>
      </p:sp>
      <p:sp>
        <p:nvSpPr>
          <p:cNvPr id="352" name="Oval 351"/>
          <p:cNvSpPr/>
          <p:nvPr/>
        </p:nvSpPr>
        <p:spPr bwMode="auto">
          <a:xfrm>
            <a:off x="5308208" y="449358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5751910" y="4249819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183385" y="3172736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2</a:t>
            </a:r>
            <a:endParaRPr lang="en-US" sz="1000" b="1" i="1" dirty="0" smtClean="0"/>
          </a:p>
        </p:txBody>
      </p:sp>
      <p:sp>
        <p:nvSpPr>
          <p:cNvPr id="3" name="Left-Right Arrow 2"/>
          <p:cNvSpPr/>
          <p:nvPr/>
        </p:nvSpPr>
        <p:spPr bwMode="auto">
          <a:xfrm>
            <a:off x="7550880" y="3781419"/>
            <a:ext cx="615446" cy="297524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021568" y="2187440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 smtClean="0"/>
              <a:t>WebUI</a:t>
            </a:r>
            <a:endParaRPr lang="de-DE" sz="800" i="1" dirty="0"/>
          </a:p>
        </p:txBody>
      </p:sp>
    </p:spTree>
    <p:extLst>
      <p:ext uri="{BB962C8B-B14F-4D97-AF65-F5344CB8AC3E}">
        <p14:creationId xmlns:p14="http://schemas.microsoft.com/office/powerpoint/2010/main" val="3611669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be 25"/>
          <p:cNvSpPr/>
          <p:nvPr/>
        </p:nvSpPr>
        <p:spPr bwMode="auto">
          <a:xfrm>
            <a:off x="3544314" y="3107974"/>
            <a:ext cx="344308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1828796" y="3129170"/>
            <a:ext cx="162464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4" name="Cloud 23"/>
          <p:cNvSpPr/>
          <p:nvPr/>
        </p:nvSpPr>
        <p:spPr bwMode="auto">
          <a:xfrm>
            <a:off x="2776260" y="2078810"/>
            <a:ext cx="2594242" cy="972733"/>
          </a:xfrm>
          <a:prstGeom prst="cloud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358549" y="234520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TA0</a:t>
            </a:r>
            <a:endParaRPr kumimoji="1" lang="en-US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966821" y="34896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TB0</a:t>
            </a:r>
            <a:endParaRPr kumimoji="1" lang="en-US" b="1" dirty="0"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637470" y="34945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TB1</a:t>
            </a:r>
            <a:endParaRPr kumimoji="1" lang="en-US" b="1" dirty="0">
              <a:ea typeface="+mj-ea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267862" y="346147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TB2</a:t>
            </a:r>
            <a:endParaRPr kumimoji="1" lang="en-US" b="1" dirty="0">
              <a:ea typeface="+mj-ea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303250" y="393495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2705816" y="393448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005528" y="393449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4370712" y="39349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5863084" y="389632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705816" y="278515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4074541" y="282665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370712" y="282665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4074541" y="19446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5541031" y="389632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641893" y="4967634"/>
            <a:ext cx="389913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Oval 19"/>
          <p:cNvSpPr/>
          <p:nvPr/>
        </p:nvSpPr>
        <p:spPr bwMode="auto">
          <a:xfrm>
            <a:off x="2562042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S1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232692" y="4283077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S2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693429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S3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57266" y="1480539"/>
            <a:ext cx="21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eployment plan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97821" y="219584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0292" y="3487404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dge node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31344" y="3304976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dge node 2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 bwMode="auto">
          <a:xfrm>
            <a:off x="894415" y="4681390"/>
            <a:ext cx="747623" cy="50083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900" b="1" dirty="0" smtClean="0">
                <a:ea typeface="+mj-ea"/>
              </a:rPr>
              <a:t>New rules</a:t>
            </a:r>
            <a:endParaRPr kumimoji="1" lang="en-US" sz="9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82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260828" y="1863725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Sensors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2095" y="1863367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Street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01702" y="1859080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City</a:t>
            </a:r>
            <a:endParaRPr kumimoji="0" lang="de-DE" sz="1600" b="1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2565" y="1859080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Region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3578" y="1852173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Country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667515" y="2827191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>
            <a:off x="3087978" y="2826355"/>
            <a:ext cx="589363" cy="836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Straight Arrow Connector 26"/>
          <p:cNvCxnSpPr>
            <a:stCxn id="30" idx="3"/>
            <a:endCxn id="34" idx="1"/>
          </p:cNvCxnSpPr>
          <p:nvPr/>
        </p:nvCxnSpPr>
        <p:spPr>
          <a:xfrm>
            <a:off x="4330374" y="2835833"/>
            <a:ext cx="52146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8" name="Straight Arrow Connector 27"/>
          <p:cNvCxnSpPr>
            <a:stCxn id="34" idx="3"/>
            <a:endCxn id="31" idx="1"/>
          </p:cNvCxnSpPr>
          <p:nvPr/>
        </p:nvCxnSpPr>
        <p:spPr>
          <a:xfrm flipV="1">
            <a:off x="5499911" y="2831283"/>
            <a:ext cx="482420" cy="455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9" name="Rounded Rectangle 28"/>
          <p:cNvSpPr/>
          <p:nvPr/>
        </p:nvSpPr>
        <p:spPr>
          <a:xfrm>
            <a:off x="2439906" y="2502319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682302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82331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245046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2576" y="2511797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Temperature </a:t>
            </a:r>
          </a:p>
          <a:p>
            <a:r>
              <a:rPr kumimoji="0" lang="en-US" sz="1600" b="1" dirty="0">
                <a:solidFill>
                  <a:prstClr val="black"/>
                </a:solidFill>
              </a:rPr>
              <a:t>s</a:t>
            </a:r>
            <a:r>
              <a:rPr kumimoji="0" lang="en-US" sz="1600" b="1" dirty="0" smtClean="0">
                <a:solidFill>
                  <a:prstClr val="black"/>
                </a:solidFill>
              </a:rPr>
              <a:t>ensor data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851839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33125" y="2826355"/>
            <a:ext cx="70678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>
          <a:xfrm>
            <a:off x="7909692" y="2826355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0215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179058" y="1738695"/>
            <a:ext cx="4829901" cy="3100724"/>
            <a:chOff x="2179058" y="1738695"/>
            <a:chExt cx="4829901" cy="3100724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2659226" y="3042835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ea typeface="+mj-ea"/>
                </a:rPr>
                <a:t>Face</a:t>
              </a:r>
            </a:p>
            <a:p>
              <a:pPr algn="ctr"/>
              <a:r>
                <a:rPr lang="en-US" altLang="ja-JP" sz="1400" b="1" dirty="0">
                  <a:ea typeface="+mj-ea"/>
                </a:rPr>
                <a:t>m</a:t>
              </a:r>
              <a:r>
                <a:rPr lang="en-US" altLang="ja-JP" sz="1400" b="1" dirty="0" smtClean="0">
                  <a:ea typeface="+mj-ea"/>
                </a:rPr>
                <a:t>atching</a:t>
              </a:r>
              <a:endParaRPr lang="en-US" altLang="ja-JP" sz="1400" b="1" dirty="0">
                <a:ea typeface="+mj-ea"/>
              </a:endParaRP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2631791" y="4129023"/>
              <a:ext cx="1505714" cy="710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400" b="1" dirty="0">
                  <a:ea typeface="+mj-ea"/>
                </a:rPr>
                <a:t>V</a:t>
              </a:r>
              <a:r>
                <a:rPr kumimoji="1" lang="en-US" altLang="ja-JP" sz="1400" b="1" dirty="0" smtClean="0">
                  <a:ea typeface="+mj-ea"/>
                </a:rPr>
                <a:t>irtual sensors</a:t>
              </a:r>
            </a:p>
            <a:p>
              <a:pPr algn="ctr"/>
              <a:r>
                <a:rPr kumimoji="1" lang="en-US" altLang="ja-JP" sz="1400" b="1" dirty="0" smtClean="0">
                  <a:ea typeface="+mj-ea"/>
                </a:rPr>
                <a:t>(cameras)</a:t>
              </a:r>
            </a:p>
          </p:txBody>
        </p:sp>
        <p:sp>
          <p:nvSpPr>
            <p:cNvPr id="6" name="Up Arrow 5"/>
            <p:cNvSpPr/>
            <p:nvPr/>
          </p:nvSpPr>
          <p:spPr bwMode="auto">
            <a:xfrm>
              <a:off x="3129760" y="3662833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52923" y="3200597"/>
              <a:ext cx="2167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groupby</a:t>
              </a:r>
              <a:r>
                <a:rPr lang="en-US" sz="1400" dirty="0"/>
                <a:t> </a:t>
              </a:r>
              <a:r>
                <a:rPr lang="en-US" sz="1400" dirty="0" smtClean="0"/>
                <a:t>“</a:t>
              </a:r>
              <a:r>
                <a:rPr lang="en-US" sz="1400" dirty="0" err="1" smtClean="0"/>
                <a:t>producerID</a:t>
              </a:r>
              <a:r>
                <a:rPr lang="en-US" sz="1400" dirty="0" smtClean="0"/>
                <a:t>”</a:t>
              </a:r>
              <a:endParaRPr lang="en-US" sz="1400" dirty="0"/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3269272" y="2578017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3870008" y="3661534"/>
              <a:ext cx="0" cy="3124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3870009" y="3973952"/>
              <a:ext cx="168310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Down Arrow 10"/>
            <p:cNvSpPr/>
            <p:nvPr/>
          </p:nvSpPr>
          <p:spPr bwMode="auto">
            <a:xfrm rot="19499974">
              <a:off x="2866514" y="204227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79058" y="1738695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7308" y="3721349"/>
              <a:ext cx="1181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broadcast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3111" y="3740496"/>
              <a:ext cx="14558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</a:t>
              </a:r>
              <a:r>
                <a:rPr lang="en-US" sz="1400" dirty="0" smtClean="0"/>
                <a:t>icture of the </a:t>
              </a:r>
            </a:p>
            <a:p>
              <a:r>
                <a:rPr lang="en-US" sz="1400" dirty="0" smtClean="0"/>
                <a:t>lost child</a:t>
              </a:r>
              <a:endParaRPr lang="en-US" sz="14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878" y="4284520"/>
            <a:ext cx="559539" cy="5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49769" y="1254347"/>
            <a:ext cx="3418813" cy="4029947"/>
            <a:chOff x="3582398" y="1907862"/>
            <a:chExt cx="3418813" cy="4029947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3786177" y="4328351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 smtClean="0">
                  <a:ea typeface="+mj-ea"/>
                </a:rPr>
                <a:t>Face</a:t>
              </a:r>
            </a:p>
            <a:p>
              <a:pPr algn="ctr"/>
              <a:r>
                <a:rPr lang="en-US" altLang="ja-JP" sz="1100" b="1" dirty="0">
                  <a:ea typeface="+mj-ea"/>
                </a:rPr>
                <a:t>e</a:t>
              </a:r>
              <a:r>
                <a:rPr lang="en-US" altLang="ja-JP" sz="1100" b="1" dirty="0" smtClean="0">
                  <a:ea typeface="+mj-ea"/>
                </a:rPr>
                <a:t>xtractor</a:t>
              </a:r>
              <a:endParaRPr lang="en-US" altLang="ja-JP" sz="1100" b="1" dirty="0">
                <a:ea typeface="+mj-ea"/>
              </a:endParaRP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3758742" y="5414539"/>
              <a:ext cx="1478279" cy="5232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b="1" dirty="0" smtClean="0">
                  <a:ea typeface="+mj-ea"/>
                </a:rPr>
                <a:t>Virtual sensors</a:t>
              </a:r>
            </a:p>
            <a:p>
              <a:pPr algn="ctr"/>
              <a:r>
                <a:rPr kumimoji="1" lang="en-US" altLang="ja-JP" sz="1100" b="1" dirty="0" smtClean="0">
                  <a:ea typeface="+mj-ea"/>
                </a:rPr>
                <a:t>(cameras)</a:t>
              </a:r>
            </a:p>
          </p:txBody>
        </p:sp>
        <p:sp>
          <p:nvSpPr>
            <p:cNvPr id="7" name="Up Arrow 6"/>
            <p:cNvSpPr/>
            <p:nvPr/>
          </p:nvSpPr>
          <p:spPr bwMode="auto">
            <a:xfrm>
              <a:off x="4382264" y="4948349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6823" y="4507545"/>
              <a:ext cx="17443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groupby</a:t>
              </a:r>
              <a:r>
                <a:rPr lang="en-US" sz="1100" dirty="0" smtClean="0"/>
                <a:t> “</a:t>
              </a:r>
              <a:r>
                <a:rPr lang="en-US" sz="1100" dirty="0" err="1" smtClean="0"/>
                <a:t>producerID</a:t>
              </a:r>
              <a:r>
                <a:rPr lang="en-US" sz="1100" dirty="0" smtClean="0"/>
                <a:t>”</a:t>
              </a:r>
              <a:endParaRPr lang="en-US" sz="1100" dirty="0"/>
            </a:p>
          </p:txBody>
        </p:sp>
        <p:sp>
          <p:nvSpPr>
            <p:cNvPr id="12" name="正方形/長方形 27"/>
            <p:cNvSpPr/>
            <p:nvPr/>
          </p:nvSpPr>
          <p:spPr bwMode="auto">
            <a:xfrm>
              <a:off x="3758742" y="3037602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 smtClean="0">
                  <a:ea typeface="+mj-ea"/>
                </a:rPr>
                <a:t>Counter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4497880" y="3657600"/>
              <a:ext cx="1" cy="67075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5254202" y="3239130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groupby</a:t>
              </a:r>
              <a:r>
                <a:rPr lang="en-US" sz="1100" dirty="0" smtClean="0"/>
                <a:t> “all”</a:t>
              </a:r>
              <a:endParaRPr lang="en-US" sz="1100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503156" y="2572784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Down Arrow 21"/>
            <p:cNvSpPr/>
            <p:nvPr/>
          </p:nvSpPr>
          <p:spPr bwMode="auto">
            <a:xfrm rot="19499974">
              <a:off x="4054502" y="213885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82398" y="1907862"/>
              <a:ext cx="8771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Subscribe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36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 Single Corner Rectangle 95"/>
          <p:cNvSpPr/>
          <p:nvPr/>
        </p:nvSpPr>
        <p:spPr>
          <a:xfrm>
            <a:off x="5051805" y="415428"/>
            <a:ext cx="3589478" cy="3684689"/>
          </a:xfrm>
          <a:prstGeom prst="round1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7" name="Parallelogram 96"/>
          <p:cNvSpPr/>
          <p:nvPr/>
        </p:nvSpPr>
        <p:spPr>
          <a:xfrm>
            <a:off x="104950" y="3789962"/>
            <a:ext cx="234153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8687" y="375233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Devices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9" name="Parallelogram 98"/>
          <p:cNvSpPr/>
          <p:nvPr/>
        </p:nvSpPr>
        <p:spPr>
          <a:xfrm>
            <a:off x="126021" y="203398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9758" y="1996365"/>
            <a:ext cx="134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Edge nodes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1" name="Parallelogram 100"/>
          <p:cNvSpPr/>
          <p:nvPr/>
        </p:nvSpPr>
        <p:spPr>
          <a:xfrm>
            <a:off x="107504" y="41542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1241" y="377805"/>
            <a:ext cx="134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Cloud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3" name="L-Shape 102"/>
          <p:cNvSpPr/>
          <p:nvPr/>
        </p:nvSpPr>
        <p:spPr>
          <a:xfrm>
            <a:off x="3035736" y="1414685"/>
            <a:ext cx="5521516" cy="3760798"/>
          </a:xfrm>
          <a:prstGeom prst="corner">
            <a:avLst>
              <a:gd name="adj1" fmla="val 24926"/>
              <a:gd name="adj2" fmla="val 5000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5322917" y="1150976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69769" y="2017053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5732817" y="2802308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8032922" y="3457391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7365437" y="497717"/>
            <a:ext cx="904185" cy="71732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FB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7948890" y="1845746"/>
            <a:ext cx="608361" cy="62900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0" name="Straight Connector 109"/>
          <p:cNvCxnSpPr>
            <a:stCxn id="104" idx="6"/>
            <a:endCxn id="109" idx="1"/>
          </p:cNvCxnSpPr>
          <p:nvPr/>
        </p:nvCxnSpPr>
        <p:spPr>
          <a:xfrm>
            <a:off x="5931278" y="1455176"/>
            <a:ext cx="2106704" cy="48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5" idx="7"/>
            <a:endCxn id="109" idx="2"/>
          </p:cNvCxnSpPr>
          <p:nvPr/>
        </p:nvCxnSpPr>
        <p:spPr>
          <a:xfrm>
            <a:off x="5889038" y="2106151"/>
            <a:ext cx="2059852" cy="5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6" idx="7"/>
            <a:endCxn id="109" idx="3"/>
          </p:cNvCxnSpPr>
          <p:nvPr/>
        </p:nvCxnSpPr>
        <p:spPr>
          <a:xfrm flipV="1">
            <a:off x="6252086" y="2382634"/>
            <a:ext cx="1785896" cy="50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0"/>
            <a:endCxn id="109" idx="5"/>
          </p:cNvCxnSpPr>
          <p:nvPr/>
        </p:nvCxnSpPr>
        <p:spPr>
          <a:xfrm flipV="1">
            <a:off x="8337103" y="2382634"/>
            <a:ext cx="131056" cy="1074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8" idx="4"/>
            <a:endCxn id="109" idx="0"/>
          </p:cNvCxnSpPr>
          <p:nvPr/>
        </p:nvCxnSpPr>
        <p:spPr>
          <a:xfrm>
            <a:off x="7817530" y="1215043"/>
            <a:ext cx="435541" cy="63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10204779" y="313277"/>
            <a:ext cx="108012" cy="4780905"/>
          </a:xfrm>
          <a:prstGeom prst="round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764008" y="1503075"/>
            <a:ext cx="1008112" cy="77770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TM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240683" y="2511187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6360568" y="3359654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6697067" y="350850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103543" y="362191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540541" y="373190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016867" y="2970125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4208877" y="4046689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4808955" y="4590808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241465" y="4689622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3325046" y="3830094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77982" y="467142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048995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470070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0009435" y="509418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1503117" y="1845746"/>
            <a:ext cx="1440160" cy="753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</a:t>
            </a:r>
          </a:p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Designer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1487213" y="3202015"/>
            <a:ext cx="1440160" cy="606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353571" y="766432"/>
            <a:ext cx="9638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0312791" y="2222604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0312791" y="3495885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グループ化 60"/>
          <p:cNvGrpSpPr>
            <a:grpSpLocks noChangeAspect="1"/>
          </p:cNvGrpSpPr>
          <p:nvPr/>
        </p:nvGrpSpPr>
        <p:grpSpPr bwMode="gray">
          <a:xfrm>
            <a:off x="1164556" y="820330"/>
            <a:ext cx="851991" cy="554037"/>
            <a:chOff x="6257925" y="989013"/>
            <a:chExt cx="1389063" cy="903287"/>
          </a:xfrm>
        </p:grpSpPr>
        <p:sp>
          <p:nvSpPr>
            <p:cNvPr id="137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8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9" name="Freeform 138"/>
          <p:cNvSpPr>
            <a:spLocks noChangeAspect="1"/>
          </p:cNvSpPr>
          <p:nvPr/>
        </p:nvSpPr>
        <p:spPr bwMode="gray">
          <a:xfrm>
            <a:off x="3800844" y="1613805"/>
            <a:ext cx="389508" cy="609350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endParaRPr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902118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41" name="グループ化 26"/>
          <p:cNvGrpSpPr/>
          <p:nvPr/>
        </p:nvGrpSpPr>
        <p:grpSpPr bwMode="gray">
          <a:xfrm>
            <a:off x="393885" y="2781850"/>
            <a:ext cx="614550" cy="106592"/>
            <a:chOff x="6477001" y="1276350"/>
            <a:chExt cx="1003300" cy="301625"/>
          </a:xfrm>
        </p:grpSpPr>
        <p:sp>
          <p:nvSpPr>
            <p:cNvPr id="142" name="Freeform 141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3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4" name="グループ化 124"/>
          <p:cNvGrpSpPr>
            <a:grpSpLocks noChangeAspect="1"/>
          </p:cNvGrpSpPr>
          <p:nvPr/>
        </p:nvGrpSpPr>
        <p:grpSpPr bwMode="gray">
          <a:xfrm>
            <a:off x="360363" y="2583195"/>
            <a:ext cx="571116" cy="189566"/>
            <a:chOff x="760085" y="3438893"/>
            <a:chExt cx="1109600" cy="368300"/>
          </a:xfrm>
        </p:grpSpPr>
        <p:sp>
          <p:nvSpPr>
            <p:cNvPr id="145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6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47" name="角丸四角形 58"/>
          <p:cNvSpPr>
            <a:spLocks noChangeAspect="1"/>
          </p:cNvSpPr>
          <p:nvPr/>
        </p:nvSpPr>
        <p:spPr bwMode="gray">
          <a:xfrm>
            <a:off x="14023922" y="2227004"/>
            <a:ext cx="276080" cy="864662"/>
          </a:xfrm>
          <a:custGeom>
            <a:avLst/>
            <a:gdLst/>
            <a:ahLst/>
            <a:cxnLst/>
            <a:rect l="l" t="t" r="r" b="b"/>
            <a:pathLst>
              <a:path w="340114" h="1065212">
                <a:moveTo>
                  <a:pt x="80423" y="458787"/>
                </a:moveTo>
                <a:cubicBezTo>
                  <a:pt x="86746" y="485166"/>
                  <a:pt x="110233" y="504951"/>
                  <a:pt x="138839" y="504951"/>
                </a:cubicBezTo>
                <a:cubicBezTo>
                  <a:pt x="138847" y="504951"/>
                  <a:pt x="139883" y="504951"/>
                  <a:pt x="273438" y="504951"/>
                </a:cubicBezTo>
                <a:lnTo>
                  <a:pt x="273438" y="623958"/>
                </a:lnTo>
                <a:cubicBezTo>
                  <a:pt x="273438" y="624557"/>
                  <a:pt x="273438" y="625457"/>
                  <a:pt x="273438" y="626056"/>
                </a:cubicBezTo>
                <a:cubicBezTo>
                  <a:pt x="273438" y="626067"/>
                  <a:pt x="273438" y="628145"/>
                  <a:pt x="273438" y="1016650"/>
                </a:cubicBezTo>
                <a:cubicBezTo>
                  <a:pt x="273438" y="1043329"/>
                  <a:pt x="251457" y="1065212"/>
                  <a:pt x="224657" y="1065212"/>
                </a:cubicBezTo>
                <a:cubicBezTo>
                  <a:pt x="197858" y="1065212"/>
                  <a:pt x="175877" y="1043329"/>
                  <a:pt x="175877" y="1016650"/>
                </a:cubicBezTo>
                <a:cubicBezTo>
                  <a:pt x="175877" y="1016640"/>
                  <a:pt x="175877" y="1014775"/>
                  <a:pt x="175877" y="654234"/>
                </a:cubicBezTo>
                <a:cubicBezTo>
                  <a:pt x="175872" y="654234"/>
                  <a:pt x="175554" y="654234"/>
                  <a:pt x="155100" y="654234"/>
                </a:cubicBezTo>
                <a:cubicBezTo>
                  <a:pt x="155100" y="654245"/>
                  <a:pt x="155100" y="656207"/>
                  <a:pt x="155100" y="1016650"/>
                </a:cubicBezTo>
                <a:cubicBezTo>
                  <a:pt x="155100" y="1043329"/>
                  <a:pt x="133118" y="1065212"/>
                  <a:pt x="106319" y="1065212"/>
                </a:cubicBezTo>
                <a:cubicBezTo>
                  <a:pt x="79520" y="1065212"/>
                  <a:pt x="57538" y="1043329"/>
                  <a:pt x="57538" y="1016650"/>
                </a:cubicBezTo>
                <a:cubicBezTo>
                  <a:pt x="57538" y="1016640"/>
                  <a:pt x="57538" y="1014626"/>
                  <a:pt x="57538" y="626056"/>
                </a:cubicBezTo>
                <a:cubicBezTo>
                  <a:pt x="57538" y="626047"/>
                  <a:pt x="57538" y="624846"/>
                  <a:pt x="57538" y="471677"/>
                </a:cubicBezTo>
                <a:cubicBezTo>
                  <a:pt x="65969" y="469279"/>
                  <a:pt x="73798" y="464483"/>
                  <a:pt x="80423" y="458787"/>
                </a:cubicBezTo>
                <a:close/>
                <a:moveTo>
                  <a:pt x="163907" y="247650"/>
                </a:moveTo>
                <a:cubicBezTo>
                  <a:pt x="230890" y="247650"/>
                  <a:pt x="286709" y="274897"/>
                  <a:pt x="297269" y="310527"/>
                </a:cubicBezTo>
                <a:cubicBezTo>
                  <a:pt x="297273" y="310527"/>
                  <a:pt x="297315" y="310527"/>
                  <a:pt x="297873" y="310527"/>
                </a:cubicBezTo>
                <a:cubicBezTo>
                  <a:pt x="297876" y="310535"/>
                  <a:pt x="298181" y="311457"/>
                  <a:pt x="336493" y="427298"/>
                </a:cubicBezTo>
                <a:cubicBezTo>
                  <a:pt x="336795" y="428197"/>
                  <a:pt x="337097" y="429095"/>
                  <a:pt x="337399" y="429993"/>
                </a:cubicBezTo>
                <a:cubicBezTo>
                  <a:pt x="337400" y="429997"/>
                  <a:pt x="337438" y="430127"/>
                  <a:pt x="338606" y="434185"/>
                </a:cubicBezTo>
                <a:cubicBezTo>
                  <a:pt x="338603" y="434185"/>
                  <a:pt x="338576" y="434185"/>
                  <a:pt x="338304" y="434185"/>
                </a:cubicBezTo>
                <a:cubicBezTo>
                  <a:pt x="338907" y="437479"/>
                  <a:pt x="340114" y="440473"/>
                  <a:pt x="340114" y="443766"/>
                </a:cubicBezTo>
                <a:cubicBezTo>
                  <a:pt x="340114" y="466222"/>
                  <a:pt x="322011" y="484187"/>
                  <a:pt x="299381" y="484187"/>
                </a:cubicBezTo>
                <a:cubicBezTo>
                  <a:pt x="299374" y="484187"/>
                  <a:pt x="298954" y="484187"/>
                  <a:pt x="272830" y="484187"/>
                </a:cubicBezTo>
                <a:cubicBezTo>
                  <a:pt x="272822" y="484187"/>
                  <a:pt x="271757" y="484187"/>
                  <a:pt x="137959" y="484187"/>
                </a:cubicBezTo>
                <a:cubicBezTo>
                  <a:pt x="115330" y="484187"/>
                  <a:pt x="97226" y="466222"/>
                  <a:pt x="97226" y="443766"/>
                </a:cubicBezTo>
                <a:cubicBezTo>
                  <a:pt x="97226" y="421610"/>
                  <a:pt x="115330" y="403345"/>
                  <a:pt x="137959" y="403345"/>
                </a:cubicBezTo>
                <a:cubicBezTo>
                  <a:pt x="137970" y="403345"/>
                  <a:pt x="139025" y="403345"/>
                  <a:pt x="239640" y="403345"/>
                </a:cubicBezTo>
                <a:cubicBezTo>
                  <a:pt x="239639" y="403340"/>
                  <a:pt x="239544" y="403034"/>
                  <a:pt x="233605" y="383883"/>
                </a:cubicBezTo>
                <a:cubicBezTo>
                  <a:pt x="233594" y="383883"/>
                  <a:pt x="232587" y="383883"/>
                  <a:pt x="137959" y="383883"/>
                </a:cubicBezTo>
                <a:cubicBezTo>
                  <a:pt x="127700" y="383883"/>
                  <a:pt x="118347" y="386578"/>
                  <a:pt x="110200" y="391069"/>
                </a:cubicBezTo>
                <a:cubicBezTo>
                  <a:pt x="109295" y="390770"/>
                  <a:pt x="108692" y="390770"/>
                  <a:pt x="108088" y="390770"/>
                </a:cubicBezTo>
                <a:cubicBezTo>
                  <a:pt x="108090" y="390763"/>
                  <a:pt x="108337" y="389845"/>
                  <a:pt x="139468" y="273999"/>
                </a:cubicBezTo>
                <a:cubicBezTo>
                  <a:pt x="141580" y="265615"/>
                  <a:pt x="141881" y="256932"/>
                  <a:pt x="140674" y="248848"/>
                </a:cubicBezTo>
                <a:cubicBezTo>
                  <a:pt x="148218" y="248249"/>
                  <a:pt x="155761" y="247650"/>
                  <a:pt x="163907" y="247650"/>
                </a:cubicBezTo>
                <a:close/>
                <a:moveTo>
                  <a:pt x="82463" y="217487"/>
                </a:moveTo>
                <a:cubicBezTo>
                  <a:pt x="85780" y="217487"/>
                  <a:pt x="89398" y="218087"/>
                  <a:pt x="93016" y="218988"/>
                </a:cubicBezTo>
                <a:cubicBezTo>
                  <a:pt x="114725" y="224691"/>
                  <a:pt x="127389" y="246904"/>
                  <a:pt x="121660" y="268517"/>
                </a:cubicBezTo>
                <a:cubicBezTo>
                  <a:pt x="121658" y="268527"/>
                  <a:pt x="121325" y="269768"/>
                  <a:pt x="80051" y="423707"/>
                </a:cubicBezTo>
                <a:cubicBezTo>
                  <a:pt x="75227" y="442017"/>
                  <a:pt x="58944" y="454024"/>
                  <a:pt x="40853" y="454024"/>
                </a:cubicBezTo>
                <a:cubicBezTo>
                  <a:pt x="37235" y="454024"/>
                  <a:pt x="33919" y="453424"/>
                  <a:pt x="30300" y="452523"/>
                </a:cubicBezTo>
                <a:cubicBezTo>
                  <a:pt x="8591" y="446820"/>
                  <a:pt x="-4374" y="424607"/>
                  <a:pt x="1355" y="402995"/>
                </a:cubicBezTo>
                <a:cubicBezTo>
                  <a:pt x="1358" y="402986"/>
                  <a:pt x="1680" y="401783"/>
                  <a:pt x="42964" y="247505"/>
                </a:cubicBezTo>
                <a:cubicBezTo>
                  <a:pt x="47788" y="229494"/>
                  <a:pt x="64372" y="217487"/>
                  <a:pt x="82463" y="217487"/>
                </a:cubicBezTo>
                <a:close/>
                <a:moveTo>
                  <a:pt x="165488" y="0"/>
                </a:moveTo>
                <a:cubicBezTo>
                  <a:pt x="219847" y="0"/>
                  <a:pt x="263913" y="49752"/>
                  <a:pt x="263913" y="111125"/>
                </a:cubicBezTo>
                <a:cubicBezTo>
                  <a:pt x="263913" y="172498"/>
                  <a:pt x="219847" y="222250"/>
                  <a:pt x="165488" y="222250"/>
                </a:cubicBezTo>
                <a:cubicBezTo>
                  <a:pt x="111129" y="222250"/>
                  <a:pt x="67063" y="172498"/>
                  <a:pt x="67063" y="111125"/>
                </a:cubicBezTo>
                <a:cubicBezTo>
                  <a:pt x="67063" y="49752"/>
                  <a:pt x="111129" y="0"/>
                  <a:pt x="16548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550008" y="3137373"/>
            <a:ext cx="149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 operator</a:t>
            </a:r>
          </a:p>
        </p:txBody>
      </p:sp>
      <p:cxnSp>
        <p:nvCxnSpPr>
          <p:cNvPr id="149" name="Straight Connector 148"/>
          <p:cNvCxnSpPr>
            <a:stCxn id="131" idx="3"/>
          </p:cNvCxnSpPr>
          <p:nvPr/>
        </p:nvCxnSpPr>
        <p:spPr>
          <a:xfrm>
            <a:off x="12943277" y="2222605"/>
            <a:ext cx="1052851" cy="370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32" idx="3"/>
          </p:cNvCxnSpPr>
          <p:nvPr/>
        </p:nvCxnSpPr>
        <p:spPr>
          <a:xfrm flipH="1">
            <a:off x="12927373" y="2599463"/>
            <a:ext cx="1066895" cy="90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 descr="Image result for bea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5" t="6719" b="58525"/>
          <a:stretch/>
        </p:blipFill>
        <p:spPr bwMode="auto">
          <a:xfrm>
            <a:off x="401241" y="4050854"/>
            <a:ext cx="419151" cy="35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51" descr="Produktansich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19" y="4095395"/>
            <a:ext cx="223544" cy="44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52" descr="http://images.clipartpanda.com/sensor-clipart-wireless-sensor_Vector_Clip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3" y="4416381"/>
            <a:ext cx="59489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4" name="グループ化 26"/>
          <p:cNvGrpSpPr/>
          <p:nvPr/>
        </p:nvGrpSpPr>
        <p:grpSpPr bwMode="gray">
          <a:xfrm>
            <a:off x="393885" y="2925866"/>
            <a:ext cx="614550" cy="106592"/>
            <a:chOff x="6477001" y="1276350"/>
            <a:chExt cx="1003300" cy="301625"/>
          </a:xfrm>
        </p:grpSpPr>
        <p:sp>
          <p:nvSpPr>
            <p:cNvPr id="155" name="Freeform 154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57" name="Curved Connector 156"/>
          <p:cNvCxnSpPr>
            <a:stCxn id="122" idx="2"/>
          </p:cNvCxnSpPr>
          <p:nvPr/>
        </p:nvCxnSpPr>
        <p:spPr>
          <a:xfrm rot="10800000">
            <a:off x="2054605" y="2474751"/>
            <a:ext cx="1962262" cy="639375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117" idx="1"/>
          </p:cNvCxnSpPr>
          <p:nvPr/>
        </p:nvCxnSpPr>
        <p:spPr>
          <a:xfrm rot="16200000" flipV="1">
            <a:off x="2151289" y="1379607"/>
            <a:ext cx="1005996" cy="1341518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/>
          <p:nvPr/>
        </p:nvCxnSpPr>
        <p:spPr>
          <a:xfrm rot="10800000">
            <a:off x="2062363" y="589306"/>
            <a:ext cx="5153938" cy="13353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グループ化 60"/>
          <p:cNvGrpSpPr>
            <a:grpSpLocks noChangeAspect="1"/>
          </p:cNvGrpSpPr>
          <p:nvPr/>
        </p:nvGrpSpPr>
        <p:grpSpPr bwMode="gray">
          <a:xfrm>
            <a:off x="307634" y="849292"/>
            <a:ext cx="851991" cy="554037"/>
            <a:chOff x="6257925" y="989013"/>
            <a:chExt cx="1389063" cy="903287"/>
          </a:xfrm>
        </p:grpSpPr>
        <p:sp>
          <p:nvSpPr>
            <p:cNvPr id="161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2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63" name="Curved Connector 162"/>
          <p:cNvCxnSpPr>
            <a:stCxn id="116" idx="1"/>
          </p:cNvCxnSpPr>
          <p:nvPr/>
        </p:nvCxnSpPr>
        <p:spPr>
          <a:xfrm rot="10800000">
            <a:off x="2125680" y="1317586"/>
            <a:ext cx="1638328" cy="574341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104" idx="1"/>
          </p:cNvCxnSpPr>
          <p:nvPr/>
        </p:nvCxnSpPr>
        <p:spPr>
          <a:xfrm rot="16200000" flipV="1">
            <a:off x="3751866" y="-420069"/>
            <a:ext cx="212575" cy="3107712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/>
          <p:cNvCxnSpPr>
            <a:stCxn id="106" idx="3"/>
          </p:cNvCxnSpPr>
          <p:nvPr/>
        </p:nvCxnSpPr>
        <p:spPr>
          <a:xfrm rot="5400000" flipH="1">
            <a:off x="3773716" y="1273418"/>
            <a:ext cx="320007" cy="3776378"/>
          </a:xfrm>
          <a:prstGeom prst="curvedConnector4">
            <a:avLst>
              <a:gd name="adj1" fmla="val -71436"/>
              <a:gd name="adj2" fmla="val 7234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stCxn id="109" idx="1"/>
          </p:cNvCxnSpPr>
          <p:nvPr/>
        </p:nvCxnSpPr>
        <p:spPr>
          <a:xfrm rot="16200000" flipV="1">
            <a:off x="4602862" y="-1497259"/>
            <a:ext cx="1196159" cy="5674083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/>
          <p:cNvCxnSpPr/>
          <p:nvPr/>
        </p:nvCxnSpPr>
        <p:spPr>
          <a:xfrm rot="10800000">
            <a:off x="1802068" y="3137375"/>
            <a:ext cx="1522978" cy="677330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641283" y="3663315"/>
            <a:ext cx="15634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968875" y="125631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 management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52651" y="5103475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processing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1" name="Straight Connector 170"/>
          <p:cNvCxnSpPr>
            <a:stCxn id="125" idx="0"/>
            <a:endCxn id="107" idx="4"/>
          </p:cNvCxnSpPr>
          <p:nvPr/>
        </p:nvCxnSpPr>
        <p:spPr>
          <a:xfrm flipV="1">
            <a:off x="7529497" y="4065791"/>
            <a:ext cx="807606" cy="623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0441483" y="351000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0441483" y="220450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441483" y="75697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857307" y="337528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8269622" y="766432"/>
            <a:ext cx="1935157" cy="538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8836627" y="75892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218674" y="18464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809742" y="264605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0" name="Straight Connector 179"/>
          <p:cNvCxnSpPr>
            <a:endCxn id="122" idx="0"/>
          </p:cNvCxnSpPr>
          <p:nvPr/>
        </p:nvCxnSpPr>
        <p:spPr>
          <a:xfrm>
            <a:off x="4190352" y="2321253"/>
            <a:ext cx="114547" cy="648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endCxn id="117" idx="0"/>
          </p:cNvCxnSpPr>
          <p:nvPr/>
        </p:nvCxnSpPr>
        <p:spPr>
          <a:xfrm flipH="1">
            <a:off x="3528715" y="1891927"/>
            <a:ext cx="288032" cy="619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176787" y="23811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MQTT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3" name="Straight Connector 182"/>
          <p:cNvCxnSpPr>
            <a:endCxn id="126" idx="0"/>
          </p:cNvCxnSpPr>
          <p:nvPr/>
        </p:nvCxnSpPr>
        <p:spPr>
          <a:xfrm flipH="1">
            <a:off x="3613078" y="2257772"/>
            <a:ext cx="475797" cy="157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24" idx="0"/>
            <a:endCxn id="106" idx="3"/>
          </p:cNvCxnSpPr>
          <p:nvPr/>
        </p:nvCxnSpPr>
        <p:spPr>
          <a:xfrm flipV="1">
            <a:off x="5096987" y="3321610"/>
            <a:ext cx="724922" cy="126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472931" y="369467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777187" y="43833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7" name="Cloud 186"/>
          <p:cNvSpPr/>
          <p:nvPr/>
        </p:nvSpPr>
        <p:spPr>
          <a:xfrm>
            <a:off x="11317386" y="268408"/>
            <a:ext cx="2232621" cy="94663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deployments</a:t>
            </a:r>
            <a:endParaRPr lang="de-DE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8" name="Left Brace 187"/>
          <p:cNvSpPr/>
          <p:nvPr/>
        </p:nvSpPr>
        <p:spPr>
          <a:xfrm rot="16200000">
            <a:off x="1017897" y="4063618"/>
            <a:ext cx="464246" cy="24304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58577" y="5400799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Resources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2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252332" y="3259896"/>
            <a:ext cx="319668" cy="493140"/>
            <a:chOff x="3788078" y="3219256"/>
            <a:chExt cx="484632" cy="743966"/>
          </a:xfrm>
        </p:grpSpPr>
        <p:sp>
          <p:nvSpPr>
            <p:cNvPr id="35" name="Up-Down Arrow 34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3891048" y="3357936"/>
              <a:ext cx="278691" cy="466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067944" y="3753036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073825" y="3236886"/>
            <a:ext cx="340299" cy="592222"/>
            <a:chOff x="3788078" y="3219256"/>
            <a:chExt cx="484632" cy="743966"/>
          </a:xfrm>
        </p:grpSpPr>
        <p:sp>
          <p:nvSpPr>
            <p:cNvPr id="32" name="Up-Down Arrow 31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3914362" y="3372082"/>
              <a:ext cx="232064" cy="438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3932610" y="3829108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ángulo 12"/>
          <p:cNvSpPr/>
          <p:nvPr/>
        </p:nvSpPr>
        <p:spPr>
          <a:xfrm>
            <a:off x="2773863" y="63244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2830083" y="689686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2883206" y="763904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25672" y="4342492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237998" y="1157410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121826" y="1420757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512837" y="3241950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88078" y="3219256"/>
            <a:ext cx="431781" cy="694747"/>
            <a:chOff x="3788078" y="3219256"/>
            <a:chExt cx="484632" cy="743966"/>
          </a:xfrm>
        </p:grpSpPr>
        <p:sp>
          <p:nvSpPr>
            <p:cNvPr id="18" name="Up-Down Arrow 17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3692059" y="3435786"/>
              <a:ext cx="676671" cy="310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3" name="Up-Down Arrow 22"/>
          <p:cNvSpPr/>
          <p:nvPr/>
        </p:nvSpPr>
        <p:spPr>
          <a:xfrm>
            <a:off x="4598524" y="5217142"/>
            <a:ext cx="396204" cy="683927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4487013" y="540843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96536" y="688352"/>
            <a:ext cx="133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Federated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18197" y="1976746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59674" y="2401753"/>
            <a:ext cx="878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582420" y="391400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B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723897" y="4339010"/>
            <a:ext cx="9182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202809" y="5901069"/>
            <a:ext cx="1329636" cy="505088"/>
            <a:chOff x="2025672" y="4342492"/>
            <a:chExt cx="1329636" cy="505088"/>
          </a:xfrm>
        </p:grpSpPr>
        <p:sp>
          <p:nvSpPr>
            <p:cNvPr id="4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559852" y="2399998"/>
            <a:ext cx="1152127" cy="928580"/>
            <a:chOff x="4862209" y="2379817"/>
            <a:chExt cx="1152127" cy="928580"/>
          </a:xfrm>
        </p:grpSpPr>
        <p:sp>
          <p:nvSpPr>
            <p:cNvPr id="40" name="Rounded Rectangle 39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716016" y="4320208"/>
            <a:ext cx="1152127" cy="928580"/>
            <a:chOff x="4862209" y="2379817"/>
            <a:chExt cx="1152127" cy="928580"/>
          </a:xfrm>
        </p:grpSpPr>
        <p:sp>
          <p:nvSpPr>
            <p:cNvPr id="51" name="Rounded Rectangle 5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6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293961" y="3062377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12807" y="323634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4" name="Cloud 3"/>
          <p:cNvSpPr/>
          <p:nvPr/>
        </p:nvSpPr>
        <p:spPr bwMode="auto">
          <a:xfrm>
            <a:off x="5736128" y="1977032"/>
            <a:ext cx="1947372" cy="1084039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02899" y="342037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7705" y="5792637"/>
            <a:ext cx="2799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R</a:t>
            </a:r>
            <a:r>
              <a:rPr lang="en-US" sz="1200" i="1" dirty="0" smtClean="0"/>
              <a:t>etail stores at different locations</a:t>
            </a:r>
            <a:endParaRPr lang="en-US" sz="1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292071" y="2362851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Cloud</a:t>
            </a:r>
            <a:endParaRPr lang="en-US" sz="1600" b="1" i="1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996893" y="1832121"/>
            <a:ext cx="1194285" cy="49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ea typeface="+mj-ea"/>
              </a:rPr>
              <a:t>D</a:t>
            </a:r>
            <a:r>
              <a:rPr kumimoji="1" lang="en-US" sz="1200" b="1" dirty="0" smtClean="0">
                <a:ea typeface="+mj-ea"/>
              </a:rPr>
              <a:t>ashboard </a:t>
            </a:r>
          </a:p>
          <a:p>
            <a:pPr algn="ctr"/>
            <a:r>
              <a:rPr kumimoji="1" lang="en-US" sz="1200" b="1" dirty="0" smtClean="0">
                <a:ea typeface="+mj-ea"/>
              </a:rPr>
              <a:t>app</a:t>
            </a:r>
            <a:endParaRPr kumimoji="1" lang="en-US" sz="1200" b="1" dirty="0">
              <a:ea typeface="+mj-ea"/>
            </a:endParaRPr>
          </a:p>
        </p:txBody>
      </p:sp>
      <p:sp>
        <p:nvSpPr>
          <p:cNvPr id="15" name="Flowchart: Terminator 14"/>
          <p:cNvSpPr/>
          <p:nvPr/>
        </p:nvSpPr>
        <p:spPr bwMode="auto">
          <a:xfrm>
            <a:off x="1815481" y="3369649"/>
            <a:ext cx="1514793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 smtClean="0">
                <a:ea typeface="+mj-ea"/>
              </a:rPr>
              <a:t>PowerPanel</a:t>
            </a:r>
            <a:r>
              <a:rPr kumimoji="1" lang="en-US" sz="1200" dirty="0" smtClean="0">
                <a:ea typeface="+mj-ea"/>
              </a:rPr>
              <a:t> 1</a:t>
            </a:r>
            <a:endParaRPr kumimoji="1" lang="en-US" sz="1200" dirty="0">
              <a:ea typeface="+mj-ea"/>
            </a:endParaRPr>
          </a:p>
        </p:txBody>
      </p:sp>
      <p:sp>
        <p:nvSpPr>
          <p:cNvPr id="17" name="Flowchart: Terminator 16"/>
          <p:cNvSpPr/>
          <p:nvPr/>
        </p:nvSpPr>
        <p:spPr bwMode="auto">
          <a:xfrm>
            <a:off x="943883" y="5362514"/>
            <a:ext cx="87126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smtClean="0">
                <a:solidFill>
                  <a:srgbClr val="FF0000"/>
                </a:solidFill>
                <a:ea typeface="+mj-ea"/>
              </a:rPr>
              <a:t>Alarm</a:t>
            </a:r>
            <a:endParaRPr kumimoji="1" lang="en-US" sz="1200" dirty="0">
              <a:solidFill>
                <a:srgbClr val="FF0000"/>
              </a:solidFill>
              <a:ea typeface="+mj-ea"/>
            </a:endParaRPr>
          </a:p>
        </p:txBody>
      </p:sp>
      <p:cxnSp>
        <p:nvCxnSpPr>
          <p:cNvPr id="29" name="Straight Arrow Connector 28"/>
          <p:cNvCxnSpPr>
            <a:stCxn id="1026" idx="3"/>
          </p:cNvCxnSpPr>
          <p:nvPr/>
        </p:nvCxnSpPr>
        <p:spPr bwMode="auto">
          <a:xfrm>
            <a:off x="2819827" y="3981091"/>
            <a:ext cx="811738" cy="1567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26" idx="3"/>
            <a:endCxn id="14" idx="1"/>
          </p:cNvCxnSpPr>
          <p:nvPr/>
        </p:nvCxnSpPr>
        <p:spPr bwMode="auto">
          <a:xfrm flipV="1">
            <a:off x="2819827" y="4231972"/>
            <a:ext cx="811738" cy="6718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Elbow Connector 36"/>
          <p:cNvCxnSpPr>
            <a:endCxn id="4" idx="1"/>
          </p:cNvCxnSpPr>
          <p:nvPr/>
        </p:nvCxnSpPr>
        <p:spPr bwMode="auto">
          <a:xfrm flipV="1">
            <a:off x="4594036" y="3059917"/>
            <a:ext cx="2115778" cy="11885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 flipH="1" flipV="1">
            <a:off x="5271697" y="2215338"/>
            <a:ext cx="517733" cy="12400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4368800" y="2328141"/>
            <a:ext cx="0" cy="161628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5880758" y="3369649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nomaly </a:t>
            </a:r>
          </a:p>
          <a:p>
            <a:r>
              <a:rPr lang="en-US" sz="1200" dirty="0" smtClean="0"/>
              <a:t>events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780435" y="2359434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ew rules for </a:t>
            </a:r>
          </a:p>
          <a:p>
            <a:r>
              <a:rPr lang="en-US" sz="1200" dirty="0" smtClean="0"/>
              <a:t>anomaly detection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 rot="20017765">
            <a:off x="2678097" y="5233039"/>
            <a:ext cx="1409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anomaly events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565" y="3913512"/>
            <a:ext cx="1132302" cy="636920"/>
          </a:xfrm>
          <a:prstGeom prst="rect">
            <a:avLst/>
          </a:prstGeom>
          <a:noFill/>
        </p:spPr>
      </p:pic>
      <p:sp>
        <p:nvSpPr>
          <p:cNvPr id="23" name="Freeform 22"/>
          <p:cNvSpPr/>
          <p:nvPr/>
        </p:nvSpPr>
        <p:spPr bwMode="auto">
          <a:xfrm>
            <a:off x="2026542" y="4673927"/>
            <a:ext cx="1838091" cy="934679"/>
          </a:xfrm>
          <a:custGeom>
            <a:avLst/>
            <a:gdLst>
              <a:gd name="connsiteX0" fmla="*/ 1690778 w 1691355"/>
              <a:gd name="connsiteY0" fmla="*/ 0 h 715993"/>
              <a:gd name="connsiteX1" fmla="*/ 1414732 w 1691355"/>
              <a:gd name="connsiteY1" fmla="*/ 396815 h 715993"/>
              <a:gd name="connsiteX2" fmla="*/ 0 w 1691355"/>
              <a:gd name="connsiteY2" fmla="*/ 715993 h 71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355" h="715993">
                <a:moveTo>
                  <a:pt x="1690778" y="0"/>
                </a:moveTo>
                <a:cubicBezTo>
                  <a:pt x="1693653" y="138741"/>
                  <a:pt x="1696528" y="277483"/>
                  <a:pt x="1414732" y="396815"/>
                </a:cubicBezTo>
                <a:cubicBezTo>
                  <a:pt x="1132936" y="516147"/>
                  <a:pt x="566468" y="616070"/>
                  <a:pt x="0" y="7159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3672052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Terminator 24"/>
          <p:cNvSpPr/>
          <p:nvPr/>
        </p:nvSpPr>
        <p:spPr bwMode="auto">
          <a:xfrm>
            <a:off x="1741030" y="4350822"/>
            <a:ext cx="1708176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 smtClean="0">
                <a:ea typeface="+mj-ea"/>
              </a:rPr>
              <a:t>PowerPanel</a:t>
            </a:r>
            <a:r>
              <a:rPr kumimoji="1" lang="en-US" sz="1200" dirty="0" smtClean="0">
                <a:ea typeface="+mj-ea"/>
              </a:rPr>
              <a:t> 2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4594757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80" y="4612645"/>
            <a:ext cx="5048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55" y="3525322"/>
            <a:ext cx="514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Arrow Connector 34"/>
          <p:cNvCxnSpPr>
            <a:stCxn id="1028" idx="3"/>
            <a:endCxn id="26" idx="1"/>
          </p:cNvCxnSpPr>
          <p:nvPr/>
        </p:nvCxnSpPr>
        <p:spPr bwMode="auto">
          <a:xfrm>
            <a:off x="1469005" y="4884108"/>
            <a:ext cx="923903" cy="196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1029" idx="3"/>
            <a:endCxn id="1026" idx="1"/>
          </p:cNvCxnSpPr>
          <p:nvPr/>
        </p:nvCxnSpPr>
        <p:spPr bwMode="auto">
          <a:xfrm>
            <a:off x="1469005" y="3944422"/>
            <a:ext cx="923903" cy="3666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Flowchart: Terminator 40"/>
          <p:cNvSpPr/>
          <p:nvPr/>
        </p:nvSpPr>
        <p:spPr bwMode="auto">
          <a:xfrm>
            <a:off x="3269806" y="4452576"/>
            <a:ext cx="179091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smtClean="0">
                <a:ea typeface="+mj-ea"/>
              </a:rPr>
              <a:t>Raspberr</a:t>
            </a:r>
            <a:r>
              <a:rPr lang="en-US" sz="1200" dirty="0" smtClean="0">
                <a:ea typeface="+mj-ea"/>
              </a:rPr>
              <a:t>y </a:t>
            </a:r>
            <a:r>
              <a:rPr kumimoji="1" lang="en-US" sz="1200" dirty="0" smtClean="0">
                <a:ea typeface="+mj-ea"/>
              </a:rPr>
              <a:t>PI</a:t>
            </a:r>
            <a:endParaRPr kumimoji="1" lang="en-US" sz="1200" dirty="0">
              <a:ea typeface="+mj-ea"/>
            </a:endParaRPr>
          </a:p>
        </p:txBody>
      </p:sp>
      <p:grpSp>
        <p:nvGrpSpPr>
          <p:cNvPr id="42" name="グループ化 83"/>
          <p:cNvGrpSpPr>
            <a:grpSpLocks noChangeAspect="1"/>
          </p:cNvGrpSpPr>
          <p:nvPr/>
        </p:nvGrpSpPr>
        <p:grpSpPr bwMode="gray">
          <a:xfrm>
            <a:off x="1663800" y="5293346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43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57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2"/>
          <p:cNvSpPr/>
          <p:nvPr/>
        </p:nvSpPr>
        <p:spPr>
          <a:xfrm>
            <a:off x="3312876" y="62279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3369096" y="68003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3422219" y="754248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59728" y="4329965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777011" y="1147754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660839" y="141110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782231" y="3229423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396536" y="68835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PF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23728" y="1976746"/>
            <a:ext cx="3816424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67744" y="2379817"/>
            <a:ext cx="936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3369097" y="2357881"/>
            <a:ext cx="1106786" cy="6919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0" name="Picture 2" descr="http://pngimg.com/upload/clock_PNG66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680" y="2817662"/>
            <a:ext cx="358747" cy="35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716016" y="2379817"/>
            <a:ext cx="1152127" cy="928580"/>
            <a:chOff x="4862209" y="2379817"/>
            <a:chExt cx="1152127" cy="928580"/>
          </a:xfrm>
        </p:grpSpPr>
        <p:sp>
          <p:nvSpPr>
            <p:cNvPr id="27" name="Rounded Rectangle 26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359729" y="2606816"/>
            <a:ext cx="1116154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Historical Agent</a:t>
            </a:r>
            <a:endParaRPr lang="de-DE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7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ángulo 12"/>
          <p:cNvSpPr/>
          <p:nvPr/>
        </p:nvSpPr>
        <p:spPr>
          <a:xfrm>
            <a:off x="715348" y="518607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72600" y="62316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Mash up</a:t>
            </a:r>
          </a:p>
        </p:txBody>
      </p:sp>
      <p:sp>
        <p:nvSpPr>
          <p:cNvPr id="86" name="Rectángulo 12"/>
          <p:cNvSpPr/>
          <p:nvPr/>
        </p:nvSpPr>
        <p:spPr>
          <a:xfrm>
            <a:off x="1477810" y="453845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7" name="Rectángulo 12"/>
          <p:cNvSpPr/>
          <p:nvPr/>
        </p:nvSpPr>
        <p:spPr>
          <a:xfrm>
            <a:off x="1534030" y="511083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8" name="Rectángulo 12"/>
          <p:cNvSpPr/>
          <p:nvPr/>
        </p:nvSpPr>
        <p:spPr>
          <a:xfrm>
            <a:off x="1587153" y="585301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" name="Up-Down Arrow 91"/>
          <p:cNvSpPr/>
          <p:nvPr/>
        </p:nvSpPr>
        <p:spPr>
          <a:xfrm>
            <a:off x="1941946" y="978807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>
            <a:off x="1879376" y="124215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13895" y="3026225"/>
            <a:ext cx="363915" cy="672053"/>
            <a:chOff x="1319970" y="3053230"/>
            <a:chExt cx="484632" cy="672053"/>
          </a:xfrm>
        </p:grpSpPr>
        <p:sp>
          <p:nvSpPr>
            <p:cNvPr id="94" name="Up-Down Arrow 93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rot="16200000">
              <a:off x="1445205" y="3197291"/>
              <a:ext cx="184730" cy="409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81144" y="1891042"/>
            <a:ext cx="1318848" cy="484632"/>
            <a:chOff x="3510040" y="1891042"/>
            <a:chExt cx="1473522" cy="484632"/>
          </a:xfrm>
        </p:grpSpPr>
        <p:sp>
          <p:nvSpPr>
            <p:cNvPr id="97" name="Up-Down Arrow 96"/>
            <p:cNvSpPr/>
            <p:nvPr/>
          </p:nvSpPr>
          <p:spPr>
            <a:xfrm rot="5400000">
              <a:off x="4004485" y="1396597"/>
              <a:ext cx="484632" cy="1473522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05547" y="2002051"/>
              <a:ext cx="1235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2256965">
            <a:off x="2576492" y="3446702"/>
            <a:ext cx="1363955" cy="484632"/>
            <a:chOff x="3181274" y="3097749"/>
            <a:chExt cx="962710" cy="484632"/>
          </a:xfrm>
        </p:grpSpPr>
        <p:sp>
          <p:nvSpPr>
            <p:cNvPr id="105" name="Up-Down Arrow 104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09" name="Rectángulo 12"/>
          <p:cNvSpPr/>
          <p:nvPr/>
        </p:nvSpPr>
        <p:spPr>
          <a:xfrm>
            <a:off x="5184186" y="404664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0" name="Rectángulo 12"/>
          <p:cNvSpPr/>
          <p:nvPr/>
        </p:nvSpPr>
        <p:spPr>
          <a:xfrm>
            <a:off x="5240406" y="46190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1" name="Rectángulo 12"/>
          <p:cNvSpPr/>
          <p:nvPr/>
        </p:nvSpPr>
        <p:spPr>
          <a:xfrm>
            <a:off x="5293529" y="536120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Up-Down Arrow 111"/>
          <p:cNvSpPr/>
          <p:nvPr/>
        </p:nvSpPr>
        <p:spPr>
          <a:xfrm>
            <a:off x="5648322" y="929626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5582808" y="119297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64122" y="5013176"/>
            <a:ext cx="683927" cy="360572"/>
            <a:chOff x="6732643" y="4414747"/>
            <a:chExt cx="683927" cy="360572"/>
          </a:xfrm>
        </p:grpSpPr>
        <p:sp>
          <p:nvSpPr>
            <p:cNvPr id="117" name="Up-Down Arrow 116"/>
            <p:cNvSpPr/>
            <p:nvPr/>
          </p:nvSpPr>
          <p:spPr>
            <a:xfrm rot="5400000">
              <a:off x="6894321" y="4253069"/>
              <a:ext cx="36057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758656" y="4466710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0" name="Rectángulo 12"/>
          <p:cNvSpPr/>
          <p:nvPr/>
        </p:nvSpPr>
        <p:spPr>
          <a:xfrm>
            <a:off x="747216" y="512391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Rectángulo 12"/>
          <p:cNvSpPr/>
          <p:nvPr/>
        </p:nvSpPr>
        <p:spPr>
          <a:xfrm>
            <a:off x="794760" y="504979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</a:t>
            </a: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03931" y="5036341"/>
            <a:ext cx="684410" cy="376019"/>
            <a:chOff x="3138146" y="4281043"/>
            <a:chExt cx="684410" cy="484632"/>
          </a:xfrm>
        </p:grpSpPr>
        <p:sp>
          <p:nvSpPr>
            <p:cNvPr id="122" name="Up-Down Arrow 121"/>
            <p:cNvSpPr/>
            <p:nvPr/>
          </p:nvSpPr>
          <p:spPr>
            <a:xfrm rot="5400000">
              <a:off x="3237794" y="4181395"/>
              <a:ext cx="48463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190652" y="4361847"/>
              <a:ext cx="631904" cy="357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5" name="Rounded Rectangle 124"/>
          <p:cNvSpPr/>
          <p:nvPr/>
        </p:nvSpPr>
        <p:spPr>
          <a:xfrm>
            <a:off x="755576" y="178022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</a:t>
            </a:r>
            <a:r>
              <a:rPr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kumimoji="0" lang="en-US" sz="1600" b="1" kern="0" dirty="0" smtClean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899592" y="2205230"/>
            <a:ext cx="9688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180233" y="3026225"/>
            <a:ext cx="461665" cy="672053"/>
            <a:chOff x="1254883" y="3053230"/>
            <a:chExt cx="614807" cy="672053"/>
          </a:xfrm>
        </p:grpSpPr>
        <p:sp>
          <p:nvSpPr>
            <p:cNvPr id="81" name="Up-Down Arrow 80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1257503" y="3091924"/>
              <a:ext cx="609568" cy="61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 rot="14676208">
            <a:off x="3825345" y="3436480"/>
            <a:ext cx="1363955" cy="484632"/>
            <a:chOff x="3181274" y="3097749"/>
            <a:chExt cx="962710" cy="484632"/>
          </a:xfrm>
        </p:grpSpPr>
        <p:sp>
          <p:nvSpPr>
            <p:cNvPr id="131" name="Up-Down Arrow 130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907704" y="2207168"/>
            <a:ext cx="1152127" cy="928580"/>
            <a:chOff x="4862209" y="2379817"/>
            <a:chExt cx="1152127" cy="928580"/>
          </a:xfrm>
        </p:grpSpPr>
        <p:sp>
          <p:nvSpPr>
            <p:cNvPr id="141" name="Rounded Rectangle 14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94704" y="1748962"/>
            <a:ext cx="2353560" cy="1355525"/>
            <a:chOff x="4514504" y="1748962"/>
            <a:chExt cx="2353560" cy="1355525"/>
          </a:xfrm>
        </p:grpSpPr>
        <p:sp>
          <p:nvSpPr>
            <p:cNvPr id="143" name="Rounded Rectangle 142"/>
            <p:cNvSpPr/>
            <p:nvPr/>
          </p:nvSpPr>
          <p:spPr>
            <a:xfrm>
              <a:off x="4514504" y="1748962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kumimoji="0"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Platform </a:t>
              </a:r>
              <a:r>
                <a:rPr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  <a:endPara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4658520" y="2173969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5666632" y="2175907"/>
              <a:ext cx="1152127" cy="928580"/>
              <a:chOff x="4862209" y="2379817"/>
              <a:chExt cx="1152127" cy="928580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96357" y="4371921"/>
            <a:ext cx="2353560" cy="1355525"/>
            <a:chOff x="907976" y="1932623"/>
            <a:chExt cx="2353560" cy="1355525"/>
          </a:xfrm>
        </p:grpSpPr>
        <p:sp>
          <p:nvSpPr>
            <p:cNvPr id="148" name="Rounded Rectangle 147"/>
            <p:cNvSpPr/>
            <p:nvPr/>
          </p:nvSpPr>
          <p:spPr>
            <a:xfrm>
              <a:off x="907976" y="1932623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kumimoji="0"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Platform </a:t>
              </a:r>
              <a:r>
                <a:rPr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endPara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1051992" y="2357630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060104" y="2359568"/>
              <a:ext cx="1152127" cy="928580"/>
              <a:chOff x="4862209" y="2379817"/>
              <a:chExt cx="1152127" cy="92858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>
            <a:off x="777224" y="3707657"/>
            <a:ext cx="1329636" cy="505088"/>
            <a:chOff x="2025672" y="4342492"/>
            <a:chExt cx="1329636" cy="505088"/>
          </a:xfrm>
        </p:grpSpPr>
        <p:sp>
          <p:nvSpPr>
            <p:cNvPr id="154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5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777503" y="3709606"/>
            <a:ext cx="1329636" cy="505088"/>
            <a:chOff x="2025672" y="4342492"/>
            <a:chExt cx="1329636" cy="505088"/>
          </a:xfrm>
        </p:grpSpPr>
        <p:sp>
          <p:nvSpPr>
            <p:cNvPr id="158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9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0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5762644" y="4980738"/>
            <a:ext cx="1329636" cy="505088"/>
            <a:chOff x="2025672" y="4342492"/>
            <a:chExt cx="1329636" cy="505088"/>
          </a:xfrm>
        </p:grpSpPr>
        <p:sp>
          <p:nvSpPr>
            <p:cNvPr id="16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 rot="16200000">
            <a:off x="989187" y="32237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7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 bwMode="auto">
          <a:xfrm>
            <a:off x="2160853" y="2733675"/>
            <a:ext cx="1996025" cy="3267075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460154" y="3017269"/>
            <a:ext cx="1367083" cy="58713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 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70096" y="1165556"/>
            <a:ext cx="1171394" cy="5640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 Adapter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84207" y="1165556"/>
            <a:ext cx="1138483" cy="5592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Register Devices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30745" y="1957138"/>
            <a:ext cx="1253858" cy="547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55793" y="4006316"/>
            <a:ext cx="1367083" cy="66093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460154" y="5082538"/>
            <a:ext cx="1362722" cy="6728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App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453448" y="4006316"/>
            <a:ext cx="1288805" cy="660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Images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53447" y="3017269"/>
            <a:ext cx="1288805" cy="617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45890" y="5104691"/>
            <a:ext cx="1887163" cy="655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 App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Elbow Connector 19"/>
          <p:cNvCxnSpPr>
            <a:stCxn id="9" idx="0"/>
            <a:endCxn id="7" idx="1"/>
          </p:cNvCxnSpPr>
          <p:nvPr/>
        </p:nvCxnSpPr>
        <p:spPr bwMode="auto">
          <a:xfrm rot="5400000" flipH="1" flipV="1">
            <a:off x="1209096" y="1296138"/>
            <a:ext cx="509579" cy="812422"/>
          </a:xfrm>
          <a:prstGeom prst="bentConnector2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 bwMode="auto">
          <a:xfrm flipV="1">
            <a:off x="3041490" y="1445201"/>
            <a:ext cx="842717" cy="23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Oval 29"/>
          <p:cNvSpPr/>
          <p:nvPr/>
        </p:nvSpPr>
        <p:spPr bwMode="auto">
          <a:xfrm>
            <a:off x="6714235" y="1037499"/>
            <a:ext cx="2072728" cy="815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sources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824813" y="2978718"/>
            <a:ext cx="1962150" cy="9771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722578" y="3096076"/>
            <a:ext cx="647700" cy="265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 Design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" name="Straight Arrow Connector 34"/>
          <p:cNvCxnSpPr>
            <a:stCxn id="9" idx="2"/>
          </p:cNvCxnSpPr>
          <p:nvPr/>
        </p:nvCxnSpPr>
        <p:spPr bwMode="auto">
          <a:xfrm>
            <a:off x="1057674" y="2505076"/>
            <a:ext cx="0" cy="6059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endCxn id="6" idx="1"/>
          </p:cNvCxnSpPr>
          <p:nvPr/>
        </p:nvCxnSpPr>
        <p:spPr bwMode="auto">
          <a:xfrm>
            <a:off x="1370278" y="3310836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1370278" y="4336781"/>
            <a:ext cx="108551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1370278" y="5418967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3822875" y="3321912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822875" y="4363043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3785441" y="5416654"/>
            <a:ext cx="266044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6113728" y="3310836"/>
            <a:ext cx="9525" cy="2121412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5779724" y="3337097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5742253" y="4336781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5022690" y="1439022"/>
            <a:ext cx="1614913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31" idx="1"/>
          </p:cNvCxnSpPr>
          <p:nvPr/>
        </p:nvCxnSpPr>
        <p:spPr bwMode="auto">
          <a:xfrm flipH="1" flipV="1">
            <a:off x="5022690" y="1702349"/>
            <a:ext cx="2089473" cy="141947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/>
          <p:nvPr/>
        </p:nvCxnSpPr>
        <p:spPr bwMode="auto">
          <a:xfrm flipV="1">
            <a:off x="7461090" y="3876675"/>
            <a:ext cx="0" cy="124781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>
            <a:off x="7750599" y="3955883"/>
            <a:ext cx="0" cy="11686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TextBox 71"/>
          <p:cNvSpPr txBox="1"/>
          <p:nvPr/>
        </p:nvSpPr>
        <p:spPr>
          <a:xfrm>
            <a:off x="6808952" y="4805539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50599" y="4060770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2080690">
            <a:off x="5326871" y="2129562"/>
            <a:ext cx="176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via subscribe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42097" y="115249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60853" y="6010274"/>
            <a:ext cx="209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Realization of an </a:t>
            </a:r>
            <a:r>
              <a:rPr lang="en-US" sz="1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service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5403" y="1445200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</a:t>
            </a: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5403" y="2560078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 </a:t>
            </a: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6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94" y="1803341"/>
            <a:ext cx="6881811" cy="325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178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4" y="1357948"/>
            <a:ext cx="9065731" cy="414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54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1582341"/>
            <a:ext cx="30099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b="1" dirty="0" smtClean="0"/>
              <a:t>name</a:t>
            </a:r>
            <a:r>
              <a:rPr lang="de-DE" dirty="0"/>
              <a:t>: </a:t>
            </a:r>
            <a:r>
              <a:rPr lang="de-DE" i="1" dirty="0"/>
              <a:t>AnomalyDetector</a:t>
            </a:r>
          </a:p>
          <a:p>
            <a:r>
              <a:rPr lang="de-DE" b="1" dirty="0"/>
              <a:t>operator</a:t>
            </a:r>
            <a:r>
              <a:rPr lang="de-DE" dirty="0"/>
              <a:t>: anomaly</a:t>
            </a:r>
          </a:p>
          <a:p>
            <a:r>
              <a:rPr lang="de-DE" b="1" dirty="0"/>
              <a:t>groupBy</a:t>
            </a:r>
            <a:r>
              <a:rPr lang="de-DE" dirty="0"/>
              <a:t>: </a:t>
            </a:r>
            <a:r>
              <a:rPr lang="de-DE" dirty="0" smtClean="0"/>
              <a:t>shopID</a:t>
            </a:r>
            <a:endParaRPr lang="de-DE" dirty="0"/>
          </a:p>
          <a:p>
            <a:r>
              <a:rPr lang="de-DE" b="1" dirty="0"/>
              <a:t>input_streams</a:t>
            </a:r>
            <a:r>
              <a:rPr lang="de-DE" dirty="0"/>
              <a:t>:</a:t>
            </a:r>
          </a:p>
          <a:p>
            <a:r>
              <a:rPr lang="de-DE" dirty="0"/>
              <a:t> </a:t>
            </a:r>
            <a:r>
              <a:rPr lang="de-DE" dirty="0" smtClean="0"/>
              <a:t>       -  type</a:t>
            </a:r>
            <a:r>
              <a:rPr lang="de-DE" dirty="0"/>
              <a:t>: </a:t>
            </a:r>
            <a:r>
              <a:rPr lang="de-DE" i="1" dirty="0"/>
              <a:t>PowerPanel</a:t>
            </a:r>
          </a:p>
          <a:p>
            <a:r>
              <a:rPr lang="de-DE" dirty="0"/>
              <a:t>   </a:t>
            </a:r>
            <a:r>
              <a:rPr lang="de-DE" dirty="0" smtClean="0"/>
              <a:t>        shuffling</a:t>
            </a:r>
            <a:r>
              <a:rPr lang="de-DE" dirty="0"/>
              <a:t>: </a:t>
            </a:r>
            <a:r>
              <a:rPr lang="de-DE" i="1" dirty="0"/>
              <a:t>unicast</a:t>
            </a:r>
          </a:p>
          <a:p>
            <a:r>
              <a:rPr lang="de-DE" dirty="0" smtClean="0"/>
              <a:t>           scoped</a:t>
            </a:r>
            <a:r>
              <a:rPr lang="de-DE" dirty="0"/>
              <a:t>: </a:t>
            </a:r>
            <a:r>
              <a:rPr lang="de-DE" i="1" dirty="0"/>
              <a:t>true</a:t>
            </a:r>
          </a:p>
          <a:p>
            <a:r>
              <a:rPr lang="de-DE" dirty="0" smtClean="0"/>
              <a:t>        -  type</a:t>
            </a:r>
            <a:r>
              <a:rPr lang="de-DE" dirty="0"/>
              <a:t>: </a:t>
            </a:r>
            <a:r>
              <a:rPr lang="de-DE" i="1" dirty="0"/>
              <a:t>Rule</a:t>
            </a:r>
          </a:p>
          <a:p>
            <a:r>
              <a:rPr lang="de-DE" dirty="0" smtClean="0"/>
              <a:t>            shuffling</a:t>
            </a:r>
            <a:r>
              <a:rPr lang="de-DE" dirty="0"/>
              <a:t>: </a:t>
            </a:r>
            <a:r>
              <a:rPr lang="de-DE" i="1" dirty="0"/>
              <a:t>broadcast</a:t>
            </a:r>
          </a:p>
          <a:p>
            <a:r>
              <a:rPr lang="de-DE" dirty="0" smtClean="0"/>
              <a:t>            scoped</a:t>
            </a:r>
            <a:r>
              <a:rPr lang="de-DE" dirty="0"/>
              <a:t>: </a:t>
            </a:r>
            <a:r>
              <a:rPr lang="de-DE" i="1" dirty="0"/>
              <a:t>false</a:t>
            </a:r>
          </a:p>
          <a:p>
            <a:r>
              <a:rPr lang="de-DE" b="1" dirty="0"/>
              <a:t>output_streams</a:t>
            </a:r>
            <a:r>
              <a:rPr lang="de-DE" dirty="0"/>
              <a:t>:</a:t>
            </a:r>
          </a:p>
          <a:p>
            <a:r>
              <a:rPr lang="de-DE" dirty="0"/>
              <a:t> </a:t>
            </a:r>
            <a:r>
              <a:rPr lang="de-DE" dirty="0" smtClean="0"/>
              <a:t>       - type</a:t>
            </a:r>
            <a:r>
              <a:rPr lang="de-DE" dirty="0"/>
              <a:t>: </a:t>
            </a:r>
            <a:r>
              <a:rPr lang="de-DE" i="1" dirty="0" smtClean="0"/>
              <a:t>Anomaly</a:t>
            </a:r>
          </a:p>
        </p:txBody>
      </p:sp>
    </p:spTree>
    <p:extLst>
      <p:ext uri="{BB962C8B-B14F-4D97-AF65-F5344CB8AC3E}">
        <p14:creationId xmlns:p14="http://schemas.microsoft.com/office/powerpoint/2010/main" val="4240037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6524624" y="2793170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38874" y="811738"/>
            <a:ext cx="1200151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8874" y="25852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nip and Round Single Corner Rectangle 1"/>
          <p:cNvSpPr/>
          <p:nvPr/>
        </p:nvSpPr>
        <p:spPr>
          <a:xfrm>
            <a:off x="1190625" y="1173491"/>
            <a:ext cx="1429797" cy="713986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55176" y="1209866"/>
            <a:ext cx="136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NGSI </a:t>
            </a:r>
          </a:p>
          <a:p>
            <a:r>
              <a:rPr lang="en-US" dirty="0"/>
              <a:t>a</a:t>
            </a:r>
            <a:r>
              <a:rPr lang="en-US" dirty="0" smtClean="0"/>
              <a:t>pplications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86473" y="9776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57655" y="1219883"/>
            <a:ext cx="838200" cy="447675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62380" y="823792"/>
            <a:ext cx="1428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d</a:t>
            </a:r>
            <a:r>
              <a:rPr lang="en-US" sz="1400" dirty="0" err="1" smtClean="0"/>
              <a:t>ocker</a:t>
            </a:r>
            <a:r>
              <a:rPr lang="en-US" sz="1400" dirty="0" smtClean="0"/>
              <a:t> image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086474" y="232340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Tasks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6514" y="2683984"/>
            <a:ext cx="1473186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Topology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52880" y="4042624"/>
            <a:ext cx="1466820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Execution graph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46513" y="5385649"/>
            <a:ext cx="1473187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Deployment graph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0" y="2717480"/>
            <a:ext cx="755539" cy="67458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763655" y="3425565"/>
            <a:ext cx="1527231" cy="7048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requirement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00350" y="1443720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95850" y="1435745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348413" y="1719262"/>
            <a:ext cx="0" cy="6041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219701" y="2902357"/>
            <a:ext cx="866772" cy="537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3"/>
          </p:cNvCxnSpPr>
          <p:nvPr/>
        </p:nvCxnSpPr>
        <p:spPr>
          <a:xfrm flipH="1" flipV="1">
            <a:off x="5219700" y="3054775"/>
            <a:ext cx="1019174" cy="1091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219702" y="3261773"/>
            <a:ext cx="1304922" cy="163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  <a:endCxn id="9" idx="0"/>
          </p:cNvCxnSpPr>
          <p:nvPr/>
        </p:nvCxnSpPr>
        <p:spPr>
          <a:xfrm>
            <a:off x="4483107" y="3425565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79923" y="4768590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8511" y="3716760"/>
            <a:ext cx="114141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581025" y="1942401"/>
            <a:ext cx="609600" cy="762000"/>
          </a:xfrm>
          <a:custGeom>
            <a:avLst/>
            <a:gdLst>
              <a:gd name="connsiteX0" fmla="*/ 0 w 609600"/>
              <a:gd name="connsiteY0" fmla="*/ 762000 h 762000"/>
              <a:gd name="connsiteX1" fmla="*/ 133350 w 609600"/>
              <a:gd name="connsiteY1" fmla="*/ 247650 h 762000"/>
              <a:gd name="connsiteX2" fmla="*/ 609600 w 60960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762000">
                <a:moveTo>
                  <a:pt x="0" y="762000"/>
                </a:moveTo>
                <a:cubicBezTo>
                  <a:pt x="15875" y="568325"/>
                  <a:pt x="31750" y="374650"/>
                  <a:pt x="133350" y="247650"/>
                </a:cubicBezTo>
                <a:cubicBezTo>
                  <a:pt x="234950" y="120650"/>
                  <a:pt x="422275" y="60325"/>
                  <a:pt x="609600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Elbow Connector 57"/>
          <p:cNvCxnSpPr>
            <a:endCxn id="14" idx="1"/>
          </p:cNvCxnSpPr>
          <p:nvPr/>
        </p:nvCxnSpPr>
        <p:spPr>
          <a:xfrm>
            <a:off x="409578" y="3163960"/>
            <a:ext cx="1354077" cy="614030"/>
          </a:xfrm>
          <a:prstGeom prst="bentConnector3">
            <a:avLst>
              <a:gd name="adj1" fmla="val 638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3" idx="3"/>
            <a:endCxn id="8" idx="1"/>
          </p:cNvCxnSpPr>
          <p:nvPr/>
        </p:nvCxnSpPr>
        <p:spPr>
          <a:xfrm>
            <a:off x="873069" y="3054774"/>
            <a:ext cx="2873445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255176" y="2744176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efine a service topology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595014" y="2093312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implement operators  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117530" y="3834698"/>
            <a:ext cx="17377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issue a requirement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8822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83"/>
          <p:cNvGrpSpPr>
            <a:grpSpLocks noChangeAspect="1"/>
          </p:cNvGrpSpPr>
          <p:nvPr/>
        </p:nvGrpSpPr>
        <p:grpSpPr bwMode="gray">
          <a:xfrm>
            <a:off x="673499" y="3830434"/>
            <a:ext cx="566927" cy="601662"/>
            <a:chOff x="3065463" y="1014413"/>
            <a:chExt cx="725487" cy="769937"/>
          </a:xfrm>
        </p:grpSpPr>
        <p:sp>
          <p:nvSpPr>
            <p:cNvPr id="6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7" name="Freeform 6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pic>
        <p:nvPicPr>
          <p:cNvPr id="2050" name="Picture 2" descr="Image result for temperature sens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29" y="2045568"/>
            <a:ext cx="614366" cy="6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5190078" y="3006440"/>
            <a:ext cx="1600200" cy="11528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Broker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Multidocument 10"/>
          <p:cNvSpPr/>
          <p:nvPr/>
        </p:nvSpPr>
        <p:spPr>
          <a:xfrm>
            <a:off x="6548978" y="3429658"/>
            <a:ext cx="482600" cy="4362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5078" y="3186125"/>
            <a:ext cx="17481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ontext entities </a:t>
            </a:r>
          </a:p>
          <a:p>
            <a:r>
              <a:rPr lang="en-US" b="1" dirty="0" smtClean="0"/>
              <a:t>associated </a:t>
            </a:r>
            <a:r>
              <a:rPr lang="en-US" b="1" dirty="0"/>
              <a:t>with </a:t>
            </a:r>
            <a:endParaRPr lang="en-US" b="1" dirty="0" smtClean="0"/>
          </a:p>
          <a:p>
            <a:r>
              <a:rPr lang="en-US" b="1" dirty="0" smtClean="0"/>
              <a:t>virtual </a:t>
            </a:r>
            <a:r>
              <a:rPr lang="en-US" b="1" dirty="0"/>
              <a:t>devices</a:t>
            </a:r>
            <a:endParaRPr lang="de-DE" b="1" dirty="0"/>
          </a:p>
        </p:txBody>
      </p:sp>
      <p:sp>
        <p:nvSpPr>
          <p:cNvPr id="13" name="Flowchart: Predefined Process 12"/>
          <p:cNvSpPr/>
          <p:nvPr/>
        </p:nvSpPr>
        <p:spPr>
          <a:xfrm>
            <a:off x="2478021" y="2192054"/>
            <a:ext cx="2081278" cy="579197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Device adapter1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5" name="Flowchart: Predefined Process 14"/>
          <p:cNvSpPr/>
          <p:nvPr/>
        </p:nvSpPr>
        <p:spPr>
          <a:xfrm>
            <a:off x="2478021" y="4008295"/>
            <a:ext cx="2081278" cy="522333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Device adapter2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Left-Right Arrow 15"/>
          <p:cNvSpPr/>
          <p:nvPr/>
        </p:nvSpPr>
        <p:spPr>
          <a:xfrm rot="1854326">
            <a:off x="4596134" y="2693350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Left-Right Arrow 17"/>
          <p:cNvSpPr/>
          <p:nvPr/>
        </p:nvSpPr>
        <p:spPr>
          <a:xfrm rot="19759407">
            <a:off x="4525535" y="3973568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5031595" y="2401919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28464" y="4229798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sp>
        <p:nvSpPr>
          <p:cNvPr id="21" name="Lightning Bolt 20"/>
          <p:cNvSpPr/>
          <p:nvPr/>
        </p:nvSpPr>
        <p:spPr>
          <a:xfrm rot="19857646">
            <a:off x="1495035" y="2351695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Lightning Bolt 22"/>
          <p:cNvSpPr/>
          <p:nvPr/>
        </p:nvSpPr>
        <p:spPr>
          <a:xfrm rot="9113063">
            <a:off x="1389629" y="4157096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1430362" y="1927423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MQTT</a:t>
            </a:r>
            <a:endParaRPr lang="de-DE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2504295" y="1655051"/>
            <a:ext cx="1590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</a:t>
            </a:r>
            <a:r>
              <a:rPr lang="en-US" b="1" dirty="0" smtClean="0"/>
              <a:t>irtual 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2450" y="2602925"/>
            <a:ext cx="13005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emperature </a:t>
            </a:r>
          </a:p>
          <a:p>
            <a:r>
              <a:rPr lang="en-US" sz="1600" dirty="0" smtClean="0"/>
              <a:t>sensor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4210" y="4530629"/>
            <a:ext cx="11298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onnected </a:t>
            </a:r>
          </a:p>
          <a:p>
            <a:r>
              <a:rPr lang="en-US" sz="1600" dirty="0" smtClean="0"/>
              <a:t>alarm</a:t>
            </a:r>
          </a:p>
        </p:txBody>
      </p:sp>
      <p:sp>
        <p:nvSpPr>
          <p:cNvPr id="30" name="フリーフォーム 17"/>
          <p:cNvSpPr>
            <a:spLocks/>
          </p:cNvSpPr>
          <p:nvPr/>
        </p:nvSpPr>
        <p:spPr bwMode="gray">
          <a:xfrm>
            <a:off x="6100095" y="1658592"/>
            <a:ext cx="478663" cy="482465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31" name="Left-Right Arrow 30"/>
          <p:cNvSpPr/>
          <p:nvPr/>
        </p:nvSpPr>
        <p:spPr>
          <a:xfrm rot="5400000">
            <a:off x="5978639" y="2469156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6548978" y="1617837"/>
            <a:ext cx="823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amera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07219" y="2455940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cxnSp>
        <p:nvCxnSpPr>
          <p:cNvPr id="2052" name="Elbow Connector 2051"/>
          <p:cNvCxnSpPr/>
          <p:nvPr/>
        </p:nvCxnSpPr>
        <p:spPr>
          <a:xfrm rot="5400000">
            <a:off x="4044894" y="1677648"/>
            <a:ext cx="647813" cy="3809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Elbow Connector 2055"/>
          <p:cNvCxnSpPr>
            <a:stCxn id="46" idx="1"/>
          </p:cNvCxnSpPr>
          <p:nvPr/>
        </p:nvCxnSpPr>
        <p:spPr>
          <a:xfrm rot="10800000">
            <a:off x="4003432" y="4584913"/>
            <a:ext cx="236911" cy="4904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Rounded Rectangle 2058"/>
          <p:cNvSpPr/>
          <p:nvPr/>
        </p:nvSpPr>
        <p:spPr>
          <a:xfrm>
            <a:off x="4067994" y="1088755"/>
            <a:ext cx="1752072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</a:t>
            </a:r>
            <a:r>
              <a:rPr lang="en-US" b="1" dirty="0" smtClean="0">
                <a:solidFill>
                  <a:schemeClr val="tx1"/>
                </a:solidFill>
              </a:rPr>
              <a:t>profile1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240342" y="4847595"/>
            <a:ext cx="2087506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</a:t>
            </a:r>
            <a:r>
              <a:rPr lang="en-US" b="1" dirty="0" smtClean="0">
                <a:solidFill>
                  <a:schemeClr val="tx1"/>
                </a:solidFill>
              </a:rPr>
              <a:t>profile2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14391" y="3837241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MQTT</a:t>
            </a:r>
            <a:endParaRPr lang="de-DE" sz="1400" b="1" dirty="0"/>
          </a:p>
        </p:txBody>
      </p:sp>
      <p:sp>
        <p:nvSpPr>
          <p:cNvPr id="2063" name="Rounded Rectangle 2062"/>
          <p:cNvSpPr/>
          <p:nvPr/>
        </p:nvSpPr>
        <p:spPr>
          <a:xfrm>
            <a:off x="2619376" y="3162299"/>
            <a:ext cx="2105024" cy="56038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Mediation operator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(MQTT </a:t>
            </a:r>
            <a:r>
              <a:rPr 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 NGSI)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2065" name="Straight Arrow Connector 2064"/>
          <p:cNvCxnSpPr>
            <a:endCxn id="13" idx="2"/>
          </p:cNvCxnSpPr>
          <p:nvPr/>
        </p:nvCxnSpPr>
        <p:spPr>
          <a:xfrm flipV="1">
            <a:off x="3518660" y="2771251"/>
            <a:ext cx="0" cy="414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Arrow Connector 2066"/>
          <p:cNvCxnSpPr>
            <a:endCxn id="15" idx="0"/>
          </p:cNvCxnSpPr>
          <p:nvPr/>
        </p:nvCxnSpPr>
        <p:spPr>
          <a:xfrm>
            <a:off x="3518660" y="3722684"/>
            <a:ext cx="0" cy="285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08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4207086" y="1859983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333585" y="1859983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53978" y="2440797"/>
            <a:ext cx="1654301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A</a:t>
            </a:r>
          </a:p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(Counter)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260925" y="20587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453978" y="3317816"/>
            <a:ext cx="165430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B</a:t>
            </a:r>
          </a:p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(</a:t>
            </a:r>
            <a:r>
              <a:rPr lang="en-US" sz="1000" b="1" dirty="0" err="1" smtClean="0">
                <a:solidFill>
                  <a:srgbClr val="000000"/>
                </a:solidFill>
              </a:rPr>
              <a:t>AnomalyDetector</a:t>
            </a:r>
            <a:r>
              <a:rPr lang="en-US" sz="1000" b="1" dirty="0" smtClean="0">
                <a:solidFill>
                  <a:srgbClr val="000000"/>
                </a:solidFill>
              </a:rPr>
              <a:t>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1260924" y="2880744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1007882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1525468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493169" y="2440799"/>
            <a:ext cx="941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groupby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“city”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/>
          <p:cNvCxnSpPr>
            <a:endCxn id="4" idx="3"/>
          </p:cNvCxnSpPr>
          <p:nvPr/>
        </p:nvCxnSpPr>
        <p:spPr bwMode="auto">
          <a:xfrm flipH="1">
            <a:off x="2108279" y="2660771"/>
            <a:ext cx="360511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5968072" y="229741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TA</a:t>
            </a:r>
            <a:r>
              <a:rPr lang="en-US" sz="1000" b="1" dirty="0" smtClean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576344" y="34418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00" b="1" dirty="0" smtClean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46993" y="34467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50" b="1" dirty="0" smtClean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7877385" y="341368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00" b="1" dirty="0" smtClean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4912773" y="388716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15339" y="388669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615051" y="388670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6980235" y="388716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8472607" y="384853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2536512" y="3293378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groupby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“</a:t>
            </a:r>
            <a:r>
              <a:rPr lang="en-US" sz="1400" dirty="0" err="1" smtClean="0">
                <a:solidFill>
                  <a:srgbClr val="000000"/>
                </a:solidFill>
              </a:rPr>
              <a:t>shopID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2108280" y="3554988"/>
            <a:ext cx="428232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5315339" y="273736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684064" y="277886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6980235" y="277886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6684064" y="189687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8150554" y="384853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4426819" y="4919844"/>
            <a:ext cx="372373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5024923" y="424185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3525885" y="4533095"/>
            <a:ext cx="900934" cy="57046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New rules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1614610" y="4015313"/>
            <a:ext cx="493670" cy="56810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894275" y="1425725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</a:rPr>
              <a:t>Service topology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930721" y="1425725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E</a:t>
            </a:r>
            <a:r>
              <a:rPr lang="en-US" sz="1400" b="1" dirty="0" smtClean="0">
                <a:solidFill>
                  <a:srgbClr val="000000"/>
                </a:solidFill>
              </a:rPr>
              <a:t>xecution plan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333585" y="3956494"/>
            <a:ext cx="674297" cy="58887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780492" y="4533095"/>
            <a:ext cx="1376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Unicast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</a:rPr>
              <a:t>PowerPanel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84792" y="4545368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Broadcast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(rule)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684064" y="4271194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8174995" y="42509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3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3294708" y="1949967"/>
            <a:ext cx="1394978" cy="567419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64038" y="2347047"/>
            <a:ext cx="1627660" cy="887723"/>
          </a:xfrm>
          <a:prstGeom prst="ellipse">
            <a:avLst/>
          </a:prstGeom>
          <a:solidFill>
            <a:srgbClr val="7030A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Discovery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7521" y="179226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5767" y="3704741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>
                <a:solidFill>
                  <a:prstClr val="white"/>
                </a:solidFill>
                <a:latin typeface="Calibri"/>
              </a:rPr>
              <a:t>Broker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8613" y="159637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 smtClean="0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 smtClean="0">
                <a:solidFill>
                  <a:prstClr val="white"/>
                </a:solidFill>
                <a:latin typeface="Calibri"/>
              </a:rPr>
              <a:t>Broker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7170" y="1857542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93128" y="3813541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 consumers</a:t>
            </a:r>
            <a:endParaRPr kumimoji="0" lang="de-DE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1133593" y="2118637"/>
            <a:ext cx="109392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>
            <a:off x="3404007" y="2085932"/>
            <a:ext cx="722687" cy="32636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>
            <a:off x="4577868" y="3244531"/>
            <a:ext cx="0" cy="46021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035648" y="4074636"/>
            <a:ext cx="175748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>
          <a:xfrm flipV="1">
            <a:off x="5137376" y="1985384"/>
            <a:ext cx="661237" cy="45962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244006" y="2196631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prstClr val="black"/>
                </a:solidFill>
                <a:latin typeface="Calibri"/>
              </a:rPr>
              <a:t>update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00135" y="188885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6087" y="332074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99422" y="222584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1993" y="3684248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prstClr val="black"/>
                </a:solidFill>
                <a:latin typeface="Calibri"/>
              </a:rPr>
              <a:t>subscribe/query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31485" y="40746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4006" y="17702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18880" y="2622538"/>
            <a:ext cx="3305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manage the global context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index the metadata of all entities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040189" y="1039806"/>
            <a:ext cx="375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manage its local context entities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provide a single view of all context entities</a:t>
            </a:r>
          </a:p>
        </p:txBody>
      </p:sp>
      <p:sp>
        <p:nvSpPr>
          <p:cNvPr id="32" name="Up Arrow 31"/>
          <p:cNvSpPr/>
          <p:nvPr/>
        </p:nvSpPr>
        <p:spPr bwMode="auto">
          <a:xfrm>
            <a:off x="2390774" y="1475747"/>
            <a:ext cx="259761" cy="215253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5467994" y="2748636"/>
            <a:ext cx="223676" cy="209467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860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 bwMode="auto">
          <a:xfrm>
            <a:off x="4958692" y="3996934"/>
            <a:ext cx="3568578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4287" y="3985405"/>
            <a:ext cx="4434265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226" y="5420164"/>
            <a:ext cx="1367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Stadium A</a:t>
            </a:r>
            <a:endParaRPr lang="en-US" sz="16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023927" y="5441759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Stadium B</a:t>
            </a:r>
            <a:endParaRPr lang="en-US" sz="1600" b="1" i="1" dirty="0"/>
          </a:p>
        </p:txBody>
      </p:sp>
      <p:sp>
        <p:nvSpPr>
          <p:cNvPr id="8" name="Cloud 7"/>
          <p:cNvSpPr/>
          <p:nvPr/>
        </p:nvSpPr>
        <p:spPr bwMode="auto">
          <a:xfrm>
            <a:off x="3437914" y="585057"/>
            <a:ext cx="2441276" cy="137160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0042" y="1101580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Cloud</a:t>
            </a:r>
            <a:endParaRPr lang="en-US" sz="1600" b="1" i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1897568" y="2283128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ea typeface="+mj-ea"/>
              </a:rPr>
              <a:t>IoT</a:t>
            </a:r>
            <a:endParaRPr lang="en-US" sz="1600" b="1" dirty="0" smtClean="0">
              <a:ea typeface="+mj-ea"/>
            </a:endParaRPr>
          </a:p>
          <a:p>
            <a:pPr algn="ctr"/>
            <a:r>
              <a:rPr lang="en-US" sz="1600" b="1" dirty="0" smtClean="0">
                <a:ea typeface="+mj-ea"/>
              </a:rPr>
              <a:t>gateway</a:t>
            </a:r>
            <a:endParaRPr lang="en-US" sz="1600" b="1" dirty="0">
              <a:ea typeface="+mj-ea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8765" y="3562813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pic>
        <p:nvPicPr>
          <p:cNvPr id="1026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" y="4443976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 bwMode="auto">
          <a:xfrm>
            <a:off x="6415647" y="2297517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ea typeface="+mj-ea"/>
              </a:rPr>
              <a:t>IoT</a:t>
            </a:r>
            <a:endParaRPr lang="en-US" sz="1600" b="1" dirty="0" smtClean="0">
              <a:ea typeface="+mj-ea"/>
            </a:endParaRP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sp>
        <p:nvSpPr>
          <p:cNvPr id="12" name="AutoShape 6" descr="http://static.iconarchive.com/download/i81300/custom-icon-design/mono-business/user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18" y="5038743"/>
            <a:ext cx="559539" cy="5595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0" y="4259827"/>
            <a:ext cx="457421" cy="673614"/>
          </a:xfrm>
          <a:prstGeom prst="rect">
            <a:avLst/>
          </a:prstGeom>
        </p:spPr>
      </p:pic>
      <p:sp>
        <p:nvSpPr>
          <p:cNvPr id="24" name="Up Arrow 23"/>
          <p:cNvSpPr/>
          <p:nvPr/>
        </p:nvSpPr>
        <p:spPr bwMode="auto">
          <a:xfrm>
            <a:off x="904106" y="4199088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27" name="Up Arrow 26"/>
          <p:cNvSpPr/>
          <p:nvPr/>
        </p:nvSpPr>
        <p:spPr bwMode="auto">
          <a:xfrm>
            <a:off x="3775456" y="4249946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cxnSp>
        <p:nvCxnSpPr>
          <p:cNvPr id="29" name="Straight Arrow Connector 28"/>
          <p:cNvCxnSpPr>
            <a:stCxn id="11" idx="0"/>
          </p:cNvCxnSpPr>
          <p:nvPr/>
        </p:nvCxnSpPr>
        <p:spPr bwMode="auto">
          <a:xfrm flipV="1">
            <a:off x="1075178" y="2895603"/>
            <a:ext cx="1077323" cy="6672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3128506" y="1609411"/>
            <a:ext cx="503694" cy="6737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18" idx="0"/>
          </p:cNvCxnSpPr>
          <p:nvPr/>
        </p:nvCxnSpPr>
        <p:spPr bwMode="auto">
          <a:xfrm flipH="1" flipV="1">
            <a:off x="5706967" y="1440134"/>
            <a:ext cx="1324149" cy="85738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2881903" y="2891289"/>
            <a:ext cx="878573" cy="76603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Lightning Bolt 38"/>
          <p:cNvSpPr/>
          <p:nvPr/>
        </p:nvSpPr>
        <p:spPr bwMode="auto">
          <a:xfrm flipH="1" flipV="1">
            <a:off x="2717112" y="2895603"/>
            <a:ext cx="267627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2" name="Lightning Bolt 41"/>
          <p:cNvSpPr/>
          <p:nvPr/>
        </p:nvSpPr>
        <p:spPr bwMode="auto">
          <a:xfrm flipV="1">
            <a:off x="1998831" y="2895603"/>
            <a:ext cx="408231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23" y="4472836"/>
            <a:ext cx="230570" cy="32572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79" y="4249946"/>
            <a:ext cx="580903" cy="58090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12" y="4455971"/>
            <a:ext cx="532539" cy="532539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 bwMode="auto">
          <a:xfrm flipH="1" flipV="1">
            <a:off x="7180024" y="2891289"/>
            <a:ext cx="511862" cy="96879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5624221" y="2891289"/>
            <a:ext cx="1203471" cy="9680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Up Arrow 52"/>
          <p:cNvSpPr/>
          <p:nvPr/>
        </p:nvSpPr>
        <p:spPr bwMode="auto">
          <a:xfrm>
            <a:off x="5444462" y="4190235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54" name="Up Arrow 53"/>
          <p:cNvSpPr/>
          <p:nvPr/>
        </p:nvSpPr>
        <p:spPr bwMode="auto">
          <a:xfrm>
            <a:off x="7739076" y="4197963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8" name="Freeform 47"/>
          <p:cNvSpPr/>
          <p:nvPr/>
        </p:nvSpPr>
        <p:spPr bwMode="auto">
          <a:xfrm rot="658194">
            <a:off x="6432521" y="4787302"/>
            <a:ext cx="663662" cy="557274"/>
          </a:xfrm>
          <a:custGeom>
            <a:avLst/>
            <a:gdLst>
              <a:gd name="connsiteX0" fmla="*/ 0 w 581395"/>
              <a:gd name="connsiteY0" fmla="*/ 198407 h 405656"/>
              <a:gd name="connsiteX1" fmla="*/ 207034 w 581395"/>
              <a:gd name="connsiteY1" fmla="*/ 405441 h 405656"/>
              <a:gd name="connsiteX2" fmla="*/ 560717 w 581395"/>
              <a:gd name="connsiteY2" fmla="*/ 232913 h 405656"/>
              <a:gd name="connsiteX3" fmla="*/ 508959 w 581395"/>
              <a:gd name="connsiteY3" fmla="*/ 0 h 40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395" h="405656">
                <a:moveTo>
                  <a:pt x="0" y="198407"/>
                </a:moveTo>
                <a:cubicBezTo>
                  <a:pt x="56790" y="299048"/>
                  <a:pt x="113581" y="399690"/>
                  <a:pt x="207034" y="405441"/>
                </a:cubicBezTo>
                <a:cubicBezTo>
                  <a:pt x="300487" y="411192"/>
                  <a:pt x="510396" y="300486"/>
                  <a:pt x="560717" y="232913"/>
                </a:cubicBezTo>
                <a:cubicBezTo>
                  <a:pt x="611038" y="165340"/>
                  <a:pt x="559998" y="82670"/>
                  <a:pt x="508959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1615" y="5153610"/>
            <a:ext cx="1507144" cy="5847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icture of </a:t>
            </a:r>
          </a:p>
          <a:p>
            <a:r>
              <a:rPr lang="en-US" sz="1600" dirty="0" smtClean="0"/>
              <a:t>the lost child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1821960" y="3430600"/>
            <a:ext cx="1457450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</a:t>
            </a:r>
            <a:r>
              <a:rPr lang="en-US" sz="1600" dirty="0" smtClean="0"/>
              <a:t>otifications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3316151" y="3620744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pic>
        <p:nvPicPr>
          <p:cNvPr id="57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53" y="4498714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86" y="4250051"/>
            <a:ext cx="580903" cy="580903"/>
          </a:xfrm>
          <a:prstGeom prst="rect">
            <a:avLst/>
          </a:prstGeom>
        </p:spPr>
      </p:pic>
      <p:pic>
        <p:nvPicPr>
          <p:cNvPr id="60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59" y="4415268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51" y="4409535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 bwMode="auto">
          <a:xfrm>
            <a:off x="5090875" y="3557310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 smtClean="0">
                <a:ea typeface="+mj-ea"/>
              </a:rPr>
              <a:t>gateway</a:t>
            </a:r>
            <a:endParaRPr lang="en-US" sz="1600" b="1" dirty="0">
              <a:ea typeface="+mj-e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7180024" y="3563165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85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ounded Rectangle 3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Freeform 13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updates</a:t>
            </a:r>
            <a:endParaRPr lang="de-DE" sz="1200" dirty="0"/>
          </a:p>
        </p:txBody>
      </p:sp>
      <p:sp>
        <p:nvSpPr>
          <p:cNvPr id="17" name="Oval 16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D1</a:t>
            </a:r>
            <a:endParaRPr lang="de-DE" sz="1200" dirty="0"/>
          </a:p>
        </p:txBody>
      </p:sp>
      <p:sp>
        <p:nvSpPr>
          <p:cNvPr id="18" name="Rectangle 17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19" name="Oval 18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Availability</a:t>
            </a:r>
          </a:p>
          <a:p>
            <a:r>
              <a:rPr lang="en-US" dirty="0" smtClean="0"/>
              <a:t>(indexing, discovery)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Entities</a:t>
            </a:r>
          </a:p>
          <a:p>
            <a:r>
              <a:rPr lang="en-US" dirty="0" smtClean="0"/>
              <a:t>(information exchanging)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5381625" y="451282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r>
              <a:rPr lang="en-US" dirty="0" smtClean="0"/>
              <a:t>(provide/consume context)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490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Scalable Context Management with Distributed Brokers</a:t>
            </a:r>
            <a:endParaRPr lang="de-D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2668" y="2454185"/>
            <a:ext cx="5798539" cy="2824840"/>
            <a:chOff x="497440" y="2184494"/>
            <a:chExt cx="8208912" cy="3895345"/>
          </a:xfrm>
        </p:grpSpPr>
        <p:sp>
          <p:nvSpPr>
            <p:cNvPr id="4" name="Oval 3"/>
            <p:cNvSpPr/>
            <p:nvPr/>
          </p:nvSpPr>
          <p:spPr>
            <a:xfrm>
              <a:off x="3593784" y="3084460"/>
              <a:ext cx="2304256" cy="1224136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IoT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Discovery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18558" y="2319442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Light-weight Broker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800" y="4956668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Light-weight Broker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18120" y="2184494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sz="1400" kern="0" dirty="0" smtClean="0">
                <a:solidFill>
                  <a:prstClr val="white"/>
                </a:solidFill>
                <a:latin typeface="Calibri"/>
              </a:endParaRPr>
            </a:p>
            <a:p>
              <a:pPr algn="ctr">
                <a:defRPr/>
              </a:pPr>
              <a:r>
                <a:rPr kumimoji="0" lang="en-US" sz="1400" kern="0" dirty="0" smtClean="0">
                  <a:solidFill>
                    <a:prstClr val="white"/>
                  </a:solidFill>
                  <a:latin typeface="Calibri"/>
                </a:rPr>
                <a:t>Light-weight </a:t>
              </a: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Broker</a:t>
              </a:r>
            </a:p>
            <a:p>
              <a:pPr lvl="0" algn="ctr">
                <a:defRPr/>
              </a:pPr>
              <a:endParaRPr kumimoji="0" lang="en-US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7440" y="4092572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producers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38200" y="5206705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subscriber</a:t>
              </a:r>
              <a:endParaRPr kumimoji="0" 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282276" y="3034343"/>
              <a:ext cx="5971309" cy="2525710"/>
            </a:xfrm>
            <a:custGeom>
              <a:avLst/>
              <a:gdLst>
                <a:gd name="connsiteX0" fmla="*/ 0 w 5971309"/>
                <a:gd name="connsiteY0" fmla="*/ 1015565 h 2525710"/>
                <a:gd name="connsiteX1" fmla="*/ 789709 w 5971309"/>
                <a:gd name="connsiteY1" fmla="*/ 31892 h 2525710"/>
                <a:gd name="connsiteX2" fmla="*/ 2951018 w 5971309"/>
                <a:gd name="connsiteY2" fmla="*/ 2068510 h 2525710"/>
                <a:gd name="connsiteX3" fmla="*/ 5971309 w 5971309"/>
                <a:gd name="connsiteY3" fmla="*/ 2525710 h 25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1309" h="2525710">
                  <a:moveTo>
                    <a:pt x="0" y="1015565"/>
                  </a:moveTo>
                  <a:cubicBezTo>
                    <a:pt x="148936" y="435983"/>
                    <a:pt x="297873" y="-143599"/>
                    <a:pt x="789709" y="31892"/>
                  </a:cubicBezTo>
                  <a:cubicBezTo>
                    <a:pt x="1281545" y="207383"/>
                    <a:pt x="2087418" y="1652874"/>
                    <a:pt x="2951018" y="2068510"/>
                  </a:cubicBezTo>
                  <a:cubicBezTo>
                    <a:pt x="3814618" y="2484146"/>
                    <a:pt x="4892963" y="2504928"/>
                    <a:pt x="5971309" y="2525710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865592" y="3876548"/>
              <a:ext cx="1728192" cy="43204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>
            <a:xfrm>
              <a:off x="3082235" y="2634410"/>
              <a:ext cx="1023098" cy="45005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>
            <a:xfrm>
              <a:off x="4745912" y="4322056"/>
              <a:ext cx="0" cy="63461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>
            <a:xfrm>
              <a:off x="5393984" y="5206705"/>
              <a:ext cx="1859601" cy="20001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>
            <a:xfrm flipV="1">
              <a:off x="5538000" y="2585741"/>
              <a:ext cx="936104" cy="63380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5393984" y="5672102"/>
              <a:ext cx="1513708" cy="407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sz="1400" dirty="0">
                  <a:solidFill>
                    <a:prstClr val="black"/>
                  </a:solidFill>
                  <a:latin typeface="Calibri"/>
                </a:rPr>
                <a:t>d</a:t>
              </a:r>
              <a:r>
                <a:rPr kumimoji="0" lang="en-US" sz="1400" dirty="0" smtClean="0">
                  <a:solidFill>
                    <a:prstClr val="black"/>
                  </a:solidFill>
                  <a:latin typeface="Calibri"/>
                </a:rPr>
                <a:t>ata streams</a:t>
              </a:r>
              <a:endParaRPr kumimoji="0" lang="de-DE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Rounded Rectangle 16"/>
          <p:cNvSpPr/>
          <p:nvPr/>
        </p:nvSpPr>
        <p:spPr bwMode="auto">
          <a:xfrm>
            <a:off x="399722" y="908144"/>
            <a:ext cx="8010854" cy="97641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Discovery: manage availability information (mainly metadata) globally;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Light-weight Broker: 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     1) help local subscribers to get what they subscribe; 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     2) announce to </a:t>
            </a: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Discovery what can be provided by local producers</a:t>
            </a:r>
            <a:endParaRPr kumimoji="1" lang="de-DE" sz="1400" b="1" dirty="0">
              <a:latin typeface="+mj-ea"/>
              <a:ea typeface="+mj-ea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91" y="2826028"/>
            <a:ext cx="3200494" cy="181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0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Information Delivery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Entities</a:t>
            </a:r>
          </a:p>
          <a:p>
            <a:r>
              <a:rPr lang="en-US" dirty="0" smtClean="0"/>
              <a:t>(information exchanging)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Availability</a:t>
            </a:r>
          </a:p>
          <a:p>
            <a:r>
              <a:rPr lang="en-US" dirty="0" smtClean="0"/>
              <a:t>(indexing, discovery)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1625" y="427740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r>
              <a:rPr lang="en-US" dirty="0" smtClean="0"/>
              <a:t>(provide/consume context)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Freeform 22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updates</a:t>
            </a:r>
            <a:endParaRPr lang="de-DE" sz="1200" dirty="0"/>
          </a:p>
        </p:txBody>
      </p:sp>
      <p:sp>
        <p:nvSpPr>
          <p:cNvPr id="29" name="Oval 28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D1</a:t>
            </a:r>
            <a:endParaRPr lang="de-DE" sz="1200" dirty="0"/>
          </a:p>
        </p:txBody>
      </p:sp>
      <p:sp>
        <p:nvSpPr>
          <p:cNvPr id="30" name="Rectangle 29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31" name="Oval 30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32" name="Straight Arrow Connector 31"/>
          <p:cNvCxnSpPr>
            <a:endCxn id="31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Oval 35"/>
          <p:cNvSpPr/>
          <p:nvPr/>
        </p:nvSpPr>
        <p:spPr bwMode="auto">
          <a:xfrm>
            <a:off x="1782917" y="4429801"/>
            <a:ext cx="695717" cy="32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1085849" y="4923733"/>
            <a:ext cx="72300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390869" y="5036042"/>
            <a:ext cx="2835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moving or unavailable temporarily</a:t>
            </a:r>
            <a:endParaRPr lang="de-DE" sz="12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1085851" y="5514975"/>
            <a:ext cx="6610350" cy="771525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i="1" dirty="0" smtClean="0">
                <a:latin typeface="Calibri" panose="020F0502020204030204" pitchFamily="34" charset="0"/>
                <a:ea typeface="+mj-ea"/>
              </a:rPr>
              <a:t>How to ensure the order and reliable delivery of messages when exchanging context information? (we have enhanced our </a:t>
            </a:r>
            <a:r>
              <a:rPr lang="en-US" sz="1600" b="1" i="1" dirty="0" err="1" smtClean="0">
                <a:latin typeface="Calibri" panose="020F0502020204030204" pitchFamily="34" charset="0"/>
                <a:ea typeface="+mj-ea"/>
              </a:rPr>
              <a:t>IoT</a:t>
            </a:r>
            <a:r>
              <a:rPr lang="en-US" sz="1600" b="1" i="1" dirty="0" smtClean="0">
                <a:latin typeface="Calibri" panose="020F0502020204030204" pitchFamily="34" charset="0"/>
                <a:ea typeface="+mj-ea"/>
              </a:rPr>
              <a:t> Broker to provide reliable notify delivery in an optional way)</a:t>
            </a:r>
          </a:p>
        </p:txBody>
      </p:sp>
    </p:spTree>
    <p:extLst>
      <p:ext uri="{BB962C8B-B14F-4D97-AF65-F5344CB8AC3E}">
        <p14:creationId xmlns:p14="http://schemas.microsoft.com/office/powerpoint/2010/main" val="571598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lowchart: Process 59"/>
          <p:cNvSpPr/>
          <p:nvPr/>
        </p:nvSpPr>
        <p:spPr bwMode="auto">
          <a:xfrm>
            <a:off x="161136" y="95249"/>
            <a:ext cx="8982864" cy="263633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3" name="Flowchart: Process 2"/>
          <p:cNvSpPr/>
          <p:nvPr/>
        </p:nvSpPr>
        <p:spPr bwMode="auto">
          <a:xfrm>
            <a:off x="252448" y="992267"/>
            <a:ext cx="1431901" cy="792032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Docker </a:t>
            </a:r>
            <a:r>
              <a:rPr lang="en-US" sz="1400" b="1" dirty="0">
                <a:solidFill>
                  <a:schemeClr val="bg1"/>
                </a:solidFill>
                <a:latin typeface="+mj-ea"/>
              </a:rPr>
              <a:t>Registry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Flowchart: Process 3"/>
          <p:cNvSpPr/>
          <p:nvPr/>
        </p:nvSpPr>
        <p:spPr bwMode="auto">
          <a:xfrm>
            <a:off x="2224086" y="428625"/>
            <a:ext cx="6777039" cy="20002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7078" y="469698"/>
            <a:ext cx="1938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Core components</a:t>
            </a:r>
            <a:endParaRPr lang="en-US" sz="1400" b="1" dirty="0">
              <a:latin typeface="+mj-ea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5460356" y="3452213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338306" y="1447798"/>
            <a:ext cx="1380305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(cloud)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92786" y="1681161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endParaRPr lang="en-US" sz="1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Discovery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092786" y="876299"/>
            <a:ext cx="1398376" cy="438151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PostgreSQL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049275" y="876298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Topology Master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84675" y="1859755"/>
            <a:ext cx="1398376" cy="392904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RabbitMQ</a:t>
            </a:r>
            <a:endParaRPr lang="en-US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552641" y="3580799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799965" y="3210512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21" name="Flowchart: Process 20"/>
          <p:cNvSpPr/>
          <p:nvPr/>
        </p:nvSpPr>
        <p:spPr bwMode="auto">
          <a:xfrm>
            <a:off x="5617069" y="4897629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 smtClean="0">
                <a:latin typeface="+mj-ea"/>
                <a:ea typeface="+mj-ea"/>
              </a:rPr>
              <a:t>docker</a:t>
            </a:r>
            <a:r>
              <a:rPr kumimoji="1" lang="en-US" sz="1400" b="1" dirty="0" smtClean="0">
                <a:latin typeface="+mj-ea"/>
                <a:ea typeface="+mj-ea"/>
              </a:rPr>
              <a:t> engine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69635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edge node</a:t>
            </a:r>
            <a:endParaRPr lang="en-US" sz="1400" b="1" dirty="0">
              <a:latin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2797" y="1809986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(IP-registry)</a:t>
            </a:r>
            <a:endParaRPr lang="en-US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91624" y="120848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(IP-core)</a:t>
            </a:r>
            <a:endParaRPr 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829824" y="5656203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(IP-edge1)</a:t>
            </a:r>
            <a:endParaRPr 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33778" y="5670940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(IP-edge2)</a:t>
            </a:r>
            <a:endParaRPr lang="en-US" sz="1000" b="1" dirty="0"/>
          </a:p>
        </p:txBody>
      </p:sp>
      <p:sp>
        <p:nvSpPr>
          <p:cNvPr id="33" name="Up-Down Arrow 32"/>
          <p:cNvSpPr/>
          <p:nvPr/>
        </p:nvSpPr>
        <p:spPr bwMode="auto">
          <a:xfrm>
            <a:off x="4676775" y="1331833"/>
            <a:ext cx="190500" cy="330132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6729712" y="1428749"/>
            <a:ext cx="0" cy="395579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>
            <a:off x="3716830" y="1966910"/>
            <a:ext cx="366882" cy="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5419124" y="1428749"/>
            <a:ext cx="630151" cy="2857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owchart: Multidocument 52"/>
          <p:cNvSpPr/>
          <p:nvPr/>
        </p:nvSpPr>
        <p:spPr bwMode="auto">
          <a:xfrm>
            <a:off x="7100200" y="3992756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7298284" y="3702194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6693844" y="4165994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283773" y="4410662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Task</a:t>
            </a:r>
          </a:p>
          <a:p>
            <a:r>
              <a:rPr lang="en-US" sz="1000" b="1" dirty="0" smtClean="0"/>
              <a:t>instances</a:t>
            </a:r>
            <a:endParaRPr lang="en-US" sz="1000" b="1" dirty="0"/>
          </a:p>
        </p:txBody>
      </p:sp>
      <p:sp>
        <p:nvSpPr>
          <p:cNvPr id="72" name="Rounded Rectangle 71"/>
          <p:cNvSpPr/>
          <p:nvPr/>
        </p:nvSpPr>
        <p:spPr bwMode="auto">
          <a:xfrm>
            <a:off x="2338306" y="629536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Task Designer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48553" y="2423201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back-end part</a:t>
            </a:r>
            <a:endParaRPr lang="en-US" sz="1000" b="1" dirty="0"/>
          </a:p>
        </p:txBody>
      </p:sp>
      <p:sp>
        <p:nvSpPr>
          <p:cNvPr id="82" name="Rectangle 81"/>
          <p:cNvSpPr/>
          <p:nvPr/>
        </p:nvSpPr>
        <p:spPr>
          <a:xfrm>
            <a:off x="2959315" y="59293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+mj-ea"/>
              </a:rPr>
              <a:t>cloud node/cluster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 bwMode="auto">
          <a:xfrm>
            <a:off x="7932545" y="1784299"/>
            <a:ext cx="970655" cy="50186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7447651" y="2024513"/>
            <a:ext cx="484893" cy="158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17" idx="0"/>
            <a:endCxn id="14" idx="2"/>
          </p:cNvCxnSpPr>
          <p:nvPr/>
        </p:nvCxnSpPr>
        <p:spPr bwMode="auto">
          <a:xfrm flipH="1" flipV="1">
            <a:off x="6783863" y="2252659"/>
            <a:ext cx="582392" cy="957853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4639126" y="2286165"/>
            <a:ext cx="1742912" cy="105573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Flowchart: Process 44"/>
          <p:cNvSpPr/>
          <p:nvPr/>
        </p:nvSpPr>
        <p:spPr bwMode="auto">
          <a:xfrm>
            <a:off x="2166938" y="3458161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259223" y="3586747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3506547" y="3216460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49" name="Flowchart: Process 48"/>
          <p:cNvSpPr/>
          <p:nvPr/>
        </p:nvSpPr>
        <p:spPr bwMode="auto">
          <a:xfrm>
            <a:off x="2323651" y="4903577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 smtClean="0">
                <a:latin typeface="+mj-ea"/>
                <a:ea typeface="+mj-ea"/>
              </a:rPr>
              <a:t>docker</a:t>
            </a:r>
            <a:r>
              <a:rPr kumimoji="1" lang="en-US" sz="1400" b="1" dirty="0" smtClean="0">
                <a:latin typeface="+mj-ea"/>
                <a:ea typeface="+mj-ea"/>
              </a:rPr>
              <a:t> engine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0" name="Flowchart: Multidocument 49"/>
          <p:cNvSpPr/>
          <p:nvPr/>
        </p:nvSpPr>
        <p:spPr bwMode="auto">
          <a:xfrm>
            <a:off x="3806782" y="3998704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4004866" y="3708142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3400426" y="4171942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3990355" y="441661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Task</a:t>
            </a:r>
          </a:p>
          <a:p>
            <a:r>
              <a:rPr lang="en-US" sz="1000" b="1" dirty="0" smtClean="0"/>
              <a:t>instances</a:t>
            </a:r>
            <a:endParaRPr lang="en-US" sz="1000" b="1" dirty="0"/>
          </a:p>
        </p:txBody>
      </p:sp>
      <p:sp>
        <p:nvSpPr>
          <p:cNvPr id="56" name="Rectangle 55"/>
          <p:cNvSpPr/>
          <p:nvPr/>
        </p:nvSpPr>
        <p:spPr>
          <a:xfrm>
            <a:off x="2697984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edge node</a:t>
            </a:r>
            <a:endParaRPr lang="en-US" sz="1400" b="1" dirty="0">
              <a:latin typeface="+mj-ea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962525" y="2247900"/>
            <a:ext cx="911353" cy="1343025"/>
          </a:xfrm>
          <a:custGeom>
            <a:avLst/>
            <a:gdLst>
              <a:gd name="connsiteX0" fmla="*/ 0 w 911353"/>
              <a:gd name="connsiteY0" fmla="*/ 0 h 1343025"/>
              <a:gd name="connsiteX1" fmla="*/ 790575 w 911353"/>
              <a:gd name="connsiteY1" fmla="*/ 752475 h 1343025"/>
              <a:gd name="connsiteX2" fmla="*/ 895350 w 911353"/>
              <a:gd name="connsiteY2" fmla="*/ 1343025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353" h="1343025">
                <a:moveTo>
                  <a:pt x="0" y="0"/>
                </a:moveTo>
                <a:cubicBezTo>
                  <a:pt x="320675" y="264319"/>
                  <a:pt x="641350" y="528638"/>
                  <a:pt x="790575" y="752475"/>
                </a:cubicBezTo>
                <a:cubicBezTo>
                  <a:pt x="939800" y="976312"/>
                  <a:pt x="917575" y="1159668"/>
                  <a:pt x="895350" y="1343025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2847975" y="2247900"/>
            <a:ext cx="1543050" cy="1352550"/>
          </a:xfrm>
          <a:custGeom>
            <a:avLst/>
            <a:gdLst>
              <a:gd name="connsiteX0" fmla="*/ 1543050 w 1543050"/>
              <a:gd name="connsiteY0" fmla="*/ 0 h 1352550"/>
              <a:gd name="connsiteX1" fmla="*/ 438150 w 1543050"/>
              <a:gd name="connsiteY1" fmla="*/ 590550 h 1352550"/>
              <a:gd name="connsiteX2" fmla="*/ 0 w 1543050"/>
              <a:gd name="connsiteY2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050" h="1352550">
                <a:moveTo>
                  <a:pt x="1543050" y="0"/>
                </a:moveTo>
                <a:cubicBezTo>
                  <a:pt x="1119187" y="182562"/>
                  <a:pt x="695325" y="365125"/>
                  <a:pt x="438150" y="590550"/>
                </a:cubicBezTo>
                <a:cubicBezTo>
                  <a:pt x="180975" y="815975"/>
                  <a:pt x="90487" y="1084262"/>
                  <a:pt x="0" y="1352550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4062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1457790" y="1760626"/>
            <a:ext cx="4844918" cy="2809604"/>
          </a:xfrm>
          <a:custGeom>
            <a:avLst/>
            <a:gdLst>
              <a:gd name="connsiteX0" fmla="*/ 2272848 w 4844918"/>
              <a:gd name="connsiteY0" fmla="*/ 298079 h 2809604"/>
              <a:gd name="connsiteX1" fmla="*/ 1836120 w 4844918"/>
              <a:gd name="connsiteY1" fmla="*/ 898580 h 2809604"/>
              <a:gd name="connsiteX2" fmla="*/ 566878 w 4844918"/>
              <a:gd name="connsiteY2" fmla="*/ 1662855 h 2809604"/>
              <a:gd name="connsiteX3" fmla="*/ 20968 w 4844918"/>
              <a:gd name="connsiteY3" fmla="*/ 2522664 h 2809604"/>
              <a:gd name="connsiteX4" fmla="*/ 1235618 w 4844918"/>
              <a:gd name="connsiteY4" fmla="*/ 2713732 h 2809604"/>
              <a:gd name="connsiteX5" fmla="*/ 3146305 w 4844918"/>
              <a:gd name="connsiteY5" fmla="*/ 2686437 h 2809604"/>
              <a:gd name="connsiteX6" fmla="*/ 4606615 w 4844918"/>
              <a:gd name="connsiteY6" fmla="*/ 2741028 h 2809604"/>
              <a:gd name="connsiteX7" fmla="*/ 4320012 w 4844918"/>
              <a:gd name="connsiteY7" fmla="*/ 1608264 h 2809604"/>
              <a:gd name="connsiteX8" fmla="*/ 4279069 w 4844918"/>
              <a:gd name="connsiteY8" fmla="*/ 939523 h 2809604"/>
              <a:gd name="connsiteX9" fmla="*/ 4838627 w 4844918"/>
              <a:gd name="connsiteY9" fmla="*/ 298079 h 2809604"/>
              <a:gd name="connsiteX10" fmla="*/ 3855989 w 4844918"/>
              <a:gd name="connsiteY10" fmla="*/ 25123 h 2809604"/>
              <a:gd name="connsiteX11" fmla="*/ 2586747 w 4844918"/>
              <a:gd name="connsiteY11" fmla="*/ 52419 h 2809604"/>
              <a:gd name="connsiteX12" fmla="*/ 2286496 w 4844918"/>
              <a:gd name="connsiteY12" fmla="*/ 379965 h 280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44918" h="2809604">
                <a:moveTo>
                  <a:pt x="2272848" y="298079"/>
                </a:moveTo>
                <a:cubicBezTo>
                  <a:pt x="2196648" y="484598"/>
                  <a:pt x="2120448" y="671117"/>
                  <a:pt x="1836120" y="898580"/>
                </a:cubicBezTo>
                <a:cubicBezTo>
                  <a:pt x="1551792" y="1126043"/>
                  <a:pt x="869403" y="1392174"/>
                  <a:pt x="566878" y="1662855"/>
                </a:cubicBezTo>
                <a:cubicBezTo>
                  <a:pt x="264353" y="1933536"/>
                  <a:pt x="-90489" y="2347518"/>
                  <a:pt x="20968" y="2522664"/>
                </a:cubicBezTo>
                <a:cubicBezTo>
                  <a:pt x="132425" y="2697810"/>
                  <a:pt x="714729" y="2686437"/>
                  <a:pt x="1235618" y="2713732"/>
                </a:cubicBezTo>
                <a:cubicBezTo>
                  <a:pt x="1756507" y="2741027"/>
                  <a:pt x="2584472" y="2681888"/>
                  <a:pt x="3146305" y="2686437"/>
                </a:cubicBezTo>
                <a:cubicBezTo>
                  <a:pt x="3708138" y="2690986"/>
                  <a:pt x="4410997" y="2920723"/>
                  <a:pt x="4606615" y="2741028"/>
                </a:cubicBezTo>
                <a:cubicBezTo>
                  <a:pt x="4802233" y="2561333"/>
                  <a:pt x="4374603" y="1908515"/>
                  <a:pt x="4320012" y="1608264"/>
                </a:cubicBezTo>
                <a:cubicBezTo>
                  <a:pt x="4265421" y="1308013"/>
                  <a:pt x="4192633" y="1157887"/>
                  <a:pt x="4279069" y="939523"/>
                </a:cubicBezTo>
                <a:cubicBezTo>
                  <a:pt x="4365505" y="721159"/>
                  <a:pt x="4909140" y="450479"/>
                  <a:pt x="4838627" y="298079"/>
                </a:cubicBezTo>
                <a:cubicBezTo>
                  <a:pt x="4768114" y="145679"/>
                  <a:pt x="4231302" y="66066"/>
                  <a:pt x="3855989" y="25123"/>
                </a:cubicBezTo>
                <a:cubicBezTo>
                  <a:pt x="3480676" y="-15820"/>
                  <a:pt x="2848329" y="-6721"/>
                  <a:pt x="2586747" y="52419"/>
                </a:cubicBezTo>
                <a:cubicBezTo>
                  <a:pt x="2325165" y="111559"/>
                  <a:pt x="2305830" y="245762"/>
                  <a:pt x="2286496" y="37996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lowchart: Multidocument 3"/>
          <p:cNvSpPr/>
          <p:nvPr/>
        </p:nvSpPr>
        <p:spPr>
          <a:xfrm>
            <a:off x="2954988" y="5061206"/>
            <a:ext cx="1460311" cy="88710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(sensors)</a:t>
            </a:r>
          </a:p>
        </p:txBody>
      </p:sp>
      <p:sp>
        <p:nvSpPr>
          <p:cNvPr id="5" name="Flowchart: Multidocument 4"/>
          <p:cNvSpPr/>
          <p:nvPr/>
        </p:nvSpPr>
        <p:spPr>
          <a:xfrm>
            <a:off x="6851573" y="2625719"/>
            <a:ext cx="1676401" cy="92122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Consumers</a:t>
            </a:r>
          </a:p>
        </p:txBody>
      </p:sp>
      <p:sp>
        <p:nvSpPr>
          <p:cNvPr id="6" name="Cloud 5"/>
          <p:cNvSpPr/>
          <p:nvPr/>
        </p:nvSpPr>
        <p:spPr>
          <a:xfrm>
            <a:off x="3826171" y="2072668"/>
            <a:ext cx="1746913" cy="696036"/>
          </a:xfrm>
          <a:prstGeom prst="cloud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cloud</a:t>
            </a:r>
          </a:p>
        </p:txBody>
      </p:sp>
      <p:sp>
        <p:nvSpPr>
          <p:cNvPr id="7" name="Rectangle 6"/>
          <p:cNvSpPr/>
          <p:nvPr/>
        </p:nvSpPr>
        <p:spPr>
          <a:xfrm>
            <a:off x="2831140" y="3896566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79275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Edge-2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7288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Edge-N</a:t>
            </a:r>
          </a:p>
        </p:txBody>
      </p:sp>
      <p:sp>
        <p:nvSpPr>
          <p:cNvPr id="10" name="Up Arrow 9"/>
          <p:cNvSpPr/>
          <p:nvPr/>
        </p:nvSpPr>
        <p:spPr>
          <a:xfrm>
            <a:off x="3513406" y="4520508"/>
            <a:ext cx="312765" cy="43151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845725" y="2926489"/>
            <a:ext cx="867148" cy="340878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02057" y="459272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raw data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35294" y="2549957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timely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results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1573" y="4546553"/>
            <a:ext cx="171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fast decision-making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92155" y="2549957"/>
            <a:ext cx="1942542" cy="9724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lowchart: Multidocument 15"/>
          <p:cNvSpPr/>
          <p:nvPr/>
        </p:nvSpPr>
        <p:spPr>
          <a:xfrm>
            <a:off x="3826171" y="2858434"/>
            <a:ext cx="1203029" cy="848750"/>
          </a:xfrm>
          <a:prstGeom prst="flowChartMultidocumen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14712" y="2997506"/>
            <a:ext cx="1183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dynamic </a:t>
            </a:r>
            <a:endParaRPr kumimoji="0" lang="en-US" sz="1200" b="1" dirty="0" smtClean="0">
              <a:latin typeface="TheSansCorrespondence" charset="0"/>
              <a:ea typeface="ＭＳ Ｐゴシック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latin typeface="TheSansCorrespondence" charset="0"/>
                <a:ea typeface="ＭＳ Ｐゴシック" charset="0"/>
              </a:rPr>
              <a:t>processing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latin typeface="TheSansCorrespondence" charset="0"/>
                <a:ea typeface="ＭＳ Ｐゴシック" charset="0"/>
              </a:rPr>
              <a:t>flows</a:t>
            </a:r>
            <a:endParaRPr kumimoji="0" lang="en-US" sz="1200" b="1" dirty="0"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18" name="Straight Arrow Connector 17"/>
          <p:cNvCxnSpPr>
            <a:stCxn id="15" idx="3"/>
          </p:cNvCxnSpPr>
          <p:nvPr/>
        </p:nvCxnSpPr>
        <p:spPr>
          <a:xfrm>
            <a:off x="3134697" y="3036157"/>
            <a:ext cx="691474" cy="25854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Elbow Connector 18"/>
          <p:cNvCxnSpPr/>
          <p:nvPr/>
        </p:nvCxnSpPr>
        <p:spPr>
          <a:xfrm rot="10800000">
            <a:off x="1192156" y="3036157"/>
            <a:ext cx="2392913" cy="1710453"/>
          </a:xfrm>
          <a:prstGeom prst="bentConnector3">
            <a:avLst>
              <a:gd name="adj1" fmla="val 121864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" name="Freeform 19"/>
          <p:cNvSpPr/>
          <p:nvPr/>
        </p:nvSpPr>
        <p:spPr>
          <a:xfrm>
            <a:off x="1995094" y="1869224"/>
            <a:ext cx="1719618" cy="696315"/>
          </a:xfrm>
          <a:custGeom>
            <a:avLst/>
            <a:gdLst>
              <a:gd name="connsiteX0" fmla="*/ 1719618 w 1719618"/>
              <a:gd name="connsiteY0" fmla="*/ 123109 h 696315"/>
              <a:gd name="connsiteX1" fmla="*/ 504967 w 1719618"/>
              <a:gd name="connsiteY1" fmla="*/ 41223 h 696315"/>
              <a:gd name="connsiteX2" fmla="*/ 0 w 1719618"/>
              <a:gd name="connsiteY2" fmla="*/ 696315 h 69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9618" h="696315">
                <a:moveTo>
                  <a:pt x="1719618" y="123109"/>
                </a:moveTo>
                <a:cubicBezTo>
                  <a:pt x="1255594" y="34399"/>
                  <a:pt x="791570" y="-54311"/>
                  <a:pt x="504967" y="41223"/>
                </a:cubicBezTo>
                <a:cubicBezTo>
                  <a:pt x="218364" y="136757"/>
                  <a:pt x="109182" y="416536"/>
                  <a:pt x="0" y="696315"/>
                </a:cubicBezTo>
              </a:path>
            </a:pathLst>
          </a:custGeom>
          <a:noFill/>
          <a:ln w="22225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990" y="4746608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D</a:t>
            </a: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ata context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93155" y="195577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System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26" name="Elbow Connector 25"/>
          <p:cNvCxnSpPr/>
          <p:nvPr/>
        </p:nvCxnSpPr>
        <p:spPr bwMode="auto">
          <a:xfrm rot="16200000" flipV="1">
            <a:off x="4584434" y="-233001"/>
            <a:ext cx="75762" cy="5641678"/>
          </a:xfrm>
          <a:prstGeom prst="bentConnector3">
            <a:avLst>
              <a:gd name="adj1" fmla="val 1520666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33" name="TextBox 32"/>
          <p:cNvSpPr txBox="1"/>
          <p:nvPr/>
        </p:nvSpPr>
        <p:spPr>
          <a:xfrm>
            <a:off x="4256187" y="939742"/>
            <a:ext cx="88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Usage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6712873" y="4067264"/>
            <a:ext cx="965344" cy="404756"/>
          </a:xfrm>
          <a:prstGeom prst="round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latin typeface="+mj-ea"/>
                <a:ea typeface="+mj-ea"/>
              </a:rPr>
              <a:t>Actuators</a:t>
            </a:r>
            <a:endParaRPr kumimoji="1" lang="en-US" sz="1000" b="1" dirty="0">
              <a:latin typeface="+mj-ea"/>
              <a:ea typeface="+mj-ea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7830617" y="4057056"/>
            <a:ext cx="965344" cy="404756"/>
          </a:xfrm>
          <a:prstGeom prst="round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latin typeface="+mj-ea"/>
                <a:ea typeface="+mj-ea"/>
              </a:rPr>
              <a:t>External Apps</a:t>
            </a:r>
            <a:endParaRPr kumimoji="1" lang="en-US" sz="1000" b="1" dirty="0">
              <a:latin typeface="+mj-ea"/>
              <a:ea typeface="+mj-ea"/>
            </a:endParaRPr>
          </a:p>
        </p:txBody>
      </p:sp>
      <p:cxnSp>
        <p:nvCxnSpPr>
          <p:cNvPr id="37" name="Straight Arrow Connector 36"/>
          <p:cNvCxnSpPr>
            <a:stCxn id="5" idx="2"/>
          </p:cNvCxnSpPr>
          <p:nvPr/>
        </p:nvCxnSpPr>
        <p:spPr bwMode="auto">
          <a:xfrm flipH="1">
            <a:off x="7353300" y="3512057"/>
            <a:ext cx="219902" cy="54499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5" idx="2"/>
          </p:cNvCxnSpPr>
          <p:nvPr/>
        </p:nvCxnSpPr>
        <p:spPr bwMode="auto">
          <a:xfrm>
            <a:off x="7573202" y="3512057"/>
            <a:ext cx="608773" cy="52898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4871106" y="3512057"/>
            <a:ext cx="251426" cy="38979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/>
          <p:nvPr/>
        </p:nvCxnSpPr>
        <p:spPr bwMode="auto">
          <a:xfrm flipH="1">
            <a:off x="4357471" y="3557525"/>
            <a:ext cx="455413" cy="33385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Freeform 49"/>
          <p:cNvSpPr/>
          <p:nvPr/>
        </p:nvSpPr>
        <p:spPr bwMode="auto">
          <a:xfrm>
            <a:off x="4898239" y="2733675"/>
            <a:ext cx="373399" cy="798024"/>
          </a:xfrm>
          <a:custGeom>
            <a:avLst/>
            <a:gdLst>
              <a:gd name="connsiteX0" fmla="*/ 0 w 373399"/>
              <a:gd name="connsiteY0" fmla="*/ 781050 h 798024"/>
              <a:gd name="connsiteX1" fmla="*/ 361950 w 373399"/>
              <a:gd name="connsiteY1" fmla="*/ 695325 h 798024"/>
              <a:gd name="connsiteX2" fmla="*/ 247650 w 373399"/>
              <a:gd name="connsiteY2" fmla="*/ 0 h 79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99" h="798024">
                <a:moveTo>
                  <a:pt x="0" y="781050"/>
                </a:moveTo>
                <a:cubicBezTo>
                  <a:pt x="160337" y="803275"/>
                  <a:pt x="320675" y="825500"/>
                  <a:pt x="361950" y="695325"/>
                </a:cubicBezTo>
                <a:cubicBezTo>
                  <a:pt x="403225" y="565150"/>
                  <a:pt x="325437" y="282575"/>
                  <a:pt x="24765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09428" y="38262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Cloud-edge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environment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32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5"/>
          <p:cNvSpPr/>
          <p:nvPr/>
        </p:nvSpPr>
        <p:spPr>
          <a:xfrm>
            <a:off x="3703733" y="1207247"/>
            <a:ext cx="2207086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Service 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2" name="Rounded Rectangle 8"/>
          <p:cNvSpPr/>
          <p:nvPr/>
        </p:nvSpPr>
        <p:spPr>
          <a:xfrm>
            <a:off x="3703733" y="2506675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Infrastructure 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3" name="Rounded Rectangle 10"/>
          <p:cNvSpPr/>
          <p:nvPr/>
        </p:nvSpPr>
        <p:spPr>
          <a:xfrm>
            <a:off x="3703733" y="3806104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Device 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cxnSp>
        <p:nvCxnSpPr>
          <p:cNvPr id="84" name="Straight Arrow Connector 83"/>
          <p:cNvCxnSpPr>
            <a:stCxn id="102" idx="3"/>
            <a:endCxn id="81" idx="2"/>
          </p:cNvCxnSpPr>
          <p:nvPr/>
        </p:nvCxnSpPr>
        <p:spPr>
          <a:xfrm flipV="1">
            <a:off x="1802132" y="1809750"/>
            <a:ext cx="1901601" cy="1310092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5" name="Straight Arrow Connector 84"/>
          <p:cNvCxnSpPr>
            <a:stCxn id="101" idx="6"/>
            <a:endCxn id="82" idx="2"/>
          </p:cNvCxnSpPr>
          <p:nvPr/>
        </p:nvCxnSpPr>
        <p:spPr>
          <a:xfrm flipV="1">
            <a:off x="1892133" y="3109178"/>
            <a:ext cx="1811600" cy="12659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6" name="Straight Arrow Connector 85"/>
          <p:cNvCxnSpPr>
            <a:stCxn id="102" idx="3"/>
            <a:endCxn id="83" idx="2"/>
          </p:cNvCxnSpPr>
          <p:nvPr/>
        </p:nvCxnSpPr>
        <p:spPr>
          <a:xfrm>
            <a:off x="1802132" y="3119842"/>
            <a:ext cx="1901601" cy="1288765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1915545" y="1432859"/>
            <a:ext cx="1788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Edge programming model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77883" y="4396292"/>
            <a:ext cx="1699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Fast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response time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081918" y="2809728"/>
            <a:ext cx="1657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Optimized orchestration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6797844" y="2333730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learning cost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6797844" y="3194956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OPEX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6797844" y="4056182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Fast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time-to-market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6797844" y="1472504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Improved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QoS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cxnSp>
        <p:nvCxnSpPr>
          <p:cNvPr id="94" name="Straight Arrow Connector 93"/>
          <p:cNvCxnSpPr>
            <a:stCxn id="81" idx="6"/>
            <a:endCxn id="93" idx="1"/>
          </p:cNvCxnSpPr>
          <p:nvPr/>
        </p:nvCxnSpPr>
        <p:spPr>
          <a:xfrm>
            <a:off x="5910819" y="1809750"/>
            <a:ext cx="887025" cy="15179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5" name="Straight Arrow Connector 94"/>
          <p:cNvCxnSpPr>
            <a:stCxn id="81" idx="6"/>
            <a:endCxn id="90" idx="1"/>
          </p:cNvCxnSpPr>
          <p:nvPr/>
        </p:nvCxnSpPr>
        <p:spPr>
          <a:xfrm>
            <a:off x="5910819" y="1809750"/>
            <a:ext cx="887025" cy="876405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6" name="Straight Arrow Connector 95"/>
          <p:cNvCxnSpPr>
            <a:stCxn id="81" idx="6"/>
            <a:endCxn id="92" idx="1"/>
          </p:cNvCxnSpPr>
          <p:nvPr/>
        </p:nvCxnSpPr>
        <p:spPr>
          <a:xfrm>
            <a:off x="5910819" y="1809750"/>
            <a:ext cx="887025" cy="2598857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7" name="Straight Arrow Connector 96"/>
          <p:cNvCxnSpPr>
            <a:stCxn id="82" idx="6"/>
            <a:endCxn id="91" idx="1"/>
          </p:cNvCxnSpPr>
          <p:nvPr/>
        </p:nvCxnSpPr>
        <p:spPr>
          <a:xfrm>
            <a:off x="5910820" y="3109178"/>
            <a:ext cx="887024" cy="438203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8" name="Straight Arrow Connector 97"/>
          <p:cNvCxnSpPr>
            <a:stCxn id="83" idx="6"/>
            <a:endCxn id="92" idx="1"/>
          </p:cNvCxnSpPr>
          <p:nvPr/>
        </p:nvCxnSpPr>
        <p:spPr>
          <a:xfrm>
            <a:off x="5910820" y="4408607"/>
            <a:ext cx="887024" cy="0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9" name="Straight Arrow Connector 98"/>
          <p:cNvCxnSpPr>
            <a:stCxn id="83" idx="6"/>
            <a:endCxn id="91" idx="1"/>
          </p:cNvCxnSpPr>
          <p:nvPr/>
        </p:nvCxnSpPr>
        <p:spPr>
          <a:xfrm flipV="1">
            <a:off x="5910820" y="3547381"/>
            <a:ext cx="887024" cy="861226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grpSp>
        <p:nvGrpSpPr>
          <p:cNvPr id="100" name="グループ化 92"/>
          <p:cNvGrpSpPr/>
          <p:nvPr/>
        </p:nvGrpSpPr>
        <p:grpSpPr>
          <a:xfrm>
            <a:off x="143160" y="2523905"/>
            <a:ext cx="1748973" cy="1195864"/>
            <a:chOff x="176155" y="2646092"/>
            <a:chExt cx="1448771" cy="990600"/>
          </a:xfrm>
        </p:grpSpPr>
        <p:sp>
          <p:nvSpPr>
            <p:cNvPr id="101" name="Oval 100"/>
            <p:cNvSpPr/>
            <p:nvPr/>
          </p:nvSpPr>
          <p:spPr>
            <a:xfrm>
              <a:off x="176155" y="2646092"/>
              <a:ext cx="1448771" cy="9906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>
              <a:glow rad="228600">
                <a:srgbClr val="002B62">
                  <a:lumMod val="50000"/>
                  <a:lumOff val="50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endParaRPr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6385" r="1573" b="9344"/>
            <a:stretch/>
          </p:blipFill>
          <p:spPr>
            <a:xfrm>
              <a:off x="261259" y="2921081"/>
              <a:ext cx="1289114" cy="43731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3" name="フリーフォーム 72"/>
          <p:cNvSpPr>
            <a:spLocks noChangeAspect="1"/>
          </p:cNvSpPr>
          <p:nvPr/>
        </p:nvSpPr>
        <p:spPr bwMode="gray">
          <a:xfrm>
            <a:off x="4196442" y="3975616"/>
            <a:ext cx="350685" cy="353471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4" name="グループ化 73"/>
          <p:cNvGrpSpPr>
            <a:grpSpLocks noChangeAspect="1"/>
          </p:cNvGrpSpPr>
          <p:nvPr/>
        </p:nvGrpSpPr>
        <p:grpSpPr bwMode="gray">
          <a:xfrm>
            <a:off x="4585318" y="3891791"/>
            <a:ext cx="405459" cy="269726"/>
            <a:chOff x="2386978" y="3125402"/>
            <a:chExt cx="1109663" cy="73818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5" name="Freeform 62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06" name="フリーフォーム 7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107" name="Freeform 30"/>
          <p:cNvSpPr>
            <a:spLocks noChangeAspect="1" noEditPoints="1"/>
          </p:cNvSpPr>
          <p:nvPr/>
        </p:nvSpPr>
        <p:spPr bwMode="gray">
          <a:xfrm>
            <a:off x="4941890" y="4038116"/>
            <a:ext cx="512422" cy="318713"/>
          </a:xfrm>
          <a:custGeom>
            <a:avLst/>
            <a:gdLst>
              <a:gd name="T0" fmla="*/ 3032 w 3422"/>
              <a:gd name="T1" fmla="*/ 2069 h 2133"/>
              <a:gd name="T2" fmla="*/ 3225 w 3422"/>
              <a:gd name="T3" fmla="*/ 1935 h 2133"/>
              <a:gd name="T4" fmla="*/ 3357 w 3422"/>
              <a:gd name="T5" fmla="*/ 1745 h 2133"/>
              <a:gd name="T6" fmla="*/ 3422 w 3422"/>
              <a:gd name="T7" fmla="*/ 1458 h 2133"/>
              <a:gd name="T8" fmla="*/ 3356 w 3422"/>
              <a:gd name="T9" fmla="*/ 1169 h 2133"/>
              <a:gd name="T10" fmla="*/ 3225 w 3422"/>
              <a:gd name="T11" fmla="*/ 982 h 2133"/>
              <a:gd name="T12" fmla="*/ 2309 w 3422"/>
              <a:gd name="T13" fmla="*/ 523 h 2133"/>
              <a:gd name="T14" fmla="*/ 1899 w 3422"/>
              <a:gd name="T15" fmla="*/ 443 h 2133"/>
              <a:gd name="T16" fmla="*/ 1256 w 3422"/>
              <a:gd name="T17" fmla="*/ 106 h 2133"/>
              <a:gd name="T18" fmla="*/ 1170 w 3422"/>
              <a:gd name="T19" fmla="*/ 33 h 2133"/>
              <a:gd name="T20" fmla="*/ 115 w 3422"/>
              <a:gd name="T21" fmla="*/ 1082 h 2133"/>
              <a:gd name="T22" fmla="*/ 42 w 3422"/>
              <a:gd name="T23" fmla="*/ 1227 h 2133"/>
              <a:gd name="T24" fmla="*/ 0 w 3422"/>
              <a:gd name="T25" fmla="*/ 1458 h 2133"/>
              <a:gd name="T26" fmla="*/ 41 w 3422"/>
              <a:gd name="T27" fmla="*/ 1688 h 2133"/>
              <a:gd name="T28" fmla="*/ 198 w 3422"/>
              <a:gd name="T29" fmla="*/ 1935 h 2133"/>
              <a:gd name="T30" fmla="*/ 446 w 3422"/>
              <a:gd name="T31" fmla="*/ 2092 h 2133"/>
              <a:gd name="T32" fmla="*/ 674 w 3422"/>
              <a:gd name="T33" fmla="*/ 2133 h 2133"/>
              <a:gd name="T34" fmla="*/ 906 w 3422"/>
              <a:gd name="T35" fmla="*/ 2091 h 2133"/>
              <a:gd name="T36" fmla="*/ 1051 w 3422"/>
              <a:gd name="T37" fmla="*/ 2018 h 2133"/>
              <a:gd name="T38" fmla="*/ 1258 w 3422"/>
              <a:gd name="T39" fmla="*/ 1795 h 2133"/>
              <a:gd name="T40" fmla="*/ 1320 w 3422"/>
              <a:gd name="T41" fmla="*/ 1652 h 2133"/>
              <a:gd name="T42" fmla="*/ 1305 w 3422"/>
              <a:gd name="T43" fmla="*/ 1221 h 2133"/>
              <a:gd name="T44" fmla="*/ 1234 w 3422"/>
              <a:gd name="T45" fmla="*/ 1083 h 2133"/>
              <a:gd name="T46" fmla="*/ 1537 w 3422"/>
              <a:gd name="T47" fmla="*/ 1321 h 2133"/>
              <a:gd name="T48" fmla="*/ 2086 w 3422"/>
              <a:gd name="T49" fmla="*/ 1582 h 2133"/>
              <a:gd name="T50" fmla="*/ 2125 w 3422"/>
              <a:gd name="T51" fmla="*/ 1717 h 2133"/>
              <a:gd name="T52" fmla="*/ 2417 w 3422"/>
              <a:gd name="T53" fmla="*/ 2045 h 2133"/>
              <a:gd name="T54" fmla="*/ 2553 w 3422"/>
              <a:gd name="T55" fmla="*/ 2104 h 2133"/>
              <a:gd name="T56" fmla="*/ 2873 w 3422"/>
              <a:gd name="T57" fmla="*/ 2121 h 2133"/>
              <a:gd name="T58" fmla="*/ 1150 w 3422"/>
              <a:gd name="T59" fmla="*/ 1262 h 2133"/>
              <a:gd name="T60" fmla="*/ 1180 w 3422"/>
              <a:gd name="T61" fmla="*/ 1558 h 2133"/>
              <a:gd name="T62" fmla="*/ 1065 w 3422"/>
              <a:gd name="T63" fmla="*/ 1790 h 2133"/>
              <a:gd name="T64" fmla="*/ 820 w 3422"/>
              <a:gd name="T65" fmla="*/ 1950 h 2133"/>
              <a:gd name="T66" fmla="*/ 528 w 3422"/>
              <a:gd name="T67" fmla="*/ 1950 h 2133"/>
              <a:gd name="T68" fmla="*/ 274 w 3422"/>
              <a:gd name="T69" fmla="*/ 1779 h 2133"/>
              <a:gd name="T70" fmla="*/ 169 w 3422"/>
              <a:gd name="T71" fmla="*/ 1559 h 2133"/>
              <a:gd name="T72" fmla="*/ 199 w 3422"/>
              <a:gd name="T73" fmla="*/ 1261 h 2133"/>
              <a:gd name="T74" fmla="*/ 571 w 3422"/>
              <a:gd name="T75" fmla="*/ 954 h 2133"/>
              <a:gd name="T76" fmla="*/ 625 w 3422"/>
              <a:gd name="T77" fmla="*/ 1439 h 2133"/>
              <a:gd name="T78" fmla="*/ 1061 w 3422"/>
              <a:gd name="T79" fmla="*/ 1121 h 2133"/>
              <a:gd name="T80" fmla="*/ 2894 w 3422"/>
              <a:gd name="T81" fmla="*/ 1950 h 2133"/>
              <a:gd name="T82" fmla="*/ 2602 w 3422"/>
              <a:gd name="T83" fmla="*/ 1950 h 2133"/>
              <a:gd name="T84" fmla="*/ 2348 w 3422"/>
              <a:gd name="T85" fmla="*/ 1779 h 2133"/>
              <a:gd name="T86" fmla="*/ 2243 w 3422"/>
              <a:gd name="T87" fmla="*/ 1559 h 2133"/>
              <a:gd name="T88" fmla="*/ 2469 w 3422"/>
              <a:gd name="T89" fmla="*/ 1027 h 2133"/>
              <a:gd name="T90" fmla="*/ 2859 w 3422"/>
              <a:gd name="T91" fmla="*/ 956 h 2133"/>
              <a:gd name="T92" fmla="*/ 3199 w 3422"/>
              <a:gd name="T93" fmla="*/ 1214 h 2133"/>
              <a:gd name="T94" fmla="*/ 3257 w 3422"/>
              <a:gd name="T95" fmla="*/ 1518 h 2133"/>
              <a:gd name="T96" fmla="*/ 3176 w 3422"/>
              <a:gd name="T97" fmla="*/ 1745 h 2133"/>
              <a:gd name="T98" fmla="*/ 2272 w 3422"/>
              <a:gd name="T99" fmla="*/ 1261 h 2133"/>
              <a:gd name="T100" fmla="*/ 2640 w 3422"/>
              <a:gd name="T101" fmla="*/ 1405 h 2133"/>
              <a:gd name="T102" fmla="*/ 2271 w 3422"/>
              <a:gd name="T103" fmla="*/ 982 h 2133"/>
              <a:gd name="T104" fmla="*/ 2137 w 3422"/>
              <a:gd name="T105" fmla="*/ 1175 h 2133"/>
              <a:gd name="T106" fmla="*/ 2086 w 3422"/>
              <a:gd name="T107" fmla="*/ 1329 h 2133"/>
              <a:gd name="T108" fmla="*/ 2160 w 3422"/>
              <a:gd name="T109" fmla="*/ 815 h 2133"/>
              <a:gd name="T110" fmla="*/ 1607 w 3422"/>
              <a:gd name="T111" fmla="*/ 1241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22" h="2133">
                <a:moveTo>
                  <a:pt x="2926" y="2108"/>
                </a:moveTo>
                <a:cubicBezTo>
                  <a:pt x="2931" y="2107"/>
                  <a:pt x="2937" y="2106"/>
                  <a:pt x="2942" y="2104"/>
                </a:cubicBezTo>
                <a:cubicBezTo>
                  <a:pt x="2955" y="2100"/>
                  <a:pt x="2967" y="2096"/>
                  <a:pt x="2979" y="2091"/>
                </a:cubicBezTo>
                <a:cubicBezTo>
                  <a:pt x="2988" y="2088"/>
                  <a:pt x="2997" y="2085"/>
                  <a:pt x="3006" y="2081"/>
                </a:cubicBezTo>
                <a:cubicBezTo>
                  <a:pt x="3015" y="2078"/>
                  <a:pt x="3023" y="2073"/>
                  <a:pt x="3032" y="2069"/>
                </a:cubicBezTo>
                <a:cubicBezTo>
                  <a:pt x="3044" y="2064"/>
                  <a:pt x="3056" y="2058"/>
                  <a:pt x="3067" y="2052"/>
                </a:cubicBezTo>
                <a:cubicBezTo>
                  <a:pt x="3072" y="2049"/>
                  <a:pt x="3077" y="2046"/>
                  <a:pt x="3083" y="2043"/>
                </a:cubicBezTo>
                <a:cubicBezTo>
                  <a:pt x="3097" y="2035"/>
                  <a:pt x="3111" y="2027"/>
                  <a:pt x="3124" y="2018"/>
                </a:cubicBezTo>
                <a:cubicBezTo>
                  <a:pt x="3126" y="2017"/>
                  <a:pt x="3128" y="2015"/>
                  <a:pt x="3129" y="2014"/>
                </a:cubicBezTo>
                <a:cubicBezTo>
                  <a:pt x="3163" y="1991"/>
                  <a:pt x="3195" y="1965"/>
                  <a:pt x="3225" y="1935"/>
                </a:cubicBezTo>
                <a:cubicBezTo>
                  <a:pt x="3254" y="1906"/>
                  <a:pt x="3280" y="1874"/>
                  <a:pt x="3302" y="1841"/>
                </a:cubicBezTo>
                <a:cubicBezTo>
                  <a:pt x="3304" y="1839"/>
                  <a:pt x="3306" y="1837"/>
                  <a:pt x="3308" y="1834"/>
                </a:cubicBezTo>
                <a:cubicBezTo>
                  <a:pt x="3316" y="1822"/>
                  <a:pt x="3324" y="1808"/>
                  <a:pt x="3331" y="1795"/>
                </a:cubicBezTo>
                <a:cubicBezTo>
                  <a:pt x="3335" y="1789"/>
                  <a:pt x="3339" y="1783"/>
                  <a:pt x="3342" y="1777"/>
                </a:cubicBezTo>
                <a:cubicBezTo>
                  <a:pt x="3348" y="1767"/>
                  <a:pt x="3352" y="1756"/>
                  <a:pt x="3357" y="1745"/>
                </a:cubicBezTo>
                <a:cubicBezTo>
                  <a:pt x="3362" y="1736"/>
                  <a:pt x="3367" y="1726"/>
                  <a:pt x="3371" y="1716"/>
                </a:cubicBezTo>
                <a:cubicBezTo>
                  <a:pt x="3374" y="1708"/>
                  <a:pt x="3377" y="1701"/>
                  <a:pt x="3379" y="1694"/>
                </a:cubicBezTo>
                <a:cubicBezTo>
                  <a:pt x="3384" y="1680"/>
                  <a:pt x="3390" y="1666"/>
                  <a:pt x="3394" y="1652"/>
                </a:cubicBezTo>
                <a:cubicBezTo>
                  <a:pt x="3395" y="1648"/>
                  <a:pt x="3396" y="1645"/>
                  <a:pt x="3397" y="1641"/>
                </a:cubicBezTo>
                <a:cubicBezTo>
                  <a:pt x="3413" y="1583"/>
                  <a:pt x="3422" y="1522"/>
                  <a:pt x="3422" y="1458"/>
                </a:cubicBezTo>
                <a:cubicBezTo>
                  <a:pt x="3422" y="1394"/>
                  <a:pt x="3413" y="1332"/>
                  <a:pt x="3396" y="1274"/>
                </a:cubicBezTo>
                <a:cubicBezTo>
                  <a:pt x="3395" y="1271"/>
                  <a:pt x="3395" y="1268"/>
                  <a:pt x="3394" y="1265"/>
                </a:cubicBezTo>
                <a:cubicBezTo>
                  <a:pt x="3389" y="1250"/>
                  <a:pt x="3384" y="1236"/>
                  <a:pt x="3379" y="1221"/>
                </a:cubicBezTo>
                <a:cubicBezTo>
                  <a:pt x="3376" y="1215"/>
                  <a:pt x="3374" y="1208"/>
                  <a:pt x="3371" y="1202"/>
                </a:cubicBezTo>
                <a:cubicBezTo>
                  <a:pt x="3367" y="1191"/>
                  <a:pt x="3362" y="1180"/>
                  <a:pt x="3356" y="1169"/>
                </a:cubicBezTo>
                <a:cubicBezTo>
                  <a:pt x="3352" y="1160"/>
                  <a:pt x="3348" y="1150"/>
                  <a:pt x="3342" y="1140"/>
                </a:cubicBezTo>
                <a:cubicBezTo>
                  <a:pt x="3339" y="1133"/>
                  <a:pt x="3334" y="1126"/>
                  <a:pt x="3330" y="1119"/>
                </a:cubicBezTo>
                <a:cubicBezTo>
                  <a:pt x="3323" y="1107"/>
                  <a:pt x="3316" y="1095"/>
                  <a:pt x="3308" y="1083"/>
                </a:cubicBezTo>
                <a:cubicBezTo>
                  <a:pt x="3305" y="1079"/>
                  <a:pt x="3302" y="1075"/>
                  <a:pt x="3300" y="1072"/>
                </a:cubicBezTo>
                <a:cubicBezTo>
                  <a:pt x="3278" y="1040"/>
                  <a:pt x="3253" y="1010"/>
                  <a:pt x="3225" y="982"/>
                </a:cubicBezTo>
                <a:cubicBezTo>
                  <a:pt x="3098" y="854"/>
                  <a:pt x="2928" y="784"/>
                  <a:pt x="2748" y="784"/>
                </a:cubicBezTo>
                <a:cubicBezTo>
                  <a:pt x="2610" y="784"/>
                  <a:pt x="2479" y="825"/>
                  <a:pt x="2367" y="902"/>
                </a:cubicBezTo>
                <a:cubicBezTo>
                  <a:pt x="2213" y="712"/>
                  <a:pt x="2213" y="712"/>
                  <a:pt x="2213" y="712"/>
                </a:cubicBezTo>
                <a:cubicBezTo>
                  <a:pt x="2305" y="535"/>
                  <a:pt x="2305" y="535"/>
                  <a:pt x="2305" y="535"/>
                </a:cubicBezTo>
                <a:cubicBezTo>
                  <a:pt x="2307" y="531"/>
                  <a:pt x="2308" y="527"/>
                  <a:pt x="2309" y="523"/>
                </a:cubicBezTo>
                <a:cubicBezTo>
                  <a:pt x="2561" y="523"/>
                  <a:pt x="2561" y="523"/>
                  <a:pt x="2561" y="523"/>
                </a:cubicBezTo>
                <a:cubicBezTo>
                  <a:pt x="2605" y="523"/>
                  <a:pt x="2641" y="487"/>
                  <a:pt x="2641" y="443"/>
                </a:cubicBezTo>
                <a:cubicBezTo>
                  <a:pt x="2641" y="400"/>
                  <a:pt x="2605" y="364"/>
                  <a:pt x="2561" y="364"/>
                </a:cubicBezTo>
                <a:cubicBezTo>
                  <a:pt x="1978" y="364"/>
                  <a:pt x="1978" y="364"/>
                  <a:pt x="1978" y="364"/>
                </a:cubicBezTo>
                <a:cubicBezTo>
                  <a:pt x="1934" y="364"/>
                  <a:pt x="1899" y="400"/>
                  <a:pt x="1899" y="443"/>
                </a:cubicBezTo>
                <a:cubicBezTo>
                  <a:pt x="1899" y="487"/>
                  <a:pt x="1934" y="523"/>
                  <a:pt x="1978" y="523"/>
                </a:cubicBezTo>
                <a:cubicBezTo>
                  <a:pt x="2192" y="523"/>
                  <a:pt x="2192" y="523"/>
                  <a:pt x="2192" y="523"/>
                </a:cubicBezTo>
                <a:cubicBezTo>
                  <a:pt x="2110" y="680"/>
                  <a:pt x="2110" y="680"/>
                  <a:pt x="2110" y="680"/>
                </a:cubicBezTo>
                <a:cubicBezTo>
                  <a:pt x="1033" y="680"/>
                  <a:pt x="1033" y="680"/>
                  <a:pt x="1033" y="680"/>
                </a:cubicBezTo>
                <a:cubicBezTo>
                  <a:pt x="1256" y="106"/>
                  <a:pt x="1256" y="106"/>
                  <a:pt x="1256" y="106"/>
                </a:cubicBezTo>
                <a:cubicBezTo>
                  <a:pt x="1581" y="106"/>
                  <a:pt x="1581" y="106"/>
                  <a:pt x="1581" y="106"/>
                </a:cubicBezTo>
                <a:cubicBezTo>
                  <a:pt x="1610" y="106"/>
                  <a:pt x="1634" y="82"/>
                  <a:pt x="1634" y="53"/>
                </a:cubicBezTo>
                <a:cubicBezTo>
                  <a:pt x="1634" y="23"/>
                  <a:pt x="1610" y="0"/>
                  <a:pt x="1581" y="0"/>
                </a:cubicBezTo>
                <a:cubicBezTo>
                  <a:pt x="1220" y="0"/>
                  <a:pt x="1220" y="0"/>
                  <a:pt x="1220" y="0"/>
                </a:cubicBezTo>
                <a:cubicBezTo>
                  <a:pt x="1198" y="0"/>
                  <a:pt x="1178" y="13"/>
                  <a:pt x="1170" y="33"/>
                </a:cubicBezTo>
                <a:cubicBezTo>
                  <a:pt x="868" y="812"/>
                  <a:pt x="868" y="812"/>
                  <a:pt x="868" y="812"/>
                </a:cubicBezTo>
                <a:cubicBezTo>
                  <a:pt x="806" y="794"/>
                  <a:pt x="741" y="784"/>
                  <a:pt x="674" y="784"/>
                </a:cubicBezTo>
                <a:cubicBezTo>
                  <a:pt x="494" y="784"/>
                  <a:pt x="325" y="854"/>
                  <a:pt x="198" y="982"/>
                </a:cubicBezTo>
                <a:cubicBezTo>
                  <a:pt x="167" y="1012"/>
                  <a:pt x="141" y="1045"/>
                  <a:pt x="117" y="1079"/>
                </a:cubicBezTo>
                <a:cubicBezTo>
                  <a:pt x="117" y="1080"/>
                  <a:pt x="116" y="1081"/>
                  <a:pt x="115" y="1082"/>
                </a:cubicBezTo>
                <a:cubicBezTo>
                  <a:pt x="106" y="1096"/>
                  <a:pt x="97" y="1110"/>
                  <a:pt x="89" y="1125"/>
                </a:cubicBezTo>
                <a:cubicBezTo>
                  <a:pt x="86" y="1130"/>
                  <a:pt x="83" y="1134"/>
                  <a:pt x="81" y="1139"/>
                </a:cubicBezTo>
                <a:cubicBezTo>
                  <a:pt x="74" y="1151"/>
                  <a:pt x="69" y="1163"/>
                  <a:pt x="63" y="1175"/>
                </a:cubicBezTo>
                <a:cubicBezTo>
                  <a:pt x="59" y="1183"/>
                  <a:pt x="55" y="1192"/>
                  <a:pt x="52" y="1200"/>
                </a:cubicBezTo>
                <a:cubicBezTo>
                  <a:pt x="48" y="1209"/>
                  <a:pt x="45" y="1218"/>
                  <a:pt x="42" y="1227"/>
                </a:cubicBezTo>
                <a:cubicBezTo>
                  <a:pt x="37" y="1239"/>
                  <a:pt x="33" y="1252"/>
                  <a:pt x="29" y="1264"/>
                </a:cubicBezTo>
                <a:cubicBezTo>
                  <a:pt x="27" y="1270"/>
                  <a:pt x="26" y="1275"/>
                  <a:pt x="25" y="1281"/>
                </a:cubicBezTo>
                <a:cubicBezTo>
                  <a:pt x="20" y="1297"/>
                  <a:pt x="16" y="1313"/>
                  <a:pt x="13" y="1329"/>
                </a:cubicBezTo>
                <a:cubicBezTo>
                  <a:pt x="13" y="1331"/>
                  <a:pt x="12" y="1332"/>
                  <a:pt x="12" y="1333"/>
                </a:cubicBezTo>
                <a:cubicBezTo>
                  <a:pt x="5" y="1374"/>
                  <a:pt x="0" y="1416"/>
                  <a:pt x="0" y="1458"/>
                </a:cubicBezTo>
                <a:cubicBezTo>
                  <a:pt x="0" y="1501"/>
                  <a:pt x="4" y="1542"/>
                  <a:pt x="12" y="1582"/>
                </a:cubicBezTo>
                <a:cubicBezTo>
                  <a:pt x="12" y="1584"/>
                  <a:pt x="12" y="1586"/>
                  <a:pt x="13" y="1588"/>
                </a:cubicBezTo>
                <a:cubicBezTo>
                  <a:pt x="16" y="1604"/>
                  <a:pt x="20" y="1619"/>
                  <a:pt x="24" y="1634"/>
                </a:cubicBezTo>
                <a:cubicBezTo>
                  <a:pt x="26" y="1640"/>
                  <a:pt x="27" y="1647"/>
                  <a:pt x="29" y="1653"/>
                </a:cubicBezTo>
                <a:cubicBezTo>
                  <a:pt x="33" y="1665"/>
                  <a:pt x="37" y="1676"/>
                  <a:pt x="41" y="1688"/>
                </a:cubicBezTo>
                <a:cubicBezTo>
                  <a:pt x="45" y="1697"/>
                  <a:pt x="48" y="1707"/>
                  <a:pt x="52" y="1717"/>
                </a:cubicBezTo>
                <a:cubicBezTo>
                  <a:pt x="55" y="1725"/>
                  <a:pt x="59" y="1732"/>
                  <a:pt x="62" y="1740"/>
                </a:cubicBezTo>
                <a:cubicBezTo>
                  <a:pt x="68" y="1753"/>
                  <a:pt x="74" y="1765"/>
                  <a:pt x="81" y="1778"/>
                </a:cubicBezTo>
                <a:cubicBezTo>
                  <a:pt x="83" y="1782"/>
                  <a:pt x="85" y="1786"/>
                  <a:pt x="88" y="1789"/>
                </a:cubicBezTo>
                <a:cubicBezTo>
                  <a:pt x="117" y="1842"/>
                  <a:pt x="153" y="1891"/>
                  <a:pt x="198" y="1935"/>
                </a:cubicBezTo>
                <a:cubicBezTo>
                  <a:pt x="242" y="1980"/>
                  <a:pt x="291" y="2016"/>
                  <a:pt x="344" y="2045"/>
                </a:cubicBezTo>
                <a:cubicBezTo>
                  <a:pt x="347" y="2047"/>
                  <a:pt x="351" y="2050"/>
                  <a:pt x="355" y="2052"/>
                </a:cubicBezTo>
                <a:cubicBezTo>
                  <a:pt x="367" y="2059"/>
                  <a:pt x="380" y="2065"/>
                  <a:pt x="393" y="2071"/>
                </a:cubicBezTo>
                <a:cubicBezTo>
                  <a:pt x="401" y="2074"/>
                  <a:pt x="408" y="2078"/>
                  <a:pt x="416" y="2081"/>
                </a:cubicBezTo>
                <a:cubicBezTo>
                  <a:pt x="426" y="2085"/>
                  <a:pt x="436" y="2088"/>
                  <a:pt x="446" y="2092"/>
                </a:cubicBezTo>
                <a:cubicBezTo>
                  <a:pt x="457" y="2096"/>
                  <a:pt x="468" y="2100"/>
                  <a:pt x="480" y="2104"/>
                </a:cubicBezTo>
                <a:cubicBezTo>
                  <a:pt x="486" y="2106"/>
                  <a:pt x="493" y="2107"/>
                  <a:pt x="499" y="2109"/>
                </a:cubicBezTo>
                <a:cubicBezTo>
                  <a:pt x="514" y="2113"/>
                  <a:pt x="529" y="2117"/>
                  <a:pt x="545" y="2120"/>
                </a:cubicBezTo>
                <a:cubicBezTo>
                  <a:pt x="547" y="2120"/>
                  <a:pt x="549" y="2121"/>
                  <a:pt x="552" y="2121"/>
                </a:cubicBezTo>
                <a:cubicBezTo>
                  <a:pt x="591" y="2128"/>
                  <a:pt x="632" y="2133"/>
                  <a:pt x="674" y="2133"/>
                </a:cubicBezTo>
                <a:cubicBezTo>
                  <a:pt x="717" y="2133"/>
                  <a:pt x="759" y="2128"/>
                  <a:pt x="800" y="2121"/>
                </a:cubicBezTo>
                <a:cubicBezTo>
                  <a:pt x="801" y="2120"/>
                  <a:pt x="802" y="2120"/>
                  <a:pt x="804" y="2120"/>
                </a:cubicBezTo>
                <a:cubicBezTo>
                  <a:pt x="820" y="2117"/>
                  <a:pt x="836" y="2113"/>
                  <a:pt x="852" y="2108"/>
                </a:cubicBezTo>
                <a:cubicBezTo>
                  <a:pt x="858" y="2107"/>
                  <a:pt x="863" y="2106"/>
                  <a:pt x="869" y="2104"/>
                </a:cubicBezTo>
                <a:cubicBezTo>
                  <a:pt x="881" y="2100"/>
                  <a:pt x="894" y="2096"/>
                  <a:pt x="906" y="2091"/>
                </a:cubicBezTo>
                <a:cubicBezTo>
                  <a:pt x="915" y="2088"/>
                  <a:pt x="924" y="2085"/>
                  <a:pt x="932" y="2081"/>
                </a:cubicBezTo>
                <a:cubicBezTo>
                  <a:pt x="941" y="2078"/>
                  <a:pt x="950" y="2073"/>
                  <a:pt x="958" y="2069"/>
                </a:cubicBezTo>
                <a:cubicBezTo>
                  <a:pt x="970" y="2064"/>
                  <a:pt x="982" y="2058"/>
                  <a:pt x="993" y="2052"/>
                </a:cubicBezTo>
                <a:cubicBezTo>
                  <a:pt x="999" y="2049"/>
                  <a:pt x="1004" y="2046"/>
                  <a:pt x="1009" y="2043"/>
                </a:cubicBezTo>
                <a:cubicBezTo>
                  <a:pt x="1023" y="2035"/>
                  <a:pt x="1037" y="2027"/>
                  <a:pt x="1051" y="2018"/>
                </a:cubicBezTo>
                <a:cubicBezTo>
                  <a:pt x="1052" y="2017"/>
                  <a:pt x="1054" y="2015"/>
                  <a:pt x="1056" y="2014"/>
                </a:cubicBezTo>
                <a:cubicBezTo>
                  <a:pt x="1089" y="1991"/>
                  <a:pt x="1121" y="1965"/>
                  <a:pt x="1151" y="1935"/>
                </a:cubicBezTo>
                <a:cubicBezTo>
                  <a:pt x="1181" y="1906"/>
                  <a:pt x="1206" y="1874"/>
                  <a:pt x="1229" y="1841"/>
                </a:cubicBezTo>
                <a:cubicBezTo>
                  <a:pt x="1230" y="1839"/>
                  <a:pt x="1232" y="1837"/>
                  <a:pt x="1234" y="1834"/>
                </a:cubicBezTo>
                <a:cubicBezTo>
                  <a:pt x="1243" y="1822"/>
                  <a:pt x="1250" y="1808"/>
                  <a:pt x="1258" y="1795"/>
                </a:cubicBezTo>
                <a:cubicBezTo>
                  <a:pt x="1261" y="1789"/>
                  <a:pt x="1265" y="1783"/>
                  <a:pt x="1269" y="1777"/>
                </a:cubicBezTo>
                <a:cubicBezTo>
                  <a:pt x="1274" y="1767"/>
                  <a:pt x="1279" y="1756"/>
                  <a:pt x="1284" y="1745"/>
                </a:cubicBezTo>
                <a:cubicBezTo>
                  <a:pt x="1288" y="1736"/>
                  <a:pt x="1293" y="1726"/>
                  <a:pt x="1298" y="1716"/>
                </a:cubicBezTo>
                <a:cubicBezTo>
                  <a:pt x="1301" y="1708"/>
                  <a:pt x="1303" y="1701"/>
                  <a:pt x="1306" y="1694"/>
                </a:cubicBezTo>
                <a:cubicBezTo>
                  <a:pt x="1311" y="1680"/>
                  <a:pt x="1316" y="1666"/>
                  <a:pt x="1320" y="1652"/>
                </a:cubicBezTo>
                <a:cubicBezTo>
                  <a:pt x="1321" y="1648"/>
                  <a:pt x="1322" y="1645"/>
                  <a:pt x="1323" y="1641"/>
                </a:cubicBezTo>
                <a:cubicBezTo>
                  <a:pt x="1339" y="1583"/>
                  <a:pt x="1349" y="1522"/>
                  <a:pt x="1349" y="1458"/>
                </a:cubicBezTo>
                <a:cubicBezTo>
                  <a:pt x="1349" y="1394"/>
                  <a:pt x="1339" y="1332"/>
                  <a:pt x="1323" y="1274"/>
                </a:cubicBezTo>
                <a:cubicBezTo>
                  <a:pt x="1322" y="1271"/>
                  <a:pt x="1321" y="1268"/>
                  <a:pt x="1320" y="1265"/>
                </a:cubicBezTo>
                <a:cubicBezTo>
                  <a:pt x="1316" y="1250"/>
                  <a:pt x="1310" y="1236"/>
                  <a:pt x="1305" y="1221"/>
                </a:cubicBezTo>
                <a:cubicBezTo>
                  <a:pt x="1302" y="1215"/>
                  <a:pt x="1300" y="1208"/>
                  <a:pt x="1298" y="1202"/>
                </a:cubicBezTo>
                <a:cubicBezTo>
                  <a:pt x="1293" y="1191"/>
                  <a:pt x="1288" y="1180"/>
                  <a:pt x="1283" y="1169"/>
                </a:cubicBezTo>
                <a:cubicBezTo>
                  <a:pt x="1278" y="1160"/>
                  <a:pt x="1274" y="1150"/>
                  <a:pt x="1269" y="1140"/>
                </a:cubicBezTo>
                <a:cubicBezTo>
                  <a:pt x="1265" y="1133"/>
                  <a:pt x="1260" y="1126"/>
                  <a:pt x="1256" y="1119"/>
                </a:cubicBezTo>
                <a:cubicBezTo>
                  <a:pt x="1249" y="1107"/>
                  <a:pt x="1242" y="1095"/>
                  <a:pt x="1234" y="1083"/>
                </a:cubicBezTo>
                <a:cubicBezTo>
                  <a:pt x="1232" y="1079"/>
                  <a:pt x="1229" y="1075"/>
                  <a:pt x="1226" y="1072"/>
                </a:cubicBezTo>
                <a:cubicBezTo>
                  <a:pt x="1204" y="1040"/>
                  <a:pt x="1179" y="1010"/>
                  <a:pt x="1151" y="982"/>
                </a:cubicBezTo>
                <a:cubicBezTo>
                  <a:pt x="1097" y="927"/>
                  <a:pt x="1034" y="884"/>
                  <a:pt x="967" y="851"/>
                </a:cubicBezTo>
                <a:cubicBezTo>
                  <a:pt x="982" y="812"/>
                  <a:pt x="982" y="812"/>
                  <a:pt x="982" y="812"/>
                </a:cubicBezTo>
                <a:cubicBezTo>
                  <a:pt x="1537" y="1321"/>
                  <a:pt x="1537" y="1321"/>
                  <a:pt x="1537" y="1321"/>
                </a:cubicBezTo>
                <a:cubicBezTo>
                  <a:pt x="1515" y="1359"/>
                  <a:pt x="1501" y="1403"/>
                  <a:pt x="1501" y="1450"/>
                </a:cubicBezTo>
                <a:cubicBezTo>
                  <a:pt x="1501" y="1594"/>
                  <a:pt x="1618" y="1711"/>
                  <a:pt x="1762" y="1711"/>
                </a:cubicBezTo>
                <a:cubicBezTo>
                  <a:pt x="1885" y="1711"/>
                  <a:pt x="1987" y="1626"/>
                  <a:pt x="2014" y="1511"/>
                </a:cubicBezTo>
                <a:cubicBezTo>
                  <a:pt x="2076" y="1511"/>
                  <a:pt x="2076" y="1511"/>
                  <a:pt x="2076" y="1511"/>
                </a:cubicBezTo>
                <a:cubicBezTo>
                  <a:pt x="2078" y="1535"/>
                  <a:pt x="2081" y="1559"/>
                  <a:pt x="2086" y="1582"/>
                </a:cubicBezTo>
                <a:cubicBezTo>
                  <a:pt x="2086" y="1584"/>
                  <a:pt x="2086" y="1586"/>
                  <a:pt x="2086" y="1588"/>
                </a:cubicBezTo>
                <a:cubicBezTo>
                  <a:pt x="2090" y="1604"/>
                  <a:pt x="2094" y="1619"/>
                  <a:pt x="2098" y="1634"/>
                </a:cubicBezTo>
                <a:cubicBezTo>
                  <a:pt x="2099" y="1640"/>
                  <a:pt x="2101" y="1647"/>
                  <a:pt x="2103" y="1653"/>
                </a:cubicBezTo>
                <a:cubicBezTo>
                  <a:pt x="2106" y="1665"/>
                  <a:pt x="2111" y="1676"/>
                  <a:pt x="2115" y="1688"/>
                </a:cubicBezTo>
                <a:cubicBezTo>
                  <a:pt x="2118" y="1697"/>
                  <a:pt x="2121" y="1707"/>
                  <a:pt x="2125" y="1717"/>
                </a:cubicBezTo>
                <a:cubicBezTo>
                  <a:pt x="2129" y="1725"/>
                  <a:pt x="2132" y="1732"/>
                  <a:pt x="2136" y="1740"/>
                </a:cubicBezTo>
                <a:cubicBezTo>
                  <a:pt x="2142" y="1753"/>
                  <a:pt x="2148" y="1765"/>
                  <a:pt x="2154" y="1778"/>
                </a:cubicBezTo>
                <a:cubicBezTo>
                  <a:pt x="2157" y="1782"/>
                  <a:pt x="2159" y="1786"/>
                  <a:pt x="2161" y="1789"/>
                </a:cubicBezTo>
                <a:cubicBezTo>
                  <a:pt x="2191" y="1842"/>
                  <a:pt x="2227" y="1891"/>
                  <a:pt x="2271" y="1935"/>
                </a:cubicBezTo>
                <a:cubicBezTo>
                  <a:pt x="2316" y="1980"/>
                  <a:pt x="2365" y="2016"/>
                  <a:pt x="2417" y="2045"/>
                </a:cubicBezTo>
                <a:cubicBezTo>
                  <a:pt x="2421" y="2047"/>
                  <a:pt x="2425" y="2050"/>
                  <a:pt x="2429" y="2052"/>
                </a:cubicBezTo>
                <a:cubicBezTo>
                  <a:pt x="2441" y="2059"/>
                  <a:pt x="2454" y="2065"/>
                  <a:pt x="2467" y="2071"/>
                </a:cubicBezTo>
                <a:cubicBezTo>
                  <a:pt x="2474" y="2074"/>
                  <a:pt x="2482" y="2078"/>
                  <a:pt x="2490" y="2081"/>
                </a:cubicBezTo>
                <a:cubicBezTo>
                  <a:pt x="2499" y="2085"/>
                  <a:pt x="2509" y="2088"/>
                  <a:pt x="2519" y="2092"/>
                </a:cubicBezTo>
                <a:cubicBezTo>
                  <a:pt x="2530" y="2096"/>
                  <a:pt x="2542" y="2100"/>
                  <a:pt x="2553" y="2104"/>
                </a:cubicBezTo>
                <a:cubicBezTo>
                  <a:pt x="2560" y="2106"/>
                  <a:pt x="2566" y="2107"/>
                  <a:pt x="2573" y="2109"/>
                </a:cubicBezTo>
                <a:cubicBezTo>
                  <a:pt x="2588" y="2113"/>
                  <a:pt x="2603" y="2117"/>
                  <a:pt x="2619" y="2120"/>
                </a:cubicBezTo>
                <a:cubicBezTo>
                  <a:pt x="2621" y="2120"/>
                  <a:pt x="2623" y="2121"/>
                  <a:pt x="2625" y="2121"/>
                </a:cubicBezTo>
                <a:cubicBezTo>
                  <a:pt x="2665" y="2128"/>
                  <a:pt x="2706" y="2133"/>
                  <a:pt x="2748" y="2133"/>
                </a:cubicBezTo>
                <a:cubicBezTo>
                  <a:pt x="2791" y="2133"/>
                  <a:pt x="2833" y="2128"/>
                  <a:pt x="2873" y="2121"/>
                </a:cubicBezTo>
                <a:cubicBezTo>
                  <a:pt x="2875" y="2120"/>
                  <a:pt x="2876" y="2120"/>
                  <a:pt x="2877" y="2120"/>
                </a:cubicBezTo>
                <a:cubicBezTo>
                  <a:pt x="2894" y="2117"/>
                  <a:pt x="2910" y="2113"/>
                  <a:pt x="2926" y="2108"/>
                </a:cubicBezTo>
                <a:close/>
                <a:moveTo>
                  <a:pt x="1103" y="1172"/>
                </a:moveTo>
                <a:cubicBezTo>
                  <a:pt x="1111" y="1185"/>
                  <a:pt x="1118" y="1200"/>
                  <a:pt x="1125" y="1214"/>
                </a:cubicBezTo>
                <a:cubicBezTo>
                  <a:pt x="1134" y="1230"/>
                  <a:pt x="1144" y="1245"/>
                  <a:pt x="1150" y="1262"/>
                </a:cubicBezTo>
                <a:cubicBezTo>
                  <a:pt x="1156" y="1274"/>
                  <a:pt x="1158" y="1288"/>
                  <a:pt x="1163" y="1301"/>
                </a:cubicBezTo>
                <a:cubicBezTo>
                  <a:pt x="1169" y="1320"/>
                  <a:pt x="1176" y="1339"/>
                  <a:pt x="1180" y="1359"/>
                </a:cubicBezTo>
                <a:cubicBezTo>
                  <a:pt x="1182" y="1371"/>
                  <a:pt x="1182" y="1384"/>
                  <a:pt x="1184" y="1397"/>
                </a:cubicBezTo>
                <a:cubicBezTo>
                  <a:pt x="1188" y="1437"/>
                  <a:pt x="1189" y="1478"/>
                  <a:pt x="1184" y="1518"/>
                </a:cubicBezTo>
                <a:cubicBezTo>
                  <a:pt x="1182" y="1532"/>
                  <a:pt x="1182" y="1545"/>
                  <a:pt x="1180" y="1558"/>
                </a:cubicBezTo>
                <a:cubicBezTo>
                  <a:pt x="1176" y="1577"/>
                  <a:pt x="1169" y="1595"/>
                  <a:pt x="1163" y="1614"/>
                </a:cubicBezTo>
                <a:cubicBezTo>
                  <a:pt x="1159" y="1628"/>
                  <a:pt x="1156" y="1642"/>
                  <a:pt x="1150" y="1655"/>
                </a:cubicBezTo>
                <a:cubicBezTo>
                  <a:pt x="1144" y="1671"/>
                  <a:pt x="1135" y="1686"/>
                  <a:pt x="1127" y="1701"/>
                </a:cubicBezTo>
                <a:cubicBezTo>
                  <a:pt x="1119" y="1715"/>
                  <a:pt x="1112" y="1731"/>
                  <a:pt x="1102" y="1745"/>
                </a:cubicBezTo>
                <a:cubicBezTo>
                  <a:pt x="1092" y="1761"/>
                  <a:pt x="1078" y="1775"/>
                  <a:pt x="1065" y="1790"/>
                </a:cubicBezTo>
                <a:cubicBezTo>
                  <a:pt x="1046" y="1813"/>
                  <a:pt x="1025" y="1834"/>
                  <a:pt x="1002" y="1853"/>
                </a:cubicBezTo>
                <a:cubicBezTo>
                  <a:pt x="989" y="1864"/>
                  <a:pt x="976" y="1877"/>
                  <a:pt x="961" y="1886"/>
                </a:cubicBezTo>
                <a:cubicBezTo>
                  <a:pt x="945" y="1897"/>
                  <a:pt x="928" y="1905"/>
                  <a:pt x="911" y="1914"/>
                </a:cubicBezTo>
                <a:cubicBezTo>
                  <a:pt x="898" y="1920"/>
                  <a:pt x="885" y="1929"/>
                  <a:pt x="872" y="1934"/>
                </a:cubicBezTo>
                <a:cubicBezTo>
                  <a:pt x="855" y="1941"/>
                  <a:pt x="837" y="1945"/>
                  <a:pt x="820" y="1950"/>
                </a:cubicBezTo>
                <a:cubicBezTo>
                  <a:pt x="805" y="1955"/>
                  <a:pt x="790" y="1961"/>
                  <a:pt x="775" y="1964"/>
                </a:cubicBezTo>
                <a:cubicBezTo>
                  <a:pt x="751" y="1968"/>
                  <a:pt x="727" y="1970"/>
                  <a:pt x="703" y="1971"/>
                </a:cubicBezTo>
                <a:cubicBezTo>
                  <a:pt x="683" y="1972"/>
                  <a:pt x="665" y="1972"/>
                  <a:pt x="646" y="1971"/>
                </a:cubicBezTo>
                <a:cubicBezTo>
                  <a:pt x="621" y="1969"/>
                  <a:pt x="597" y="1968"/>
                  <a:pt x="574" y="1964"/>
                </a:cubicBezTo>
                <a:cubicBezTo>
                  <a:pt x="558" y="1961"/>
                  <a:pt x="544" y="1955"/>
                  <a:pt x="528" y="1950"/>
                </a:cubicBezTo>
                <a:cubicBezTo>
                  <a:pt x="511" y="1945"/>
                  <a:pt x="493" y="1941"/>
                  <a:pt x="477" y="1934"/>
                </a:cubicBezTo>
                <a:cubicBezTo>
                  <a:pt x="464" y="1929"/>
                  <a:pt x="451" y="1920"/>
                  <a:pt x="438" y="1914"/>
                </a:cubicBezTo>
                <a:cubicBezTo>
                  <a:pt x="421" y="1905"/>
                  <a:pt x="404" y="1897"/>
                  <a:pt x="388" y="1886"/>
                </a:cubicBezTo>
                <a:cubicBezTo>
                  <a:pt x="375" y="1878"/>
                  <a:pt x="364" y="1867"/>
                  <a:pt x="353" y="1858"/>
                </a:cubicBezTo>
                <a:cubicBezTo>
                  <a:pt x="324" y="1834"/>
                  <a:pt x="297" y="1808"/>
                  <a:pt x="274" y="1779"/>
                </a:cubicBezTo>
                <a:cubicBezTo>
                  <a:pt x="265" y="1768"/>
                  <a:pt x="255" y="1757"/>
                  <a:pt x="247" y="1745"/>
                </a:cubicBezTo>
                <a:cubicBezTo>
                  <a:pt x="236" y="1729"/>
                  <a:pt x="228" y="1712"/>
                  <a:pt x="219" y="1695"/>
                </a:cubicBezTo>
                <a:cubicBezTo>
                  <a:pt x="212" y="1682"/>
                  <a:pt x="204" y="1669"/>
                  <a:pt x="199" y="1656"/>
                </a:cubicBezTo>
                <a:cubicBezTo>
                  <a:pt x="192" y="1640"/>
                  <a:pt x="188" y="1623"/>
                  <a:pt x="184" y="1607"/>
                </a:cubicBezTo>
                <a:cubicBezTo>
                  <a:pt x="179" y="1591"/>
                  <a:pt x="172" y="1575"/>
                  <a:pt x="169" y="1559"/>
                </a:cubicBezTo>
                <a:cubicBezTo>
                  <a:pt x="165" y="1539"/>
                  <a:pt x="165" y="1519"/>
                  <a:pt x="163" y="1500"/>
                </a:cubicBezTo>
                <a:cubicBezTo>
                  <a:pt x="161" y="1471"/>
                  <a:pt x="161" y="1444"/>
                  <a:pt x="163" y="1415"/>
                </a:cubicBezTo>
                <a:cubicBezTo>
                  <a:pt x="165" y="1396"/>
                  <a:pt x="166" y="1377"/>
                  <a:pt x="169" y="1358"/>
                </a:cubicBezTo>
                <a:cubicBezTo>
                  <a:pt x="173" y="1341"/>
                  <a:pt x="179" y="1325"/>
                  <a:pt x="184" y="1308"/>
                </a:cubicBezTo>
                <a:cubicBezTo>
                  <a:pt x="189" y="1292"/>
                  <a:pt x="192" y="1276"/>
                  <a:pt x="199" y="1261"/>
                </a:cubicBezTo>
                <a:cubicBezTo>
                  <a:pt x="205" y="1247"/>
                  <a:pt x="213" y="1233"/>
                  <a:pt x="221" y="1220"/>
                </a:cubicBezTo>
                <a:cubicBezTo>
                  <a:pt x="229" y="1203"/>
                  <a:pt x="236" y="1187"/>
                  <a:pt x="247" y="1172"/>
                </a:cubicBezTo>
                <a:cubicBezTo>
                  <a:pt x="256" y="1158"/>
                  <a:pt x="268" y="1146"/>
                  <a:pt x="279" y="1132"/>
                </a:cubicBezTo>
                <a:cubicBezTo>
                  <a:pt x="352" y="1044"/>
                  <a:pt x="452" y="979"/>
                  <a:pt x="569" y="954"/>
                </a:cubicBezTo>
                <a:cubicBezTo>
                  <a:pt x="569" y="954"/>
                  <a:pt x="570" y="954"/>
                  <a:pt x="571" y="954"/>
                </a:cubicBezTo>
                <a:cubicBezTo>
                  <a:pt x="604" y="947"/>
                  <a:pt x="639" y="943"/>
                  <a:pt x="674" y="943"/>
                </a:cubicBezTo>
                <a:cubicBezTo>
                  <a:pt x="710" y="943"/>
                  <a:pt x="744" y="947"/>
                  <a:pt x="778" y="954"/>
                </a:cubicBezTo>
                <a:cubicBezTo>
                  <a:pt x="781" y="954"/>
                  <a:pt x="783" y="955"/>
                  <a:pt x="786" y="956"/>
                </a:cubicBezTo>
                <a:cubicBezTo>
                  <a:pt x="794" y="958"/>
                  <a:pt x="801" y="961"/>
                  <a:pt x="810" y="963"/>
                </a:cubicBezTo>
                <a:cubicBezTo>
                  <a:pt x="625" y="1439"/>
                  <a:pt x="625" y="1439"/>
                  <a:pt x="625" y="1439"/>
                </a:cubicBezTo>
                <a:cubicBezTo>
                  <a:pt x="614" y="1467"/>
                  <a:pt x="628" y="1497"/>
                  <a:pt x="655" y="1508"/>
                </a:cubicBezTo>
                <a:cubicBezTo>
                  <a:pt x="662" y="1510"/>
                  <a:pt x="668" y="1511"/>
                  <a:pt x="674" y="1511"/>
                </a:cubicBezTo>
                <a:cubicBezTo>
                  <a:pt x="696" y="1511"/>
                  <a:pt x="716" y="1499"/>
                  <a:pt x="724" y="1478"/>
                </a:cubicBezTo>
                <a:cubicBezTo>
                  <a:pt x="908" y="1002"/>
                  <a:pt x="908" y="1002"/>
                  <a:pt x="908" y="1002"/>
                </a:cubicBezTo>
                <a:cubicBezTo>
                  <a:pt x="967" y="1032"/>
                  <a:pt x="1018" y="1072"/>
                  <a:pt x="1061" y="1121"/>
                </a:cubicBezTo>
                <a:cubicBezTo>
                  <a:pt x="1076" y="1138"/>
                  <a:pt x="1091" y="1154"/>
                  <a:pt x="1103" y="1172"/>
                </a:cubicBezTo>
                <a:close/>
                <a:moveTo>
                  <a:pt x="3035" y="1886"/>
                </a:moveTo>
                <a:cubicBezTo>
                  <a:pt x="3019" y="1897"/>
                  <a:pt x="3001" y="1905"/>
                  <a:pt x="2984" y="1914"/>
                </a:cubicBezTo>
                <a:cubicBezTo>
                  <a:pt x="2971" y="1920"/>
                  <a:pt x="2959" y="1929"/>
                  <a:pt x="2946" y="1934"/>
                </a:cubicBezTo>
                <a:cubicBezTo>
                  <a:pt x="2929" y="1941"/>
                  <a:pt x="2911" y="1945"/>
                  <a:pt x="2894" y="1950"/>
                </a:cubicBezTo>
                <a:cubicBezTo>
                  <a:pt x="2879" y="1955"/>
                  <a:pt x="2864" y="1961"/>
                  <a:pt x="2849" y="1964"/>
                </a:cubicBezTo>
                <a:cubicBezTo>
                  <a:pt x="2825" y="1968"/>
                  <a:pt x="2801" y="1970"/>
                  <a:pt x="2776" y="1971"/>
                </a:cubicBezTo>
                <a:cubicBezTo>
                  <a:pt x="2757" y="1972"/>
                  <a:pt x="2738" y="1972"/>
                  <a:pt x="2719" y="1971"/>
                </a:cubicBezTo>
                <a:cubicBezTo>
                  <a:pt x="2695" y="1969"/>
                  <a:pt x="2671" y="1968"/>
                  <a:pt x="2648" y="1964"/>
                </a:cubicBezTo>
                <a:cubicBezTo>
                  <a:pt x="2632" y="1961"/>
                  <a:pt x="2617" y="1955"/>
                  <a:pt x="2602" y="1950"/>
                </a:cubicBezTo>
                <a:cubicBezTo>
                  <a:pt x="2585" y="1945"/>
                  <a:pt x="2567" y="1941"/>
                  <a:pt x="2551" y="1934"/>
                </a:cubicBezTo>
                <a:cubicBezTo>
                  <a:pt x="2537" y="1929"/>
                  <a:pt x="2525" y="1920"/>
                  <a:pt x="2512" y="1914"/>
                </a:cubicBezTo>
                <a:cubicBezTo>
                  <a:pt x="2495" y="1905"/>
                  <a:pt x="2477" y="1897"/>
                  <a:pt x="2461" y="1886"/>
                </a:cubicBezTo>
                <a:cubicBezTo>
                  <a:pt x="2449" y="1878"/>
                  <a:pt x="2438" y="1867"/>
                  <a:pt x="2426" y="1858"/>
                </a:cubicBezTo>
                <a:cubicBezTo>
                  <a:pt x="2397" y="1834"/>
                  <a:pt x="2371" y="1808"/>
                  <a:pt x="2348" y="1779"/>
                </a:cubicBezTo>
                <a:cubicBezTo>
                  <a:pt x="2339" y="1768"/>
                  <a:pt x="2328" y="1757"/>
                  <a:pt x="2320" y="1745"/>
                </a:cubicBezTo>
                <a:cubicBezTo>
                  <a:pt x="2310" y="1729"/>
                  <a:pt x="2302" y="1712"/>
                  <a:pt x="2293" y="1695"/>
                </a:cubicBezTo>
                <a:cubicBezTo>
                  <a:pt x="2286" y="1682"/>
                  <a:pt x="2278" y="1669"/>
                  <a:pt x="2272" y="1656"/>
                </a:cubicBezTo>
                <a:cubicBezTo>
                  <a:pt x="2266" y="1640"/>
                  <a:pt x="2262" y="1623"/>
                  <a:pt x="2257" y="1607"/>
                </a:cubicBezTo>
                <a:cubicBezTo>
                  <a:pt x="2252" y="1591"/>
                  <a:pt x="2246" y="1575"/>
                  <a:pt x="2243" y="1559"/>
                </a:cubicBezTo>
                <a:cubicBezTo>
                  <a:pt x="2240" y="1543"/>
                  <a:pt x="2240" y="1527"/>
                  <a:pt x="2238" y="1511"/>
                </a:cubicBezTo>
                <a:cubicBezTo>
                  <a:pt x="2751" y="1511"/>
                  <a:pt x="2751" y="1511"/>
                  <a:pt x="2751" y="1511"/>
                </a:cubicBezTo>
                <a:cubicBezTo>
                  <a:pt x="2772" y="1511"/>
                  <a:pt x="2790" y="1499"/>
                  <a:pt x="2799" y="1481"/>
                </a:cubicBezTo>
                <a:cubicBezTo>
                  <a:pt x="2808" y="1463"/>
                  <a:pt x="2805" y="1441"/>
                  <a:pt x="2792" y="1425"/>
                </a:cubicBezTo>
                <a:cubicBezTo>
                  <a:pt x="2469" y="1027"/>
                  <a:pt x="2469" y="1027"/>
                  <a:pt x="2469" y="1027"/>
                </a:cubicBezTo>
                <a:cubicBezTo>
                  <a:pt x="2521" y="993"/>
                  <a:pt x="2579" y="967"/>
                  <a:pt x="2642" y="954"/>
                </a:cubicBezTo>
                <a:cubicBezTo>
                  <a:pt x="2643" y="954"/>
                  <a:pt x="2644" y="954"/>
                  <a:pt x="2644" y="954"/>
                </a:cubicBezTo>
                <a:cubicBezTo>
                  <a:pt x="2678" y="947"/>
                  <a:pt x="2713" y="943"/>
                  <a:pt x="2748" y="943"/>
                </a:cubicBezTo>
                <a:cubicBezTo>
                  <a:pt x="2783" y="943"/>
                  <a:pt x="2818" y="947"/>
                  <a:pt x="2851" y="954"/>
                </a:cubicBezTo>
                <a:cubicBezTo>
                  <a:pt x="2854" y="954"/>
                  <a:pt x="2857" y="955"/>
                  <a:pt x="2859" y="956"/>
                </a:cubicBezTo>
                <a:cubicBezTo>
                  <a:pt x="2890" y="963"/>
                  <a:pt x="2920" y="972"/>
                  <a:pt x="2948" y="984"/>
                </a:cubicBezTo>
                <a:cubicBezTo>
                  <a:pt x="2948" y="984"/>
                  <a:pt x="2949" y="984"/>
                  <a:pt x="2949" y="984"/>
                </a:cubicBezTo>
                <a:cubicBezTo>
                  <a:pt x="3021" y="1014"/>
                  <a:pt x="3084" y="1063"/>
                  <a:pt x="3135" y="1121"/>
                </a:cubicBezTo>
                <a:cubicBezTo>
                  <a:pt x="3149" y="1138"/>
                  <a:pt x="3164" y="1154"/>
                  <a:pt x="3176" y="1172"/>
                </a:cubicBezTo>
                <a:cubicBezTo>
                  <a:pt x="3185" y="1185"/>
                  <a:pt x="3191" y="1200"/>
                  <a:pt x="3199" y="1214"/>
                </a:cubicBezTo>
                <a:cubicBezTo>
                  <a:pt x="3208" y="1230"/>
                  <a:pt x="3217" y="1245"/>
                  <a:pt x="3224" y="1262"/>
                </a:cubicBezTo>
                <a:cubicBezTo>
                  <a:pt x="3229" y="1274"/>
                  <a:pt x="3232" y="1288"/>
                  <a:pt x="3236" y="1301"/>
                </a:cubicBezTo>
                <a:cubicBezTo>
                  <a:pt x="3242" y="1320"/>
                  <a:pt x="3250" y="1339"/>
                  <a:pt x="3253" y="1359"/>
                </a:cubicBezTo>
                <a:cubicBezTo>
                  <a:pt x="3256" y="1371"/>
                  <a:pt x="3256" y="1384"/>
                  <a:pt x="3257" y="1397"/>
                </a:cubicBezTo>
                <a:cubicBezTo>
                  <a:pt x="3262" y="1437"/>
                  <a:pt x="3262" y="1478"/>
                  <a:pt x="3257" y="1518"/>
                </a:cubicBezTo>
                <a:cubicBezTo>
                  <a:pt x="3256" y="1532"/>
                  <a:pt x="3256" y="1545"/>
                  <a:pt x="3253" y="1558"/>
                </a:cubicBezTo>
                <a:cubicBezTo>
                  <a:pt x="3250" y="1577"/>
                  <a:pt x="3243" y="1595"/>
                  <a:pt x="3237" y="1614"/>
                </a:cubicBezTo>
                <a:cubicBezTo>
                  <a:pt x="3233" y="1628"/>
                  <a:pt x="3230" y="1642"/>
                  <a:pt x="3224" y="1655"/>
                </a:cubicBezTo>
                <a:cubicBezTo>
                  <a:pt x="3218" y="1671"/>
                  <a:pt x="3208" y="1686"/>
                  <a:pt x="3200" y="1701"/>
                </a:cubicBezTo>
                <a:cubicBezTo>
                  <a:pt x="3192" y="1715"/>
                  <a:pt x="3185" y="1731"/>
                  <a:pt x="3176" y="1745"/>
                </a:cubicBezTo>
                <a:cubicBezTo>
                  <a:pt x="3165" y="1761"/>
                  <a:pt x="3152" y="1775"/>
                  <a:pt x="3139" y="1790"/>
                </a:cubicBezTo>
                <a:cubicBezTo>
                  <a:pt x="3120" y="1813"/>
                  <a:pt x="3099" y="1834"/>
                  <a:pt x="3076" y="1853"/>
                </a:cubicBezTo>
                <a:cubicBezTo>
                  <a:pt x="3062" y="1864"/>
                  <a:pt x="3049" y="1877"/>
                  <a:pt x="3035" y="1886"/>
                </a:cubicBezTo>
                <a:close/>
                <a:moveTo>
                  <a:pt x="2258" y="1308"/>
                </a:moveTo>
                <a:cubicBezTo>
                  <a:pt x="2263" y="1292"/>
                  <a:pt x="2266" y="1276"/>
                  <a:pt x="2272" y="1261"/>
                </a:cubicBezTo>
                <a:cubicBezTo>
                  <a:pt x="2278" y="1247"/>
                  <a:pt x="2287" y="1233"/>
                  <a:pt x="2294" y="1220"/>
                </a:cubicBezTo>
                <a:cubicBezTo>
                  <a:pt x="2303" y="1203"/>
                  <a:pt x="2310" y="1187"/>
                  <a:pt x="2320" y="1172"/>
                </a:cubicBezTo>
                <a:cubicBezTo>
                  <a:pt x="2329" y="1158"/>
                  <a:pt x="2341" y="1146"/>
                  <a:pt x="2352" y="1132"/>
                </a:cubicBezTo>
                <a:cubicBezTo>
                  <a:pt x="2363" y="1119"/>
                  <a:pt x="2373" y="1105"/>
                  <a:pt x="2386" y="1093"/>
                </a:cubicBezTo>
                <a:cubicBezTo>
                  <a:pt x="2640" y="1405"/>
                  <a:pt x="2640" y="1405"/>
                  <a:pt x="2640" y="1405"/>
                </a:cubicBezTo>
                <a:cubicBezTo>
                  <a:pt x="2238" y="1405"/>
                  <a:pt x="2238" y="1405"/>
                  <a:pt x="2238" y="1405"/>
                </a:cubicBezTo>
                <a:cubicBezTo>
                  <a:pt x="2240" y="1390"/>
                  <a:pt x="2240" y="1374"/>
                  <a:pt x="2243" y="1358"/>
                </a:cubicBezTo>
                <a:cubicBezTo>
                  <a:pt x="2246" y="1341"/>
                  <a:pt x="2253" y="1325"/>
                  <a:pt x="2258" y="1308"/>
                </a:cubicBezTo>
                <a:close/>
                <a:moveTo>
                  <a:pt x="2285" y="969"/>
                </a:moveTo>
                <a:cubicBezTo>
                  <a:pt x="2281" y="973"/>
                  <a:pt x="2276" y="977"/>
                  <a:pt x="2271" y="982"/>
                </a:cubicBezTo>
                <a:cubicBezTo>
                  <a:pt x="2241" y="1012"/>
                  <a:pt x="2214" y="1045"/>
                  <a:pt x="2191" y="1079"/>
                </a:cubicBezTo>
                <a:cubicBezTo>
                  <a:pt x="2190" y="1080"/>
                  <a:pt x="2190" y="1081"/>
                  <a:pt x="2189" y="1082"/>
                </a:cubicBezTo>
                <a:cubicBezTo>
                  <a:pt x="2179" y="1096"/>
                  <a:pt x="2171" y="1110"/>
                  <a:pt x="2163" y="1125"/>
                </a:cubicBezTo>
                <a:cubicBezTo>
                  <a:pt x="2160" y="1130"/>
                  <a:pt x="2157" y="1134"/>
                  <a:pt x="2154" y="1139"/>
                </a:cubicBezTo>
                <a:cubicBezTo>
                  <a:pt x="2148" y="1151"/>
                  <a:pt x="2143" y="1163"/>
                  <a:pt x="2137" y="1175"/>
                </a:cubicBezTo>
                <a:cubicBezTo>
                  <a:pt x="2133" y="1183"/>
                  <a:pt x="2129" y="1192"/>
                  <a:pt x="2125" y="1200"/>
                </a:cubicBezTo>
                <a:cubicBezTo>
                  <a:pt x="2122" y="1209"/>
                  <a:pt x="2119" y="1218"/>
                  <a:pt x="2115" y="1227"/>
                </a:cubicBezTo>
                <a:cubicBezTo>
                  <a:pt x="2111" y="1239"/>
                  <a:pt x="2106" y="1252"/>
                  <a:pt x="2103" y="1264"/>
                </a:cubicBezTo>
                <a:cubicBezTo>
                  <a:pt x="2101" y="1270"/>
                  <a:pt x="2100" y="1275"/>
                  <a:pt x="2098" y="1281"/>
                </a:cubicBezTo>
                <a:cubicBezTo>
                  <a:pt x="2094" y="1297"/>
                  <a:pt x="2090" y="1313"/>
                  <a:pt x="2086" y="1329"/>
                </a:cubicBezTo>
                <a:cubicBezTo>
                  <a:pt x="2086" y="1331"/>
                  <a:pt x="2086" y="1332"/>
                  <a:pt x="2086" y="1333"/>
                </a:cubicBezTo>
                <a:cubicBezTo>
                  <a:pt x="2081" y="1357"/>
                  <a:pt x="2078" y="1381"/>
                  <a:pt x="2076" y="1405"/>
                </a:cubicBezTo>
                <a:cubicBezTo>
                  <a:pt x="2018" y="1405"/>
                  <a:pt x="2018" y="1405"/>
                  <a:pt x="2018" y="1405"/>
                </a:cubicBezTo>
                <a:cubicBezTo>
                  <a:pt x="2007" y="1345"/>
                  <a:pt x="1976" y="1292"/>
                  <a:pt x="1931" y="1254"/>
                </a:cubicBezTo>
                <a:cubicBezTo>
                  <a:pt x="2160" y="815"/>
                  <a:pt x="2160" y="815"/>
                  <a:pt x="2160" y="815"/>
                </a:cubicBezTo>
                <a:lnTo>
                  <a:pt x="2285" y="969"/>
                </a:lnTo>
                <a:close/>
                <a:moveTo>
                  <a:pt x="2055" y="786"/>
                </a:moveTo>
                <a:cubicBezTo>
                  <a:pt x="1838" y="1203"/>
                  <a:pt x="1838" y="1203"/>
                  <a:pt x="1838" y="1203"/>
                </a:cubicBezTo>
                <a:cubicBezTo>
                  <a:pt x="1814" y="1195"/>
                  <a:pt x="1788" y="1190"/>
                  <a:pt x="1762" y="1190"/>
                </a:cubicBezTo>
                <a:cubicBezTo>
                  <a:pt x="1704" y="1190"/>
                  <a:pt x="1651" y="1209"/>
                  <a:pt x="1607" y="1241"/>
                </a:cubicBezTo>
                <a:cubicBezTo>
                  <a:pt x="1111" y="786"/>
                  <a:pt x="1111" y="786"/>
                  <a:pt x="1111" y="786"/>
                </a:cubicBezTo>
                <a:lnTo>
                  <a:pt x="2055" y="786"/>
                </a:ln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8" name="グループ化 77"/>
          <p:cNvGrpSpPr>
            <a:grpSpLocks noChangeAspect="1"/>
          </p:cNvGrpSpPr>
          <p:nvPr/>
        </p:nvGrpSpPr>
        <p:grpSpPr bwMode="gray">
          <a:xfrm>
            <a:off x="4248093" y="2614418"/>
            <a:ext cx="683351" cy="426851"/>
            <a:chOff x="705644" y="3139632"/>
            <a:chExt cx="1120775" cy="70008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9" name="Freeform 80"/>
            <p:cNvSpPr>
              <a:spLocks noChangeAspect="1"/>
            </p:cNvSpPr>
            <p:nvPr/>
          </p:nvSpPr>
          <p:spPr bwMode="gray">
            <a:xfrm>
              <a:off x="705644" y="3139632"/>
              <a:ext cx="1120775" cy="700087"/>
            </a:xfrm>
            <a:custGeom>
              <a:avLst/>
              <a:gdLst>
                <a:gd name="T0" fmla="*/ 1172 w 1490"/>
                <a:gd name="T1" fmla="*/ 929 h 929"/>
                <a:gd name="T2" fmla="*/ 301 w 1490"/>
                <a:gd name="T3" fmla="*/ 928 h 929"/>
                <a:gd name="T4" fmla="*/ 0 w 1490"/>
                <a:gd name="T5" fmla="*/ 600 h 929"/>
                <a:gd name="T6" fmla="*/ 245 w 1490"/>
                <a:gd name="T7" fmla="*/ 282 h 929"/>
                <a:gd name="T8" fmla="*/ 571 w 1490"/>
                <a:gd name="T9" fmla="*/ 0 h 929"/>
                <a:gd name="T10" fmla="*/ 837 w 1490"/>
                <a:gd name="T11" fmla="*/ 136 h 929"/>
                <a:gd name="T12" fmla="*/ 1139 w 1490"/>
                <a:gd name="T13" fmla="*/ 262 h 929"/>
                <a:gd name="T14" fmla="*/ 1490 w 1490"/>
                <a:gd name="T15" fmla="*/ 595 h 929"/>
                <a:gd name="T16" fmla="*/ 1172 w 1490"/>
                <a:gd name="T17" fmla="*/ 929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0" h="929">
                  <a:moveTo>
                    <a:pt x="1172" y="929"/>
                  </a:moveTo>
                  <a:cubicBezTo>
                    <a:pt x="301" y="928"/>
                    <a:pt x="301" y="928"/>
                    <a:pt x="301" y="928"/>
                  </a:cubicBezTo>
                  <a:cubicBezTo>
                    <a:pt x="128" y="911"/>
                    <a:pt x="0" y="771"/>
                    <a:pt x="0" y="600"/>
                  </a:cubicBezTo>
                  <a:cubicBezTo>
                    <a:pt x="0" y="450"/>
                    <a:pt x="102" y="320"/>
                    <a:pt x="245" y="282"/>
                  </a:cubicBezTo>
                  <a:cubicBezTo>
                    <a:pt x="268" y="122"/>
                    <a:pt x="407" y="0"/>
                    <a:pt x="571" y="0"/>
                  </a:cubicBezTo>
                  <a:cubicBezTo>
                    <a:pt x="677" y="0"/>
                    <a:pt x="775" y="50"/>
                    <a:pt x="837" y="136"/>
                  </a:cubicBezTo>
                  <a:cubicBezTo>
                    <a:pt x="976" y="106"/>
                    <a:pt x="1087" y="179"/>
                    <a:pt x="1139" y="262"/>
                  </a:cubicBezTo>
                  <a:cubicBezTo>
                    <a:pt x="1334" y="250"/>
                    <a:pt x="1490" y="411"/>
                    <a:pt x="1490" y="595"/>
                  </a:cubicBezTo>
                  <a:cubicBezTo>
                    <a:pt x="1490" y="774"/>
                    <a:pt x="1350" y="921"/>
                    <a:pt x="1172" y="92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0" name="Freeform 81"/>
            <p:cNvSpPr>
              <a:spLocks noChangeAspect="1"/>
            </p:cNvSpPr>
            <p:nvPr/>
          </p:nvSpPr>
          <p:spPr bwMode="gray">
            <a:xfrm>
              <a:off x="754857" y="3188844"/>
              <a:ext cx="1020763" cy="600075"/>
            </a:xfrm>
            <a:custGeom>
              <a:avLst/>
              <a:gdLst>
                <a:gd name="T0" fmla="*/ 242 w 1359"/>
                <a:gd name="T1" fmla="*/ 271 h 797"/>
                <a:gd name="T2" fmla="*/ 2 w 1359"/>
                <a:gd name="T3" fmla="*/ 534 h 797"/>
                <a:gd name="T4" fmla="*/ 239 w 1359"/>
                <a:gd name="T5" fmla="*/ 796 h 797"/>
                <a:gd name="T6" fmla="*/ 1105 w 1359"/>
                <a:gd name="T7" fmla="*/ 797 h 797"/>
                <a:gd name="T8" fmla="*/ 1359 w 1359"/>
                <a:gd name="T9" fmla="*/ 529 h 797"/>
                <a:gd name="T10" fmla="*/ 1038 w 1359"/>
                <a:gd name="T11" fmla="*/ 266 h 797"/>
                <a:gd name="T12" fmla="*/ 743 w 1359"/>
                <a:gd name="T13" fmla="*/ 147 h 797"/>
                <a:gd name="T14" fmla="*/ 506 w 1359"/>
                <a:gd name="T15" fmla="*/ 1 h 797"/>
                <a:gd name="T16" fmla="*/ 242 w 1359"/>
                <a:gd name="T17" fmla="*/ 271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9" h="797">
                  <a:moveTo>
                    <a:pt x="242" y="271"/>
                  </a:moveTo>
                  <a:cubicBezTo>
                    <a:pt x="209" y="271"/>
                    <a:pt x="5" y="315"/>
                    <a:pt x="2" y="534"/>
                  </a:cubicBezTo>
                  <a:cubicBezTo>
                    <a:pt x="0" y="670"/>
                    <a:pt x="104" y="783"/>
                    <a:pt x="239" y="796"/>
                  </a:cubicBezTo>
                  <a:cubicBezTo>
                    <a:pt x="1105" y="797"/>
                    <a:pt x="1105" y="797"/>
                    <a:pt x="1105" y="797"/>
                  </a:cubicBezTo>
                  <a:cubicBezTo>
                    <a:pt x="1247" y="790"/>
                    <a:pt x="1359" y="674"/>
                    <a:pt x="1359" y="529"/>
                  </a:cubicBezTo>
                  <a:cubicBezTo>
                    <a:pt x="1346" y="301"/>
                    <a:pt x="1155" y="246"/>
                    <a:pt x="1038" y="266"/>
                  </a:cubicBezTo>
                  <a:cubicBezTo>
                    <a:pt x="1031" y="245"/>
                    <a:pt x="956" y="70"/>
                    <a:pt x="743" y="147"/>
                  </a:cubicBezTo>
                  <a:cubicBezTo>
                    <a:pt x="687" y="47"/>
                    <a:pt x="597" y="0"/>
                    <a:pt x="506" y="1"/>
                  </a:cubicBezTo>
                  <a:cubicBezTo>
                    <a:pt x="270" y="3"/>
                    <a:pt x="245" y="206"/>
                    <a:pt x="242" y="2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1" name="グループ化 80"/>
          <p:cNvGrpSpPr>
            <a:grpSpLocks noChangeAspect="1"/>
          </p:cNvGrpSpPr>
          <p:nvPr/>
        </p:nvGrpSpPr>
        <p:grpSpPr bwMode="gray">
          <a:xfrm>
            <a:off x="4994440" y="2682829"/>
            <a:ext cx="227035" cy="390796"/>
            <a:chOff x="5936838" y="1169393"/>
            <a:chExt cx="484187" cy="83343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2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3" name="フリーフォーム 82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4" name="グループ化 83"/>
          <p:cNvGrpSpPr>
            <a:grpSpLocks noChangeAspect="1"/>
          </p:cNvGrpSpPr>
          <p:nvPr/>
        </p:nvGrpSpPr>
        <p:grpSpPr bwMode="gray">
          <a:xfrm>
            <a:off x="4900471" y="1317267"/>
            <a:ext cx="576689" cy="432516"/>
            <a:chOff x="5908506" y="3180872"/>
            <a:chExt cx="889001" cy="666751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5" name="Freeform 46"/>
            <p:cNvSpPr>
              <a:spLocks noChangeAspect="1"/>
            </p:cNvSpPr>
            <p:nvPr/>
          </p:nvSpPr>
          <p:spPr bwMode="gray">
            <a:xfrm>
              <a:off x="5908506" y="3180872"/>
              <a:ext cx="889001" cy="666751"/>
            </a:xfrm>
            <a:custGeom>
              <a:avLst/>
              <a:gdLst/>
              <a:ahLst/>
              <a:cxnLst/>
              <a:rect l="l" t="t" r="r" b="b"/>
              <a:pathLst>
                <a:path w="889001" h="666751">
                  <a:moveTo>
                    <a:pt x="338329" y="355373"/>
                  </a:moveTo>
                  <a:cubicBezTo>
                    <a:pt x="348122" y="350838"/>
                    <a:pt x="356408" y="356128"/>
                    <a:pt x="356408" y="367465"/>
                  </a:cubicBezTo>
                  <a:cubicBezTo>
                    <a:pt x="356408" y="367465"/>
                    <a:pt x="356408" y="367465"/>
                    <a:pt x="356408" y="459669"/>
                  </a:cubicBezTo>
                  <a:cubicBezTo>
                    <a:pt x="356408" y="471006"/>
                    <a:pt x="364695" y="476296"/>
                    <a:pt x="375241" y="471006"/>
                  </a:cubicBezTo>
                  <a:cubicBezTo>
                    <a:pt x="375241" y="471006"/>
                    <a:pt x="375241" y="471006"/>
                    <a:pt x="605002" y="355373"/>
                  </a:cubicBezTo>
                  <a:cubicBezTo>
                    <a:pt x="614795" y="350838"/>
                    <a:pt x="623081" y="356128"/>
                    <a:pt x="623081" y="367465"/>
                  </a:cubicBezTo>
                  <a:cubicBezTo>
                    <a:pt x="623081" y="367465"/>
                    <a:pt x="623081" y="367465"/>
                    <a:pt x="623081" y="459669"/>
                  </a:cubicBezTo>
                  <a:cubicBezTo>
                    <a:pt x="623081" y="471006"/>
                    <a:pt x="631368" y="476296"/>
                    <a:pt x="641161" y="471006"/>
                  </a:cubicBezTo>
                  <a:cubicBezTo>
                    <a:pt x="641161" y="471006"/>
                    <a:pt x="641161" y="471006"/>
                    <a:pt x="870922" y="355373"/>
                  </a:cubicBezTo>
                  <a:cubicBezTo>
                    <a:pt x="880715" y="350838"/>
                    <a:pt x="889001" y="356128"/>
                    <a:pt x="889001" y="367465"/>
                  </a:cubicBezTo>
                  <a:cubicBezTo>
                    <a:pt x="889001" y="367465"/>
                    <a:pt x="889001" y="367465"/>
                    <a:pt x="889001" y="646345"/>
                  </a:cubicBezTo>
                  <a:cubicBezTo>
                    <a:pt x="889001" y="657682"/>
                    <a:pt x="879961" y="666751"/>
                    <a:pt x="868662" y="666751"/>
                  </a:cubicBezTo>
                  <a:cubicBezTo>
                    <a:pt x="868662" y="666751"/>
                    <a:pt x="868662" y="666751"/>
                    <a:pt x="90488" y="666751"/>
                  </a:cubicBezTo>
                  <a:cubicBezTo>
                    <a:pt x="90488" y="666751"/>
                    <a:pt x="90488" y="666751"/>
                    <a:pt x="90488" y="500481"/>
                  </a:cubicBezTo>
                  <a:cubicBezTo>
                    <a:pt x="90488" y="489144"/>
                    <a:pt x="98775" y="476296"/>
                    <a:pt x="108568" y="471006"/>
                  </a:cubicBezTo>
                  <a:cubicBezTo>
                    <a:pt x="108568" y="471006"/>
                    <a:pt x="108568" y="471006"/>
                    <a:pt x="338329" y="355373"/>
                  </a:cubicBezTo>
                  <a:close/>
                  <a:moveTo>
                    <a:pt x="233363" y="134938"/>
                  </a:moveTo>
                  <a:cubicBezTo>
                    <a:pt x="233375" y="134938"/>
                    <a:pt x="234459" y="134938"/>
                    <a:pt x="336551" y="134938"/>
                  </a:cubicBezTo>
                  <a:cubicBezTo>
                    <a:pt x="336551" y="134950"/>
                    <a:pt x="336551" y="136460"/>
                    <a:pt x="336551" y="325653"/>
                  </a:cubicBezTo>
                  <a:cubicBezTo>
                    <a:pt x="332759" y="326407"/>
                    <a:pt x="233416" y="374625"/>
                    <a:pt x="233363" y="374651"/>
                  </a:cubicBezTo>
                  <a:cubicBezTo>
                    <a:pt x="233363" y="374643"/>
                    <a:pt x="233363" y="373232"/>
                    <a:pt x="233363" y="134938"/>
                  </a:cubicBezTo>
                  <a:close/>
                  <a:moveTo>
                    <a:pt x="0" y="134938"/>
                  </a:moveTo>
                  <a:cubicBezTo>
                    <a:pt x="16" y="134938"/>
                    <a:pt x="1277" y="134938"/>
                    <a:pt x="101600" y="134938"/>
                  </a:cubicBezTo>
                  <a:cubicBezTo>
                    <a:pt x="101600" y="134954"/>
                    <a:pt x="101600" y="137124"/>
                    <a:pt x="101600" y="441956"/>
                  </a:cubicBezTo>
                  <a:lnTo>
                    <a:pt x="96371" y="444219"/>
                  </a:lnTo>
                  <a:cubicBezTo>
                    <a:pt x="76200" y="454780"/>
                    <a:pt x="61259" y="478165"/>
                    <a:pt x="61259" y="500795"/>
                  </a:cubicBezTo>
                  <a:cubicBezTo>
                    <a:pt x="61259" y="500806"/>
                    <a:pt x="61259" y="501970"/>
                    <a:pt x="61259" y="626771"/>
                  </a:cubicBezTo>
                  <a:cubicBezTo>
                    <a:pt x="61259" y="626785"/>
                    <a:pt x="61259" y="627516"/>
                    <a:pt x="61259" y="666751"/>
                  </a:cubicBezTo>
                  <a:cubicBezTo>
                    <a:pt x="61247" y="666751"/>
                    <a:pt x="60558" y="666751"/>
                    <a:pt x="20171" y="666751"/>
                  </a:cubicBezTo>
                  <a:cubicBezTo>
                    <a:pt x="8965" y="666751"/>
                    <a:pt x="0" y="657699"/>
                    <a:pt x="0" y="646384"/>
                  </a:cubicBezTo>
                  <a:cubicBezTo>
                    <a:pt x="0" y="646363"/>
                    <a:pt x="0" y="643116"/>
                    <a:pt x="0" y="134938"/>
                  </a:cubicBezTo>
                  <a:close/>
                  <a:moveTo>
                    <a:pt x="233363" y="74613"/>
                  </a:moveTo>
                  <a:lnTo>
                    <a:pt x="336551" y="74613"/>
                  </a:lnTo>
                  <a:lnTo>
                    <a:pt x="336551" y="104776"/>
                  </a:lnTo>
                  <a:lnTo>
                    <a:pt x="233363" y="104776"/>
                  </a:lnTo>
                  <a:close/>
                  <a:moveTo>
                    <a:pt x="0" y="74613"/>
                  </a:moveTo>
                  <a:lnTo>
                    <a:pt x="101600" y="74613"/>
                  </a:lnTo>
                  <a:lnTo>
                    <a:pt x="101600" y="104776"/>
                  </a:lnTo>
                  <a:lnTo>
                    <a:pt x="0" y="104776"/>
                  </a:lnTo>
                  <a:close/>
                  <a:moveTo>
                    <a:pt x="254608" y="0"/>
                  </a:moveTo>
                  <a:cubicBezTo>
                    <a:pt x="254622" y="0"/>
                    <a:pt x="255531" y="0"/>
                    <a:pt x="316065" y="0"/>
                  </a:cubicBezTo>
                  <a:cubicBezTo>
                    <a:pt x="327446" y="0"/>
                    <a:pt x="336551" y="8890"/>
                    <a:pt x="336551" y="20003"/>
                  </a:cubicBezTo>
                  <a:lnTo>
                    <a:pt x="336551" y="44450"/>
                  </a:lnTo>
                  <a:cubicBezTo>
                    <a:pt x="336527" y="44450"/>
                    <a:pt x="334975" y="44450"/>
                    <a:pt x="233363" y="44450"/>
                  </a:cubicBezTo>
                  <a:cubicBezTo>
                    <a:pt x="233363" y="44438"/>
                    <a:pt x="233363" y="43906"/>
                    <a:pt x="233363" y="20003"/>
                  </a:cubicBezTo>
                  <a:cubicBezTo>
                    <a:pt x="233363" y="8890"/>
                    <a:pt x="243227" y="0"/>
                    <a:pt x="254608" y="0"/>
                  </a:cubicBezTo>
                  <a:close/>
                  <a:moveTo>
                    <a:pt x="20171" y="0"/>
                  </a:moveTo>
                  <a:cubicBezTo>
                    <a:pt x="20185" y="0"/>
                    <a:pt x="21091" y="0"/>
                    <a:pt x="80683" y="0"/>
                  </a:cubicBezTo>
                  <a:cubicBezTo>
                    <a:pt x="91888" y="0"/>
                    <a:pt x="101600" y="8890"/>
                    <a:pt x="101600" y="20003"/>
                  </a:cubicBezTo>
                  <a:lnTo>
                    <a:pt x="101600" y="44450"/>
                  </a:lnTo>
                  <a:cubicBezTo>
                    <a:pt x="101577" y="44450"/>
                    <a:pt x="100051" y="44450"/>
                    <a:pt x="0" y="44450"/>
                  </a:cubicBezTo>
                  <a:cubicBezTo>
                    <a:pt x="0" y="44438"/>
                    <a:pt x="0" y="43906"/>
                    <a:pt x="0" y="20003"/>
                  </a:cubicBezTo>
                  <a:cubicBezTo>
                    <a:pt x="0" y="8890"/>
                    <a:pt x="8965" y="0"/>
                    <a:pt x="20171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6" name="Rectangle 51"/>
            <p:cNvSpPr>
              <a:spLocks noChangeAspect="1" noChangeArrowheads="1"/>
            </p:cNvSpPr>
            <p:nvPr/>
          </p:nvSpPr>
          <p:spPr bwMode="gray">
            <a:xfrm>
              <a:off x="6051381" y="3734910"/>
              <a:ext cx="693738" cy="41275"/>
            </a:xfrm>
            <a:custGeom>
              <a:avLst/>
              <a:gdLst/>
              <a:ahLst/>
              <a:cxnLst/>
              <a:rect l="l" t="t" r="r" b="b"/>
              <a:pathLst>
                <a:path w="693738" h="41275">
                  <a:moveTo>
                    <a:pt x="622300" y="0"/>
                  </a:moveTo>
                  <a:lnTo>
                    <a:pt x="693738" y="0"/>
                  </a:lnTo>
                  <a:lnTo>
                    <a:pt x="693738" y="41275"/>
                  </a:lnTo>
                  <a:lnTo>
                    <a:pt x="622300" y="41275"/>
                  </a:lnTo>
                  <a:close/>
                  <a:moveTo>
                    <a:pt x="511175" y="0"/>
                  </a:moveTo>
                  <a:lnTo>
                    <a:pt x="582613" y="0"/>
                  </a:lnTo>
                  <a:lnTo>
                    <a:pt x="582613" y="41275"/>
                  </a:lnTo>
                  <a:lnTo>
                    <a:pt x="511175" y="41275"/>
                  </a:lnTo>
                  <a:close/>
                  <a:moveTo>
                    <a:pt x="366713" y="0"/>
                  </a:moveTo>
                  <a:lnTo>
                    <a:pt x="438151" y="0"/>
                  </a:lnTo>
                  <a:lnTo>
                    <a:pt x="438151" y="41275"/>
                  </a:lnTo>
                  <a:lnTo>
                    <a:pt x="366713" y="41275"/>
                  </a:lnTo>
                  <a:close/>
                  <a:moveTo>
                    <a:pt x="255588" y="0"/>
                  </a:moveTo>
                  <a:lnTo>
                    <a:pt x="327026" y="0"/>
                  </a:lnTo>
                  <a:lnTo>
                    <a:pt x="327026" y="41275"/>
                  </a:lnTo>
                  <a:lnTo>
                    <a:pt x="255588" y="41275"/>
                  </a:lnTo>
                  <a:close/>
                  <a:moveTo>
                    <a:pt x="111125" y="0"/>
                  </a:moveTo>
                  <a:lnTo>
                    <a:pt x="184150" y="0"/>
                  </a:lnTo>
                  <a:lnTo>
                    <a:pt x="184150" y="41275"/>
                  </a:lnTo>
                  <a:lnTo>
                    <a:pt x="111125" y="41275"/>
                  </a:lnTo>
                  <a:close/>
                  <a:moveTo>
                    <a:pt x="0" y="0"/>
                  </a:moveTo>
                  <a:lnTo>
                    <a:pt x="71438" y="0"/>
                  </a:lnTo>
                  <a:lnTo>
                    <a:pt x="71438" y="41275"/>
                  </a:lnTo>
                  <a:lnTo>
                    <a:pt x="0" y="412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7" name="グループ化 86"/>
          <p:cNvGrpSpPr>
            <a:grpSpLocks noChangeAspect="1"/>
          </p:cNvGrpSpPr>
          <p:nvPr/>
        </p:nvGrpSpPr>
        <p:grpSpPr bwMode="gray">
          <a:xfrm>
            <a:off x="4125102" y="1307104"/>
            <a:ext cx="700987" cy="445760"/>
            <a:chOff x="3544888" y="-3135313"/>
            <a:chExt cx="5367338" cy="341312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8" name="Freeform 119"/>
            <p:cNvSpPr>
              <a:spLocks noChangeAspect="1"/>
            </p:cNvSpPr>
            <p:nvPr/>
          </p:nvSpPr>
          <p:spPr bwMode="gray">
            <a:xfrm>
              <a:off x="3544888" y="-3135313"/>
              <a:ext cx="5367338" cy="3413126"/>
            </a:xfrm>
            <a:custGeom>
              <a:avLst/>
              <a:gdLst>
                <a:gd name="T0" fmla="*/ 4651 w 4704"/>
                <a:gd name="T1" fmla="*/ 2889 h 2995"/>
                <a:gd name="T2" fmla="*/ 4473 w 4704"/>
                <a:gd name="T3" fmla="*/ 2889 h 2995"/>
                <a:gd name="T4" fmla="*/ 4473 w 4704"/>
                <a:gd name="T5" fmla="*/ 1789 h 2995"/>
                <a:gd name="T6" fmla="*/ 4181 w 4704"/>
                <a:gd name="T7" fmla="*/ 1497 h 2995"/>
                <a:gd name="T8" fmla="*/ 3890 w 4704"/>
                <a:gd name="T9" fmla="*/ 1789 h 2995"/>
                <a:gd name="T10" fmla="*/ 3890 w 4704"/>
                <a:gd name="T11" fmla="*/ 2889 h 2995"/>
                <a:gd name="T12" fmla="*/ 3837 w 4704"/>
                <a:gd name="T13" fmla="*/ 2889 h 2995"/>
                <a:gd name="T14" fmla="*/ 3837 w 4704"/>
                <a:gd name="T15" fmla="*/ 1789 h 2995"/>
                <a:gd name="T16" fmla="*/ 3936 w 4704"/>
                <a:gd name="T17" fmla="*/ 1547 h 2995"/>
                <a:gd name="T18" fmla="*/ 3936 w 4704"/>
                <a:gd name="T19" fmla="*/ 1239 h 2995"/>
                <a:gd name="T20" fmla="*/ 3883 w 4704"/>
                <a:gd name="T21" fmla="*/ 1186 h 2995"/>
                <a:gd name="T22" fmla="*/ 3638 w 4704"/>
                <a:gd name="T23" fmla="*/ 1186 h 2995"/>
                <a:gd name="T24" fmla="*/ 3638 w 4704"/>
                <a:gd name="T25" fmla="*/ 937 h 2995"/>
                <a:gd name="T26" fmla="*/ 3585 w 4704"/>
                <a:gd name="T27" fmla="*/ 884 h 2995"/>
                <a:gd name="T28" fmla="*/ 3107 w 4704"/>
                <a:gd name="T29" fmla="*/ 884 h 2995"/>
                <a:gd name="T30" fmla="*/ 3054 w 4704"/>
                <a:gd name="T31" fmla="*/ 937 h 2995"/>
                <a:gd name="T32" fmla="*/ 3054 w 4704"/>
                <a:gd name="T33" fmla="*/ 2889 h 2995"/>
                <a:gd name="T34" fmla="*/ 2983 w 4704"/>
                <a:gd name="T35" fmla="*/ 2889 h 2995"/>
                <a:gd name="T36" fmla="*/ 2983 w 4704"/>
                <a:gd name="T37" fmla="*/ 1421 h 2995"/>
                <a:gd name="T38" fmla="*/ 2947 w 4704"/>
                <a:gd name="T39" fmla="*/ 1385 h 2995"/>
                <a:gd name="T40" fmla="*/ 2109 w 4704"/>
                <a:gd name="T41" fmla="*/ 1385 h 2995"/>
                <a:gd name="T42" fmla="*/ 2073 w 4704"/>
                <a:gd name="T43" fmla="*/ 1421 h 2995"/>
                <a:gd name="T44" fmla="*/ 2073 w 4704"/>
                <a:gd name="T45" fmla="*/ 2889 h 2995"/>
                <a:gd name="T46" fmla="*/ 2020 w 4704"/>
                <a:gd name="T47" fmla="*/ 2889 h 2995"/>
                <a:gd name="T48" fmla="*/ 2020 w 4704"/>
                <a:gd name="T49" fmla="*/ 1421 h 2995"/>
                <a:gd name="T50" fmla="*/ 2109 w 4704"/>
                <a:gd name="T51" fmla="*/ 1332 h 2995"/>
                <a:gd name="T52" fmla="*/ 2840 w 4704"/>
                <a:gd name="T53" fmla="*/ 1332 h 2995"/>
                <a:gd name="T54" fmla="*/ 2840 w 4704"/>
                <a:gd name="T55" fmla="*/ 750 h 2995"/>
                <a:gd name="T56" fmla="*/ 2787 w 4704"/>
                <a:gd name="T57" fmla="*/ 697 h 2995"/>
                <a:gd name="T58" fmla="*/ 2676 w 4704"/>
                <a:gd name="T59" fmla="*/ 697 h 2995"/>
                <a:gd name="T60" fmla="*/ 2676 w 4704"/>
                <a:gd name="T61" fmla="*/ 53 h 2995"/>
                <a:gd name="T62" fmla="*/ 2623 w 4704"/>
                <a:gd name="T63" fmla="*/ 0 h 2995"/>
                <a:gd name="T64" fmla="*/ 2086 w 4704"/>
                <a:gd name="T65" fmla="*/ 0 h 2995"/>
                <a:gd name="T66" fmla="*/ 2033 w 4704"/>
                <a:gd name="T67" fmla="*/ 53 h 2995"/>
                <a:gd name="T68" fmla="*/ 2033 w 4704"/>
                <a:gd name="T69" fmla="*/ 697 h 2995"/>
                <a:gd name="T70" fmla="*/ 1922 w 4704"/>
                <a:gd name="T71" fmla="*/ 697 h 2995"/>
                <a:gd name="T72" fmla="*/ 1869 w 4704"/>
                <a:gd name="T73" fmla="*/ 750 h 2995"/>
                <a:gd name="T74" fmla="*/ 1869 w 4704"/>
                <a:gd name="T75" fmla="*/ 2889 h 2995"/>
                <a:gd name="T76" fmla="*/ 1770 w 4704"/>
                <a:gd name="T77" fmla="*/ 2889 h 2995"/>
                <a:gd name="T78" fmla="*/ 1770 w 4704"/>
                <a:gd name="T79" fmla="*/ 1531 h 2995"/>
                <a:gd name="T80" fmla="*/ 1717 w 4704"/>
                <a:gd name="T81" fmla="*/ 1478 h 2995"/>
                <a:gd name="T82" fmla="*/ 1111 w 4704"/>
                <a:gd name="T83" fmla="*/ 1478 h 2995"/>
                <a:gd name="T84" fmla="*/ 1058 w 4704"/>
                <a:gd name="T85" fmla="*/ 1531 h 2995"/>
                <a:gd name="T86" fmla="*/ 1058 w 4704"/>
                <a:gd name="T87" fmla="*/ 2889 h 2995"/>
                <a:gd name="T88" fmla="*/ 951 w 4704"/>
                <a:gd name="T89" fmla="*/ 2889 h 2995"/>
                <a:gd name="T90" fmla="*/ 951 w 4704"/>
                <a:gd name="T91" fmla="*/ 1050 h 2995"/>
                <a:gd name="T92" fmla="*/ 931 w 4704"/>
                <a:gd name="T93" fmla="*/ 1026 h 2995"/>
                <a:gd name="T94" fmla="*/ 918 w 4704"/>
                <a:gd name="T95" fmla="*/ 1028 h 2995"/>
                <a:gd name="T96" fmla="*/ 263 w 4704"/>
                <a:gd name="T97" fmla="*/ 1323 h 2995"/>
                <a:gd name="T98" fmla="*/ 230 w 4704"/>
                <a:gd name="T99" fmla="*/ 1374 h 2995"/>
                <a:gd name="T100" fmla="*/ 230 w 4704"/>
                <a:gd name="T101" fmla="*/ 2889 h 2995"/>
                <a:gd name="T102" fmla="*/ 53 w 4704"/>
                <a:gd name="T103" fmla="*/ 2889 h 2995"/>
                <a:gd name="T104" fmla="*/ 0 w 4704"/>
                <a:gd name="T105" fmla="*/ 2942 h 2995"/>
                <a:gd name="T106" fmla="*/ 53 w 4704"/>
                <a:gd name="T107" fmla="*/ 2995 h 2995"/>
                <a:gd name="T108" fmla="*/ 4651 w 4704"/>
                <a:gd name="T109" fmla="*/ 2995 h 2995"/>
                <a:gd name="T110" fmla="*/ 4704 w 4704"/>
                <a:gd name="T111" fmla="*/ 2942 h 2995"/>
                <a:gd name="T112" fmla="*/ 4651 w 4704"/>
                <a:gd name="T113" fmla="*/ 2889 h 2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04" h="2995">
                  <a:moveTo>
                    <a:pt x="4651" y="2889"/>
                  </a:moveTo>
                  <a:cubicBezTo>
                    <a:pt x="4473" y="2889"/>
                    <a:pt x="4473" y="2889"/>
                    <a:pt x="4473" y="2889"/>
                  </a:cubicBezTo>
                  <a:cubicBezTo>
                    <a:pt x="4473" y="1789"/>
                    <a:pt x="4473" y="1789"/>
                    <a:pt x="4473" y="1789"/>
                  </a:cubicBezTo>
                  <a:cubicBezTo>
                    <a:pt x="4473" y="1628"/>
                    <a:pt x="4342" y="1497"/>
                    <a:pt x="4181" y="1497"/>
                  </a:cubicBezTo>
                  <a:cubicBezTo>
                    <a:pt x="4020" y="1497"/>
                    <a:pt x="3890" y="1628"/>
                    <a:pt x="3890" y="1789"/>
                  </a:cubicBezTo>
                  <a:cubicBezTo>
                    <a:pt x="3890" y="2889"/>
                    <a:pt x="3890" y="2889"/>
                    <a:pt x="3890" y="2889"/>
                  </a:cubicBezTo>
                  <a:cubicBezTo>
                    <a:pt x="3837" y="2889"/>
                    <a:pt x="3837" y="2889"/>
                    <a:pt x="3837" y="2889"/>
                  </a:cubicBezTo>
                  <a:cubicBezTo>
                    <a:pt x="3837" y="1789"/>
                    <a:pt x="3837" y="1789"/>
                    <a:pt x="3837" y="1789"/>
                  </a:cubicBezTo>
                  <a:cubicBezTo>
                    <a:pt x="3837" y="1694"/>
                    <a:pt x="3875" y="1609"/>
                    <a:pt x="3936" y="1547"/>
                  </a:cubicBezTo>
                  <a:cubicBezTo>
                    <a:pt x="3936" y="1239"/>
                    <a:pt x="3936" y="1239"/>
                    <a:pt x="3936" y="1239"/>
                  </a:cubicBezTo>
                  <a:cubicBezTo>
                    <a:pt x="3936" y="1210"/>
                    <a:pt x="3912" y="1186"/>
                    <a:pt x="3883" y="1186"/>
                  </a:cubicBezTo>
                  <a:cubicBezTo>
                    <a:pt x="3638" y="1186"/>
                    <a:pt x="3638" y="1186"/>
                    <a:pt x="3638" y="1186"/>
                  </a:cubicBezTo>
                  <a:cubicBezTo>
                    <a:pt x="3638" y="937"/>
                    <a:pt x="3638" y="937"/>
                    <a:pt x="3638" y="937"/>
                  </a:cubicBezTo>
                  <a:cubicBezTo>
                    <a:pt x="3638" y="908"/>
                    <a:pt x="3614" y="884"/>
                    <a:pt x="3585" y="884"/>
                  </a:cubicBezTo>
                  <a:cubicBezTo>
                    <a:pt x="3107" y="884"/>
                    <a:pt x="3107" y="884"/>
                    <a:pt x="3107" y="884"/>
                  </a:cubicBezTo>
                  <a:cubicBezTo>
                    <a:pt x="3078" y="884"/>
                    <a:pt x="3054" y="908"/>
                    <a:pt x="3054" y="937"/>
                  </a:cubicBezTo>
                  <a:cubicBezTo>
                    <a:pt x="3054" y="2889"/>
                    <a:pt x="3054" y="2889"/>
                    <a:pt x="3054" y="2889"/>
                  </a:cubicBezTo>
                  <a:cubicBezTo>
                    <a:pt x="2983" y="2889"/>
                    <a:pt x="2983" y="2889"/>
                    <a:pt x="2983" y="2889"/>
                  </a:cubicBezTo>
                  <a:cubicBezTo>
                    <a:pt x="2983" y="1421"/>
                    <a:pt x="2983" y="1421"/>
                    <a:pt x="2983" y="1421"/>
                  </a:cubicBezTo>
                  <a:cubicBezTo>
                    <a:pt x="2983" y="1401"/>
                    <a:pt x="2967" y="1385"/>
                    <a:pt x="2947" y="1385"/>
                  </a:cubicBezTo>
                  <a:cubicBezTo>
                    <a:pt x="2109" y="1385"/>
                    <a:pt x="2109" y="1385"/>
                    <a:pt x="2109" y="1385"/>
                  </a:cubicBezTo>
                  <a:cubicBezTo>
                    <a:pt x="2089" y="1385"/>
                    <a:pt x="2073" y="1401"/>
                    <a:pt x="2073" y="1421"/>
                  </a:cubicBezTo>
                  <a:cubicBezTo>
                    <a:pt x="2073" y="2889"/>
                    <a:pt x="2073" y="2889"/>
                    <a:pt x="2073" y="2889"/>
                  </a:cubicBezTo>
                  <a:cubicBezTo>
                    <a:pt x="2020" y="2889"/>
                    <a:pt x="2020" y="2889"/>
                    <a:pt x="2020" y="2889"/>
                  </a:cubicBezTo>
                  <a:cubicBezTo>
                    <a:pt x="2020" y="1421"/>
                    <a:pt x="2020" y="1421"/>
                    <a:pt x="2020" y="1421"/>
                  </a:cubicBezTo>
                  <a:cubicBezTo>
                    <a:pt x="2020" y="1372"/>
                    <a:pt x="2060" y="1332"/>
                    <a:pt x="2109" y="1332"/>
                  </a:cubicBezTo>
                  <a:cubicBezTo>
                    <a:pt x="2840" y="1332"/>
                    <a:pt x="2840" y="1332"/>
                    <a:pt x="2840" y="1332"/>
                  </a:cubicBezTo>
                  <a:cubicBezTo>
                    <a:pt x="2840" y="750"/>
                    <a:pt x="2840" y="750"/>
                    <a:pt x="2840" y="750"/>
                  </a:cubicBezTo>
                  <a:cubicBezTo>
                    <a:pt x="2840" y="721"/>
                    <a:pt x="2816" y="697"/>
                    <a:pt x="2787" y="697"/>
                  </a:cubicBezTo>
                  <a:cubicBezTo>
                    <a:pt x="2676" y="697"/>
                    <a:pt x="2676" y="697"/>
                    <a:pt x="2676" y="697"/>
                  </a:cubicBezTo>
                  <a:cubicBezTo>
                    <a:pt x="2676" y="53"/>
                    <a:pt x="2676" y="53"/>
                    <a:pt x="2676" y="53"/>
                  </a:cubicBezTo>
                  <a:cubicBezTo>
                    <a:pt x="2676" y="24"/>
                    <a:pt x="2652" y="0"/>
                    <a:pt x="2623" y="0"/>
                  </a:cubicBezTo>
                  <a:cubicBezTo>
                    <a:pt x="2086" y="0"/>
                    <a:pt x="2086" y="0"/>
                    <a:pt x="2086" y="0"/>
                  </a:cubicBezTo>
                  <a:cubicBezTo>
                    <a:pt x="2057" y="0"/>
                    <a:pt x="2033" y="24"/>
                    <a:pt x="2033" y="53"/>
                  </a:cubicBezTo>
                  <a:cubicBezTo>
                    <a:pt x="2033" y="697"/>
                    <a:pt x="2033" y="697"/>
                    <a:pt x="2033" y="697"/>
                  </a:cubicBezTo>
                  <a:cubicBezTo>
                    <a:pt x="1922" y="697"/>
                    <a:pt x="1922" y="697"/>
                    <a:pt x="1922" y="697"/>
                  </a:cubicBezTo>
                  <a:cubicBezTo>
                    <a:pt x="1893" y="697"/>
                    <a:pt x="1869" y="721"/>
                    <a:pt x="1869" y="750"/>
                  </a:cubicBezTo>
                  <a:cubicBezTo>
                    <a:pt x="1869" y="2889"/>
                    <a:pt x="1869" y="2889"/>
                    <a:pt x="1869" y="2889"/>
                  </a:cubicBezTo>
                  <a:cubicBezTo>
                    <a:pt x="1770" y="2889"/>
                    <a:pt x="1770" y="2889"/>
                    <a:pt x="1770" y="2889"/>
                  </a:cubicBezTo>
                  <a:cubicBezTo>
                    <a:pt x="1770" y="1531"/>
                    <a:pt x="1770" y="1531"/>
                    <a:pt x="1770" y="1531"/>
                  </a:cubicBezTo>
                  <a:cubicBezTo>
                    <a:pt x="1770" y="1501"/>
                    <a:pt x="1746" y="1478"/>
                    <a:pt x="1717" y="1478"/>
                  </a:cubicBezTo>
                  <a:cubicBezTo>
                    <a:pt x="1111" y="1478"/>
                    <a:pt x="1111" y="1478"/>
                    <a:pt x="1111" y="1478"/>
                  </a:cubicBezTo>
                  <a:cubicBezTo>
                    <a:pt x="1082" y="1478"/>
                    <a:pt x="1058" y="1501"/>
                    <a:pt x="1058" y="1531"/>
                  </a:cubicBezTo>
                  <a:cubicBezTo>
                    <a:pt x="1058" y="2889"/>
                    <a:pt x="1058" y="2889"/>
                    <a:pt x="1058" y="2889"/>
                  </a:cubicBezTo>
                  <a:cubicBezTo>
                    <a:pt x="951" y="2889"/>
                    <a:pt x="951" y="2889"/>
                    <a:pt x="951" y="2889"/>
                  </a:cubicBezTo>
                  <a:cubicBezTo>
                    <a:pt x="951" y="1050"/>
                    <a:pt x="951" y="1050"/>
                    <a:pt x="951" y="1050"/>
                  </a:cubicBezTo>
                  <a:cubicBezTo>
                    <a:pt x="951" y="1035"/>
                    <a:pt x="943" y="1026"/>
                    <a:pt x="931" y="1026"/>
                  </a:cubicBezTo>
                  <a:cubicBezTo>
                    <a:pt x="927" y="1026"/>
                    <a:pt x="923" y="1026"/>
                    <a:pt x="918" y="1028"/>
                  </a:cubicBezTo>
                  <a:cubicBezTo>
                    <a:pt x="263" y="1323"/>
                    <a:pt x="263" y="1323"/>
                    <a:pt x="263" y="1323"/>
                  </a:cubicBezTo>
                  <a:cubicBezTo>
                    <a:pt x="245" y="1331"/>
                    <a:pt x="230" y="1354"/>
                    <a:pt x="230" y="1374"/>
                  </a:cubicBezTo>
                  <a:cubicBezTo>
                    <a:pt x="230" y="2889"/>
                    <a:pt x="230" y="2889"/>
                    <a:pt x="230" y="2889"/>
                  </a:cubicBezTo>
                  <a:cubicBezTo>
                    <a:pt x="53" y="2889"/>
                    <a:pt x="53" y="2889"/>
                    <a:pt x="53" y="2889"/>
                  </a:cubicBezTo>
                  <a:cubicBezTo>
                    <a:pt x="23" y="2889"/>
                    <a:pt x="0" y="2913"/>
                    <a:pt x="0" y="2942"/>
                  </a:cubicBezTo>
                  <a:cubicBezTo>
                    <a:pt x="0" y="2971"/>
                    <a:pt x="23" y="2995"/>
                    <a:pt x="53" y="2995"/>
                  </a:cubicBezTo>
                  <a:cubicBezTo>
                    <a:pt x="4651" y="2995"/>
                    <a:pt x="4651" y="2995"/>
                    <a:pt x="4651" y="2995"/>
                  </a:cubicBezTo>
                  <a:cubicBezTo>
                    <a:pt x="4680" y="2995"/>
                    <a:pt x="4704" y="2971"/>
                    <a:pt x="4704" y="2942"/>
                  </a:cubicBezTo>
                  <a:cubicBezTo>
                    <a:pt x="4704" y="2913"/>
                    <a:pt x="4680" y="2889"/>
                    <a:pt x="4651" y="288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9" name="フリーフォーム 88"/>
            <p:cNvSpPr>
              <a:spLocks noChangeAspect="1" noChangeArrowheads="1"/>
            </p:cNvSpPr>
            <p:nvPr/>
          </p:nvSpPr>
          <p:spPr bwMode="gray">
            <a:xfrm>
              <a:off x="3940175" y="-2994026"/>
              <a:ext cx="4597400" cy="2984500"/>
            </a:xfrm>
            <a:custGeom>
              <a:avLst/>
              <a:gdLst>
                <a:gd name="connsiteX0" fmla="*/ 928688 w 4597400"/>
                <a:gd name="connsiteY0" fmla="*/ 2747962 h 2984500"/>
                <a:gd name="connsiteX1" fmla="*/ 1506538 w 4597400"/>
                <a:gd name="connsiteY1" fmla="*/ 2747962 h 2984500"/>
                <a:gd name="connsiteX2" fmla="*/ 1506538 w 4597400"/>
                <a:gd name="connsiteY2" fmla="*/ 2822575 h 2984500"/>
                <a:gd name="connsiteX3" fmla="*/ 928688 w 4597400"/>
                <a:gd name="connsiteY3" fmla="*/ 2822575 h 2984500"/>
                <a:gd name="connsiteX4" fmla="*/ 311150 w 4597400"/>
                <a:gd name="connsiteY4" fmla="*/ 2586037 h 2984500"/>
                <a:gd name="connsiteX5" fmla="*/ 557213 w 4597400"/>
                <a:gd name="connsiteY5" fmla="*/ 2586037 h 2984500"/>
                <a:gd name="connsiteX6" fmla="*/ 557213 w 4597400"/>
                <a:gd name="connsiteY6" fmla="*/ 2668587 h 2984500"/>
                <a:gd name="connsiteX7" fmla="*/ 311150 w 4597400"/>
                <a:gd name="connsiteY7" fmla="*/ 2668587 h 2984500"/>
                <a:gd name="connsiteX8" fmla="*/ 0 w 4597400"/>
                <a:gd name="connsiteY8" fmla="*/ 2586037 h 2984500"/>
                <a:gd name="connsiteX9" fmla="*/ 246063 w 4597400"/>
                <a:gd name="connsiteY9" fmla="*/ 2586037 h 2984500"/>
                <a:gd name="connsiteX10" fmla="*/ 246063 w 4597400"/>
                <a:gd name="connsiteY10" fmla="*/ 2668587 h 2984500"/>
                <a:gd name="connsiteX11" fmla="*/ 0 w 4597400"/>
                <a:gd name="connsiteY11" fmla="*/ 2668587 h 2984500"/>
                <a:gd name="connsiteX12" fmla="*/ 4152900 w 4597400"/>
                <a:gd name="connsiteY12" fmla="*/ 2566987 h 2984500"/>
                <a:gd name="connsiteX13" fmla="*/ 4597400 w 4597400"/>
                <a:gd name="connsiteY13" fmla="*/ 2566987 h 2984500"/>
                <a:gd name="connsiteX14" fmla="*/ 4597400 w 4597400"/>
                <a:gd name="connsiteY14" fmla="*/ 2633662 h 2984500"/>
                <a:gd name="connsiteX15" fmla="*/ 4152900 w 4597400"/>
                <a:gd name="connsiteY15" fmla="*/ 2633662 h 2984500"/>
                <a:gd name="connsiteX16" fmla="*/ 928688 w 4597400"/>
                <a:gd name="connsiteY16" fmla="*/ 2547937 h 2984500"/>
                <a:gd name="connsiteX17" fmla="*/ 1506538 w 4597400"/>
                <a:gd name="connsiteY17" fmla="*/ 2547937 h 2984500"/>
                <a:gd name="connsiteX18" fmla="*/ 1506538 w 4597400"/>
                <a:gd name="connsiteY18" fmla="*/ 2622550 h 2984500"/>
                <a:gd name="connsiteX19" fmla="*/ 928688 w 4597400"/>
                <a:gd name="connsiteY19" fmla="*/ 2622550 h 2984500"/>
                <a:gd name="connsiteX20" fmla="*/ 311150 w 4597400"/>
                <a:gd name="connsiteY20" fmla="*/ 2379662 h 2984500"/>
                <a:gd name="connsiteX21" fmla="*/ 557213 w 4597400"/>
                <a:gd name="connsiteY21" fmla="*/ 2379662 h 2984500"/>
                <a:gd name="connsiteX22" fmla="*/ 557213 w 4597400"/>
                <a:gd name="connsiteY22" fmla="*/ 2462212 h 2984500"/>
                <a:gd name="connsiteX23" fmla="*/ 311150 w 4597400"/>
                <a:gd name="connsiteY23" fmla="*/ 2462212 h 2984500"/>
                <a:gd name="connsiteX24" fmla="*/ 0 w 4597400"/>
                <a:gd name="connsiteY24" fmla="*/ 2379662 h 2984500"/>
                <a:gd name="connsiteX25" fmla="*/ 246063 w 4597400"/>
                <a:gd name="connsiteY25" fmla="*/ 2379662 h 2984500"/>
                <a:gd name="connsiteX26" fmla="*/ 246063 w 4597400"/>
                <a:gd name="connsiteY26" fmla="*/ 2462212 h 2984500"/>
                <a:gd name="connsiteX27" fmla="*/ 0 w 4597400"/>
                <a:gd name="connsiteY27" fmla="*/ 2462212 h 2984500"/>
                <a:gd name="connsiteX28" fmla="*/ 4152900 w 4597400"/>
                <a:gd name="connsiteY28" fmla="*/ 2360612 h 2984500"/>
                <a:gd name="connsiteX29" fmla="*/ 4597400 w 4597400"/>
                <a:gd name="connsiteY29" fmla="*/ 2360612 h 2984500"/>
                <a:gd name="connsiteX30" fmla="*/ 4597400 w 4597400"/>
                <a:gd name="connsiteY30" fmla="*/ 2428875 h 2984500"/>
                <a:gd name="connsiteX31" fmla="*/ 4152900 w 4597400"/>
                <a:gd name="connsiteY31" fmla="*/ 2428875 h 2984500"/>
                <a:gd name="connsiteX32" fmla="*/ 928688 w 4597400"/>
                <a:gd name="connsiteY32" fmla="*/ 2347912 h 2984500"/>
                <a:gd name="connsiteX33" fmla="*/ 1506538 w 4597400"/>
                <a:gd name="connsiteY33" fmla="*/ 2347912 h 2984500"/>
                <a:gd name="connsiteX34" fmla="*/ 1506538 w 4597400"/>
                <a:gd name="connsiteY34" fmla="*/ 2422525 h 2984500"/>
                <a:gd name="connsiteX35" fmla="*/ 928688 w 4597400"/>
                <a:gd name="connsiteY35" fmla="*/ 2422525 h 2984500"/>
                <a:gd name="connsiteX36" fmla="*/ 3241675 w 4597400"/>
                <a:gd name="connsiteY36" fmla="*/ 2195512 h 2984500"/>
                <a:gd name="connsiteX37" fmla="*/ 3819525 w 4597400"/>
                <a:gd name="connsiteY37" fmla="*/ 2195512 h 2984500"/>
                <a:gd name="connsiteX38" fmla="*/ 3819525 w 4597400"/>
                <a:gd name="connsiteY38" fmla="*/ 2271712 h 2984500"/>
                <a:gd name="connsiteX39" fmla="*/ 3241675 w 4597400"/>
                <a:gd name="connsiteY39" fmla="*/ 2271712 h 2984500"/>
                <a:gd name="connsiteX40" fmla="*/ 311150 w 4597400"/>
                <a:gd name="connsiteY40" fmla="*/ 2174875 h 2984500"/>
                <a:gd name="connsiteX41" fmla="*/ 557213 w 4597400"/>
                <a:gd name="connsiteY41" fmla="*/ 2174875 h 2984500"/>
                <a:gd name="connsiteX42" fmla="*/ 557213 w 4597400"/>
                <a:gd name="connsiteY42" fmla="*/ 2255838 h 2984500"/>
                <a:gd name="connsiteX43" fmla="*/ 311150 w 4597400"/>
                <a:gd name="connsiteY43" fmla="*/ 2255838 h 2984500"/>
                <a:gd name="connsiteX44" fmla="*/ 0 w 4597400"/>
                <a:gd name="connsiteY44" fmla="*/ 2174875 h 2984500"/>
                <a:gd name="connsiteX45" fmla="*/ 246063 w 4597400"/>
                <a:gd name="connsiteY45" fmla="*/ 2174875 h 2984500"/>
                <a:gd name="connsiteX46" fmla="*/ 246063 w 4597400"/>
                <a:gd name="connsiteY46" fmla="*/ 2255838 h 2984500"/>
                <a:gd name="connsiteX47" fmla="*/ 0 w 4597400"/>
                <a:gd name="connsiteY47" fmla="*/ 2255838 h 2984500"/>
                <a:gd name="connsiteX48" fmla="*/ 4152900 w 4597400"/>
                <a:gd name="connsiteY48" fmla="*/ 2154237 h 2984500"/>
                <a:gd name="connsiteX49" fmla="*/ 4597400 w 4597400"/>
                <a:gd name="connsiteY49" fmla="*/ 2154237 h 2984500"/>
                <a:gd name="connsiteX50" fmla="*/ 4597400 w 4597400"/>
                <a:gd name="connsiteY50" fmla="*/ 2222500 h 2984500"/>
                <a:gd name="connsiteX51" fmla="*/ 4152900 w 4597400"/>
                <a:gd name="connsiteY51" fmla="*/ 2222500 h 2984500"/>
                <a:gd name="connsiteX52" fmla="*/ 928688 w 4597400"/>
                <a:gd name="connsiteY52" fmla="*/ 2147887 h 2984500"/>
                <a:gd name="connsiteX53" fmla="*/ 1506538 w 4597400"/>
                <a:gd name="connsiteY53" fmla="*/ 2147887 h 2984500"/>
                <a:gd name="connsiteX54" fmla="*/ 1506538 w 4597400"/>
                <a:gd name="connsiteY54" fmla="*/ 2222500 h 2984500"/>
                <a:gd name="connsiteX55" fmla="*/ 928688 w 4597400"/>
                <a:gd name="connsiteY55" fmla="*/ 2222500 h 2984500"/>
                <a:gd name="connsiteX56" fmla="*/ 3241675 w 4597400"/>
                <a:gd name="connsiteY56" fmla="*/ 1995487 h 2984500"/>
                <a:gd name="connsiteX57" fmla="*/ 3819525 w 4597400"/>
                <a:gd name="connsiteY57" fmla="*/ 1995487 h 2984500"/>
                <a:gd name="connsiteX58" fmla="*/ 3819525 w 4597400"/>
                <a:gd name="connsiteY58" fmla="*/ 2070100 h 2984500"/>
                <a:gd name="connsiteX59" fmla="*/ 3241675 w 4597400"/>
                <a:gd name="connsiteY59" fmla="*/ 2070100 h 2984500"/>
                <a:gd name="connsiteX60" fmla="*/ 311150 w 4597400"/>
                <a:gd name="connsiteY60" fmla="*/ 1968500 h 2984500"/>
                <a:gd name="connsiteX61" fmla="*/ 557213 w 4597400"/>
                <a:gd name="connsiteY61" fmla="*/ 1968500 h 2984500"/>
                <a:gd name="connsiteX62" fmla="*/ 557213 w 4597400"/>
                <a:gd name="connsiteY62" fmla="*/ 2049463 h 2984500"/>
                <a:gd name="connsiteX63" fmla="*/ 311150 w 4597400"/>
                <a:gd name="connsiteY63" fmla="*/ 2049463 h 2984500"/>
                <a:gd name="connsiteX64" fmla="*/ 0 w 4597400"/>
                <a:gd name="connsiteY64" fmla="*/ 1968500 h 2984500"/>
                <a:gd name="connsiteX65" fmla="*/ 246063 w 4597400"/>
                <a:gd name="connsiteY65" fmla="*/ 1968500 h 2984500"/>
                <a:gd name="connsiteX66" fmla="*/ 246063 w 4597400"/>
                <a:gd name="connsiteY66" fmla="*/ 2049463 h 2984500"/>
                <a:gd name="connsiteX67" fmla="*/ 0 w 4597400"/>
                <a:gd name="connsiteY67" fmla="*/ 2049463 h 2984500"/>
                <a:gd name="connsiteX68" fmla="*/ 4152900 w 4597400"/>
                <a:gd name="connsiteY68" fmla="*/ 1947862 h 2984500"/>
                <a:gd name="connsiteX69" fmla="*/ 4597400 w 4597400"/>
                <a:gd name="connsiteY69" fmla="*/ 1947862 h 2984500"/>
                <a:gd name="connsiteX70" fmla="*/ 4597400 w 4597400"/>
                <a:gd name="connsiteY70" fmla="*/ 2016125 h 2984500"/>
                <a:gd name="connsiteX71" fmla="*/ 4152900 w 4597400"/>
                <a:gd name="connsiteY71" fmla="*/ 2016125 h 2984500"/>
                <a:gd name="connsiteX72" fmla="*/ 928688 w 4597400"/>
                <a:gd name="connsiteY72" fmla="*/ 1947862 h 2984500"/>
                <a:gd name="connsiteX73" fmla="*/ 1506538 w 4597400"/>
                <a:gd name="connsiteY73" fmla="*/ 1947862 h 2984500"/>
                <a:gd name="connsiteX74" fmla="*/ 1506538 w 4597400"/>
                <a:gd name="connsiteY74" fmla="*/ 2022475 h 2984500"/>
                <a:gd name="connsiteX75" fmla="*/ 928688 w 4597400"/>
                <a:gd name="connsiteY75" fmla="*/ 2022475 h 2984500"/>
                <a:gd name="connsiteX76" fmla="*/ 3241675 w 4597400"/>
                <a:gd name="connsiteY76" fmla="*/ 1795462 h 2984500"/>
                <a:gd name="connsiteX77" fmla="*/ 3819525 w 4597400"/>
                <a:gd name="connsiteY77" fmla="*/ 1795462 h 2984500"/>
                <a:gd name="connsiteX78" fmla="*/ 3819525 w 4597400"/>
                <a:gd name="connsiteY78" fmla="*/ 1870075 h 2984500"/>
                <a:gd name="connsiteX79" fmla="*/ 3241675 w 4597400"/>
                <a:gd name="connsiteY79" fmla="*/ 1870075 h 2984500"/>
                <a:gd name="connsiteX80" fmla="*/ 311150 w 4597400"/>
                <a:gd name="connsiteY80" fmla="*/ 1762125 h 2984500"/>
                <a:gd name="connsiteX81" fmla="*/ 557213 w 4597400"/>
                <a:gd name="connsiteY81" fmla="*/ 1762125 h 2984500"/>
                <a:gd name="connsiteX82" fmla="*/ 557213 w 4597400"/>
                <a:gd name="connsiteY82" fmla="*/ 1843088 h 2984500"/>
                <a:gd name="connsiteX83" fmla="*/ 311150 w 4597400"/>
                <a:gd name="connsiteY83" fmla="*/ 1843088 h 2984500"/>
                <a:gd name="connsiteX84" fmla="*/ 0 w 4597400"/>
                <a:gd name="connsiteY84" fmla="*/ 1762125 h 2984500"/>
                <a:gd name="connsiteX85" fmla="*/ 246063 w 4597400"/>
                <a:gd name="connsiteY85" fmla="*/ 1762125 h 2984500"/>
                <a:gd name="connsiteX86" fmla="*/ 246063 w 4597400"/>
                <a:gd name="connsiteY86" fmla="*/ 1843088 h 2984500"/>
                <a:gd name="connsiteX87" fmla="*/ 0 w 4597400"/>
                <a:gd name="connsiteY87" fmla="*/ 1843088 h 2984500"/>
                <a:gd name="connsiteX88" fmla="*/ 928688 w 4597400"/>
                <a:gd name="connsiteY88" fmla="*/ 1746250 h 2984500"/>
                <a:gd name="connsiteX89" fmla="*/ 1506538 w 4597400"/>
                <a:gd name="connsiteY89" fmla="*/ 1746250 h 2984500"/>
                <a:gd name="connsiteX90" fmla="*/ 1506538 w 4597400"/>
                <a:gd name="connsiteY90" fmla="*/ 1822450 h 2984500"/>
                <a:gd name="connsiteX91" fmla="*/ 928688 w 4597400"/>
                <a:gd name="connsiteY91" fmla="*/ 1822450 h 2984500"/>
                <a:gd name="connsiteX92" fmla="*/ 2778125 w 4597400"/>
                <a:gd name="connsiteY92" fmla="*/ 1643062 h 2984500"/>
                <a:gd name="connsiteX93" fmla="*/ 2841625 w 4597400"/>
                <a:gd name="connsiteY93" fmla="*/ 1643062 h 2984500"/>
                <a:gd name="connsiteX94" fmla="*/ 2841625 w 4597400"/>
                <a:gd name="connsiteY94" fmla="*/ 2984500 h 2984500"/>
                <a:gd name="connsiteX95" fmla="*/ 2778125 w 4597400"/>
                <a:gd name="connsiteY95" fmla="*/ 2984500 h 2984500"/>
                <a:gd name="connsiteX96" fmla="*/ 2565400 w 4597400"/>
                <a:gd name="connsiteY96" fmla="*/ 1643062 h 2984500"/>
                <a:gd name="connsiteX97" fmla="*/ 2627313 w 4597400"/>
                <a:gd name="connsiteY97" fmla="*/ 1643062 h 2984500"/>
                <a:gd name="connsiteX98" fmla="*/ 2627313 w 4597400"/>
                <a:gd name="connsiteY98" fmla="*/ 2984500 h 2984500"/>
                <a:gd name="connsiteX99" fmla="*/ 2565400 w 4597400"/>
                <a:gd name="connsiteY99" fmla="*/ 2984500 h 2984500"/>
                <a:gd name="connsiteX100" fmla="*/ 2351088 w 4597400"/>
                <a:gd name="connsiteY100" fmla="*/ 1643062 h 2984500"/>
                <a:gd name="connsiteX101" fmla="*/ 2413001 w 4597400"/>
                <a:gd name="connsiteY101" fmla="*/ 1643062 h 2984500"/>
                <a:gd name="connsiteX102" fmla="*/ 2413001 w 4597400"/>
                <a:gd name="connsiteY102" fmla="*/ 2984500 h 2984500"/>
                <a:gd name="connsiteX103" fmla="*/ 2351088 w 4597400"/>
                <a:gd name="connsiteY103" fmla="*/ 2984500 h 2984500"/>
                <a:gd name="connsiteX104" fmla="*/ 2136775 w 4597400"/>
                <a:gd name="connsiteY104" fmla="*/ 1643062 h 2984500"/>
                <a:gd name="connsiteX105" fmla="*/ 2198688 w 4597400"/>
                <a:gd name="connsiteY105" fmla="*/ 1643062 h 2984500"/>
                <a:gd name="connsiteX106" fmla="*/ 2198688 w 4597400"/>
                <a:gd name="connsiteY106" fmla="*/ 2984500 h 2984500"/>
                <a:gd name="connsiteX107" fmla="*/ 2136775 w 4597400"/>
                <a:gd name="connsiteY107" fmla="*/ 2984500 h 2984500"/>
                <a:gd name="connsiteX108" fmla="*/ 3241675 w 4597400"/>
                <a:gd name="connsiteY108" fmla="*/ 1595437 h 2984500"/>
                <a:gd name="connsiteX109" fmla="*/ 3819525 w 4597400"/>
                <a:gd name="connsiteY109" fmla="*/ 1595437 h 2984500"/>
                <a:gd name="connsiteX110" fmla="*/ 3819525 w 4597400"/>
                <a:gd name="connsiteY110" fmla="*/ 1670050 h 2984500"/>
                <a:gd name="connsiteX111" fmla="*/ 3241675 w 4597400"/>
                <a:gd name="connsiteY111" fmla="*/ 1670050 h 2984500"/>
                <a:gd name="connsiteX112" fmla="*/ 311150 w 4597400"/>
                <a:gd name="connsiteY112" fmla="*/ 1555750 h 2984500"/>
                <a:gd name="connsiteX113" fmla="*/ 557213 w 4597400"/>
                <a:gd name="connsiteY113" fmla="*/ 1555750 h 2984500"/>
                <a:gd name="connsiteX114" fmla="*/ 557213 w 4597400"/>
                <a:gd name="connsiteY114" fmla="*/ 1636713 h 2984500"/>
                <a:gd name="connsiteX115" fmla="*/ 311150 w 4597400"/>
                <a:gd name="connsiteY115" fmla="*/ 1636713 h 2984500"/>
                <a:gd name="connsiteX116" fmla="*/ 0 w 4597400"/>
                <a:gd name="connsiteY116" fmla="*/ 1555750 h 2984500"/>
                <a:gd name="connsiteX117" fmla="*/ 246063 w 4597400"/>
                <a:gd name="connsiteY117" fmla="*/ 1555750 h 2984500"/>
                <a:gd name="connsiteX118" fmla="*/ 246063 w 4597400"/>
                <a:gd name="connsiteY118" fmla="*/ 1636713 h 2984500"/>
                <a:gd name="connsiteX119" fmla="*/ 0 w 4597400"/>
                <a:gd name="connsiteY119" fmla="*/ 1636713 h 2984500"/>
                <a:gd name="connsiteX120" fmla="*/ 3241675 w 4597400"/>
                <a:gd name="connsiteY120" fmla="*/ 1395412 h 2984500"/>
                <a:gd name="connsiteX121" fmla="*/ 3819525 w 4597400"/>
                <a:gd name="connsiteY121" fmla="*/ 1395412 h 2984500"/>
                <a:gd name="connsiteX122" fmla="*/ 3819525 w 4597400"/>
                <a:gd name="connsiteY122" fmla="*/ 1470025 h 2984500"/>
                <a:gd name="connsiteX123" fmla="*/ 3241675 w 4597400"/>
                <a:gd name="connsiteY123" fmla="*/ 1470025 h 2984500"/>
                <a:gd name="connsiteX124" fmla="*/ 1892300 w 4597400"/>
                <a:gd name="connsiteY124" fmla="*/ 1181100 h 2984500"/>
                <a:gd name="connsiteX125" fmla="*/ 2689225 w 4597400"/>
                <a:gd name="connsiteY125" fmla="*/ 1181100 h 2984500"/>
                <a:gd name="connsiteX126" fmla="*/ 2689225 w 4597400"/>
                <a:gd name="connsiteY126" fmla="*/ 1239838 h 2984500"/>
                <a:gd name="connsiteX127" fmla="*/ 1892300 w 4597400"/>
                <a:gd name="connsiteY127" fmla="*/ 1239838 h 2984500"/>
                <a:gd name="connsiteX128" fmla="*/ 1892300 w 4597400"/>
                <a:gd name="connsiteY128" fmla="*/ 1000125 h 2984500"/>
                <a:gd name="connsiteX129" fmla="*/ 2689225 w 4597400"/>
                <a:gd name="connsiteY129" fmla="*/ 1000125 h 2984500"/>
                <a:gd name="connsiteX130" fmla="*/ 2689225 w 4597400"/>
                <a:gd name="connsiteY130" fmla="*/ 1058863 h 2984500"/>
                <a:gd name="connsiteX131" fmla="*/ 1892300 w 4597400"/>
                <a:gd name="connsiteY131" fmla="*/ 1058863 h 2984500"/>
                <a:gd name="connsiteX132" fmla="*/ 1892300 w 4597400"/>
                <a:gd name="connsiteY132" fmla="*/ 819150 h 2984500"/>
                <a:gd name="connsiteX133" fmla="*/ 2689225 w 4597400"/>
                <a:gd name="connsiteY133" fmla="*/ 819150 h 2984500"/>
                <a:gd name="connsiteX134" fmla="*/ 2689225 w 4597400"/>
                <a:gd name="connsiteY134" fmla="*/ 877888 h 2984500"/>
                <a:gd name="connsiteX135" fmla="*/ 1892300 w 4597400"/>
                <a:gd name="connsiteY135" fmla="*/ 877888 h 2984500"/>
                <a:gd name="connsiteX136" fmla="*/ 2032000 w 4597400"/>
                <a:gd name="connsiteY136" fmla="*/ 509587 h 2984500"/>
                <a:gd name="connsiteX137" fmla="*/ 2549525 w 4597400"/>
                <a:gd name="connsiteY137" fmla="*/ 509587 h 2984500"/>
                <a:gd name="connsiteX138" fmla="*/ 2549525 w 4597400"/>
                <a:gd name="connsiteY138" fmla="*/ 566737 h 2984500"/>
                <a:gd name="connsiteX139" fmla="*/ 2032000 w 4597400"/>
                <a:gd name="connsiteY139" fmla="*/ 566737 h 2984500"/>
                <a:gd name="connsiteX140" fmla="*/ 2032000 w 4597400"/>
                <a:gd name="connsiteY140" fmla="*/ 339725 h 2984500"/>
                <a:gd name="connsiteX141" fmla="*/ 2549525 w 4597400"/>
                <a:gd name="connsiteY141" fmla="*/ 339725 h 2984500"/>
                <a:gd name="connsiteX142" fmla="*/ 2549525 w 4597400"/>
                <a:gd name="connsiteY142" fmla="*/ 396875 h 2984500"/>
                <a:gd name="connsiteX143" fmla="*/ 2032000 w 4597400"/>
                <a:gd name="connsiteY143" fmla="*/ 396875 h 2984500"/>
                <a:gd name="connsiteX144" fmla="*/ 2032000 w 4597400"/>
                <a:gd name="connsiteY144" fmla="*/ 169862 h 2984500"/>
                <a:gd name="connsiteX145" fmla="*/ 2549525 w 4597400"/>
                <a:gd name="connsiteY145" fmla="*/ 169862 h 2984500"/>
                <a:gd name="connsiteX146" fmla="*/ 2549525 w 4597400"/>
                <a:gd name="connsiteY146" fmla="*/ 228600 h 2984500"/>
                <a:gd name="connsiteX147" fmla="*/ 2032000 w 4597400"/>
                <a:gd name="connsiteY147" fmla="*/ 228600 h 2984500"/>
                <a:gd name="connsiteX148" fmla="*/ 2032000 w 4597400"/>
                <a:gd name="connsiteY148" fmla="*/ 0 h 2984500"/>
                <a:gd name="connsiteX149" fmla="*/ 2549525 w 4597400"/>
                <a:gd name="connsiteY149" fmla="*/ 0 h 2984500"/>
                <a:gd name="connsiteX150" fmla="*/ 2549525 w 4597400"/>
                <a:gd name="connsiteY150" fmla="*/ 58738 h 2984500"/>
                <a:gd name="connsiteX151" fmla="*/ 2032000 w 4597400"/>
                <a:gd name="connsiteY151" fmla="*/ 58738 h 298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4597400" h="2984500">
                  <a:moveTo>
                    <a:pt x="928688" y="2747962"/>
                  </a:moveTo>
                  <a:lnTo>
                    <a:pt x="1506538" y="2747962"/>
                  </a:lnTo>
                  <a:lnTo>
                    <a:pt x="1506538" y="2822575"/>
                  </a:lnTo>
                  <a:lnTo>
                    <a:pt x="928688" y="2822575"/>
                  </a:lnTo>
                  <a:close/>
                  <a:moveTo>
                    <a:pt x="311150" y="2586037"/>
                  </a:moveTo>
                  <a:lnTo>
                    <a:pt x="557213" y="2586037"/>
                  </a:lnTo>
                  <a:lnTo>
                    <a:pt x="557213" y="2668587"/>
                  </a:lnTo>
                  <a:lnTo>
                    <a:pt x="311150" y="2668587"/>
                  </a:lnTo>
                  <a:close/>
                  <a:moveTo>
                    <a:pt x="0" y="2586037"/>
                  </a:moveTo>
                  <a:lnTo>
                    <a:pt x="246063" y="2586037"/>
                  </a:lnTo>
                  <a:lnTo>
                    <a:pt x="246063" y="2668587"/>
                  </a:lnTo>
                  <a:lnTo>
                    <a:pt x="0" y="2668587"/>
                  </a:lnTo>
                  <a:close/>
                  <a:moveTo>
                    <a:pt x="4152900" y="2566987"/>
                  </a:moveTo>
                  <a:lnTo>
                    <a:pt x="4597400" y="2566987"/>
                  </a:lnTo>
                  <a:lnTo>
                    <a:pt x="4597400" y="2633662"/>
                  </a:lnTo>
                  <a:lnTo>
                    <a:pt x="4152900" y="2633662"/>
                  </a:lnTo>
                  <a:close/>
                  <a:moveTo>
                    <a:pt x="928688" y="2547937"/>
                  </a:moveTo>
                  <a:lnTo>
                    <a:pt x="1506538" y="2547937"/>
                  </a:lnTo>
                  <a:lnTo>
                    <a:pt x="1506538" y="2622550"/>
                  </a:lnTo>
                  <a:lnTo>
                    <a:pt x="928688" y="2622550"/>
                  </a:lnTo>
                  <a:close/>
                  <a:moveTo>
                    <a:pt x="311150" y="2379662"/>
                  </a:moveTo>
                  <a:lnTo>
                    <a:pt x="557213" y="2379662"/>
                  </a:lnTo>
                  <a:lnTo>
                    <a:pt x="557213" y="2462212"/>
                  </a:lnTo>
                  <a:lnTo>
                    <a:pt x="311150" y="2462212"/>
                  </a:lnTo>
                  <a:close/>
                  <a:moveTo>
                    <a:pt x="0" y="2379662"/>
                  </a:moveTo>
                  <a:lnTo>
                    <a:pt x="246063" y="2379662"/>
                  </a:lnTo>
                  <a:lnTo>
                    <a:pt x="246063" y="2462212"/>
                  </a:lnTo>
                  <a:lnTo>
                    <a:pt x="0" y="2462212"/>
                  </a:lnTo>
                  <a:close/>
                  <a:moveTo>
                    <a:pt x="4152900" y="2360612"/>
                  </a:moveTo>
                  <a:lnTo>
                    <a:pt x="4597400" y="2360612"/>
                  </a:lnTo>
                  <a:lnTo>
                    <a:pt x="4597400" y="2428875"/>
                  </a:lnTo>
                  <a:lnTo>
                    <a:pt x="4152900" y="2428875"/>
                  </a:lnTo>
                  <a:close/>
                  <a:moveTo>
                    <a:pt x="928688" y="2347912"/>
                  </a:moveTo>
                  <a:lnTo>
                    <a:pt x="1506538" y="2347912"/>
                  </a:lnTo>
                  <a:lnTo>
                    <a:pt x="1506538" y="2422525"/>
                  </a:lnTo>
                  <a:lnTo>
                    <a:pt x="928688" y="2422525"/>
                  </a:lnTo>
                  <a:close/>
                  <a:moveTo>
                    <a:pt x="3241675" y="2195512"/>
                  </a:moveTo>
                  <a:lnTo>
                    <a:pt x="3819525" y="2195512"/>
                  </a:lnTo>
                  <a:lnTo>
                    <a:pt x="3819525" y="2271712"/>
                  </a:lnTo>
                  <a:lnTo>
                    <a:pt x="3241675" y="2271712"/>
                  </a:lnTo>
                  <a:close/>
                  <a:moveTo>
                    <a:pt x="311150" y="2174875"/>
                  </a:moveTo>
                  <a:lnTo>
                    <a:pt x="557213" y="2174875"/>
                  </a:lnTo>
                  <a:lnTo>
                    <a:pt x="557213" y="2255838"/>
                  </a:lnTo>
                  <a:lnTo>
                    <a:pt x="311150" y="2255838"/>
                  </a:lnTo>
                  <a:close/>
                  <a:moveTo>
                    <a:pt x="0" y="2174875"/>
                  </a:moveTo>
                  <a:lnTo>
                    <a:pt x="246063" y="2174875"/>
                  </a:lnTo>
                  <a:lnTo>
                    <a:pt x="246063" y="2255838"/>
                  </a:lnTo>
                  <a:lnTo>
                    <a:pt x="0" y="2255838"/>
                  </a:lnTo>
                  <a:close/>
                  <a:moveTo>
                    <a:pt x="4152900" y="2154237"/>
                  </a:moveTo>
                  <a:lnTo>
                    <a:pt x="4597400" y="2154237"/>
                  </a:lnTo>
                  <a:lnTo>
                    <a:pt x="4597400" y="2222500"/>
                  </a:lnTo>
                  <a:lnTo>
                    <a:pt x="4152900" y="2222500"/>
                  </a:lnTo>
                  <a:close/>
                  <a:moveTo>
                    <a:pt x="928688" y="2147887"/>
                  </a:moveTo>
                  <a:lnTo>
                    <a:pt x="1506538" y="2147887"/>
                  </a:lnTo>
                  <a:lnTo>
                    <a:pt x="1506538" y="2222500"/>
                  </a:lnTo>
                  <a:lnTo>
                    <a:pt x="928688" y="2222500"/>
                  </a:lnTo>
                  <a:close/>
                  <a:moveTo>
                    <a:pt x="3241675" y="1995487"/>
                  </a:moveTo>
                  <a:lnTo>
                    <a:pt x="3819525" y="1995487"/>
                  </a:lnTo>
                  <a:lnTo>
                    <a:pt x="3819525" y="2070100"/>
                  </a:lnTo>
                  <a:lnTo>
                    <a:pt x="3241675" y="2070100"/>
                  </a:lnTo>
                  <a:close/>
                  <a:moveTo>
                    <a:pt x="311150" y="1968500"/>
                  </a:moveTo>
                  <a:lnTo>
                    <a:pt x="557213" y="1968500"/>
                  </a:lnTo>
                  <a:lnTo>
                    <a:pt x="557213" y="2049463"/>
                  </a:lnTo>
                  <a:lnTo>
                    <a:pt x="311150" y="2049463"/>
                  </a:lnTo>
                  <a:close/>
                  <a:moveTo>
                    <a:pt x="0" y="1968500"/>
                  </a:moveTo>
                  <a:lnTo>
                    <a:pt x="246063" y="1968500"/>
                  </a:lnTo>
                  <a:lnTo>
                    <a:pt x="246063" y="2049463"/>
                  </a:lnTo>
                  <a:lnTo>
                    <a:pt x="0" y="2049463"/>
                  </a:lnTo>
                  <a:close/>
                  <a:moveTo>
                    <a:pt x="4152900" y="1947862"/>
                  </a:moveTo>
                  <a:lnTo>
                    <a:pt x="4597400" y="1947862"/>
                  </a:lnTo>
                  <a:lnTo>
                    <a:pt x="4597400" y="2016125"/>
                  </a:lnTo>
                  <a:lnTo>
                    <a:pt x="4152900" y="2016125"/>
                  </a:lnTo>
                  <a:close/>
                  <a:moveTo>
                    <a:pt x="928688" y="1947862"/>
                  </a:moveTo>
                  <a:lnTo>
                    <a:pt x="1506538" y="1947862"/>
                  </a:lnTo>
                  <a:lnTo>
                    <a:pt x="1506538" y="2022475"/>
                  </a:lnTo>
                  <a:lnTo>
                    <a:pt x="928688" y="2022475"/>
                  </a:lnTo>
                  <a:close/>
                  <a:moveTo>
                    <a:pt x="3241675" y="1795462"/>
                  </a:moveTo>
                  <a:lnTo>
                    <a:pt x="3819525" y="1795462"/>
                  </a:lnTo>
                  <a:lnTo>
                    <a:pt x="3819525" y="1870075"/>
                  </a:lnTo>
                  <a:lnTo>
                    <a:pt x="3241675" y="1870075"/>
                  </a:lnTo>
                  <a:close/>
                  <a:moveTo>
                    <a:pt x="311150" y="1762125"/>
                  </a:moveTo>
                  <a:lnTo>
                    <a:pt x="557213" y="1762125"/>
                  </a:lnTo>
                  <a:lnTo>
                    <a:pt x="557213" y="1843088"/>
                  </a:lnTo>
                  <a:lnTo>
                    <a:pt x="311150" y="1843088"/>
                  </a:lnTo>
                  <a:close/>
                  <a:moveTo>
                    <a:pt x="0" y="1762125"/>
                  </a:moveTo>
                  <a:lnTo>
                    <a:pt x="246063" y="1762125"/>
                  </a:lnTo>
                  <a:lnTo>
                    <a:pt x="246063" y="1843088"/>
                  </a:lnTo>
                  <a:lnTo>
                    <a:pt x="0" y="1843088"/>
                  </a:lnTo>
                  <a:close/>
                  <a:moveTo>
                    <a:pt x="928688" y="1746250"/>
                  </a:moveTo>
                  <a:lnTo>
                    <a:pt x="1506538" y="1746250"/>
                  </a:lnTo>
                  <a:lnTo>
                    <a:pt x="1506538" y="1822450"/>
                  </a:lnTo>
                  <a:lnTo>
                    <a:pt x="928688" y="1822450"/>
                  </a:lnTo>
                  <a:close/>
                  <a:moveTo>
                    <a:pt x="2778125" y="1643062"/>
                  </a:moveTo>
                  <a:lnTo>
                    <a:pt x="2841625" y="1643062"/>
                  </a:lnTo>
                  <a:lnTo>
                    <a:pt x="2841625" y="2984500"/>
                  </a:lnTo>
                  <a:lnTo>
                    <a:pt x="2778125" y="2984500"/>
                  </a:lnTo>
                  <a:close/>
                  <a:moveTo>
                    <a:pt x="2565400" y="1643062"/>
                  </a:moveTo>
                  <a:lnTo>
                    <a:pt x="2627313" y="1643062"/>
                  </a:lnTo>
                  <a:lnTo>
                    <a:pt x="2627313" y="2984500"/>
                  </a:lnTo>
                  <a:lnTo>
                    <a:pt x="2565400" y="2984500"/>
                  </a:lnTo>
                  <a:close/>
                  <a:moveTo>
                    <a:pt x="2351088" y="1643062"/>
                  </a:moveTo>
                  <a:lnTo>
                    <a:pt x="2413001" y="1643062"/>
                  </a:lnTo>
                  <a:lnTo>
                    <a:pt x="2413001" y="2984500"/>
                  </a:lnTo>
                  <a:lnTo>
                    <a:pt x="2351088" y="2984500"/>
                  </a:lnTo>
                  <a:close/>
                  <a:moveTo>
                    <a:pt x="2136775" y="1643062"/>
                  </a:moveTo>
                  <a:lnTo>
                    <a:pt x="2198688" y="1643062"/>
                  </a:lnTo>
                  <a:lnTo>
                    <a:pt x="2198688" y="2984500"/>
                  </a:lnTo>
                  <a:lnTo>
                    <a:pt x="2136775" y="2984500"/>
                  </a:lnTo>
                  <a:close/>
                  <a:moveTo>
                    <a:pt x="3241675" y="1595437"/>
                  </a:moveTo>
                  <a:lnTo>
                    <a:pt x="3819525" y="1595437"/>
                  </a:lnTo>
                  <a:lnTo>
                    <a:pt x="3819525" y="1670050"/>
                  </a:lnTo>
                  <a:lnTo>
                    <a:pt x="3241675" y="1670050"/>
                  </a:lnTo>
                  <a:close/>
                  <a:moveTo>
                    <a:pt x="311150" y="1555750"/>
                  </a:moveTo>
                  <a:lnTo>
                    <a:pt x="557213" y="1555750"/>
                  </a:lnTo>
                  <a:lnTo>
                    <a:pt x="557213" y="1636713"/>
                  </a:lnTo>
                  <a:lnTo>
                    <a:pt x="311150" y="1636713"/>
                  </a:lnTo>
                  <a:close/>
                  <a:moveTo>
                    <a:pt x="0" y="1555750"/>
                  </a:moveTo>
                  <a:lnTo>
                    <a:pt x="246063" y="1555750"/>
                  </a:lnTo>
                  <a:lnTo>
                    <a:pt x="246063" y="1636713"/>
                  </a:lnTo>
                  <a:lnTo>
                    <a:pt x="0" y="1636713"/>
                  </a:lnTo>
                  <a:close/>
                  <a:moveTo>
                    <a:pt x="3241675" y="1395412"/>
                  </a:moveTo>
                  <a:lnTo>
                    <a:pt x="3819525" y="1395412"/>
                  </a:lnTo>
                  <a:lnTo>
                    <a:pt x="3819525" y="1470025"/>
                  </a:lnTo>
                  <a:lnTo>
                    <a:pt x="3241675" y="1470025"/>
                  </a:lnTo>
                  <a:close/>
                  <a:moveTo>
                    <a:pt x="1892300" y="1181100"/>
                  </a:moveTo>
                  <a:lnTo>
                    <a:pt x="2689225" y="1181100"/>
                  </a:lnTo>
                  <a:lnTo>
                    <a:pt x="2689225" y="1239838"/>
                  </a:lnTo>
                  <a:lnTo>
                    <a:pt x="1892300" y="1239838"/>
                  </a:lnTo>
                  <a:close/>
                  <a:moveTo>
                    <a:pt x="1892300" y="1000125"/>
                  </a:moveTo>
                  <a:lnTo>
                    <a:pt x="2689225" y="1000125"/>
                  </a:lnTo>
                  <a:lnTo>
                    <a:pt x="2689225" y="1058863"/>
                  </a:lnTo>
                  <a:lnTo>
                    <a:pt x="1892300" y="1058863"/>
                  </a:lnTo>
                  <a:close/>
                  <a:moveTo>
                    <a:pt x="1892300" y="819150"/>
                  </a:moveTo>
                  <a:lnTo>
                    <a:pt x="2689225" y="819150"/>
                  </a:lnTo>
                  <a:lnTo>
                    <a:pt x="2689225" y="877888"/>
                  </a:lnTo>
                  <a:lnTo>
                    <a:pt x="1892300" y="877888"/>
                  </a:lnTo>
                  <a:close/>
                  <a:moveTo>
                    <a:pt x="2032000" y="509587"/>
                  </a:moveTo>
                  <a:lnTo>
                    <a:pt x="2549525" y="509587"/>
                  </a:lnTo>
                  <a:lnTo>
                    <a:pt x="2549525" y="566737"/>
                  </a:lnTo>
                  <a:lnTo>
                    <a:pt x="2032000" y="566737"/>
                  </a:lnTo>
                  <a:close/>
                  <a:moveTo>
                    <a:pt x="2032000" y="339725"/>
                  </a:moveTo>
                  <a:lnTo>
                    <a:pt x="2549525" y="339725"/>
                  </a:lnTo>
                  <a:lnTo>
                    <a:pt x="2549525" y="396875"/>
                  </a:lnTo>
                  <a:lnTo>
                    <a:pt x="2032000" y="396875"/>
                  </a:lnTo>
                  <a:close/>
                  <a:moveTo>
                    <a:pt x="2032000" y="169862"/>
                  </a:moveTo>
                  <a:lnTo>
                    <a:pt x="2549525" y="169862"/>
                  </a:lnTo>
                  <a:lnTo>
                    <a:pt x="2549525" y="228600"/>
                  </a:lnTo>
                  <a:lnTo>
                    <a:pt x="2032000" y="228600"/>
                  </a:lnTo>
                  <a:close/>
                  <a:moveTo>
                    <a:pt x="2032000" y="0"/>
                  </a:moveTo>
                  <a:lnTo>
                    <a:pt x="2549525" y="0"/>
                  </a:lnTo>
                  <a:lnTo>
                    <a:pt x="2549525" y="58738"/>
                  </a:lnTo>
                  <a:lnTo>
                    <a:pt x="2032000" y="587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400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Process 19"/>
          <p:cNvSpPr/>
          <p:nvPr/>
        </p:nvSpPr>
        <p:spPr>
          <a:xfrm>
            <a:off x="1311056" y="2005491"/>
            <a:ext cx="2390775" cy="2446304"/>
          </a:xfrm>
          <a:prstGeom prst="flowChartProcess">
            <a:avLst/>
          </a:prstGeom>
          <a:noFill/>
          <a:ln w="50800" cap="flat" cmpd="sng" algn="ctr">
            <a:solidFill>
              <a:srgbClr val="1C4A50">
                <a:lumMod val="60000"/>
                <a:lumOff val="40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48591" y="2665856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Connected 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Device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296523" y="2892485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Backend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Cloud(s)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296523" y="3947516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Neighboring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Edges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36756" y="2244168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ea typeface="ＭＳ Ｐゴシック" charset="-128"/>
              </a:rPr>
              <a:t>Sensing</a:t>
            </a:r>
            <a:endParaRPr lang="en-US" sz="1600" b="1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43356" y="3846035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ea typeface="ＭＳ Ｐゴシック" charset="-128"/>
              </a:rPr>
              <a:t>Notify</a:t>
            </a:r>
            <a:endParaRPr lang="en-US" sz="1600" b="1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603" y="1549720"/>
            <a:ext cx="1303272" cy="1080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401951" y="1544618"/>
            <a:ext cx="177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O</a:t>
            </a:r>
            <a:r>
              <a:rPr lang="en-US" sz="1600" b="1" dirty="0" smtClean="0">
                <a:solidFill>
                  <a:srgbClr val="000000"/>
                </a:solidFill>
                <a:ea typeface="ＭＳ Ｐゴシック" charset="-128"/>
              </a:rPr>
              <a:t>rchestrating</a:t>
            </a:r>
            <a:endParaRPr lang="en-US" sz="1600" b="1" dirty="0">
              <a:solidFill>
                <a:srgbClr val="000000"/>
              </a:solidFill>
              <a:ea typeface="ＭＳ Ｐゴシック" charset="-128"/>
            </a:endParaRPr>
          </a:p>
        </p:txBody>
      </p:sp>
      <p:cxnSp>
        <p:nvCxnSpPr>
          <p:cNvPr id="28" name="Straight Arrow Connector 27"/>
          <p:cNvCxnSpPr>
            <a:endCxn id="23" idx="1"/>
          </p:cNvCxnSpPr>
          <p:nvPr/>
        </p:nvCxnSpPr>
        <p:spPr>
          <a:xfrm>
            <a:off x="4864296" y="3374361"/>
            <a:ext cx="2432227" cy="930343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422933" y="267660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deployment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85987" y="4456910"/>
            <a:ext cx="1796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Closed control loop</a:t>
            </a:r>
            <a:endParaRPr lang="en-US" sz="160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01951" y="1793308"/>
            <a:ext cx="2855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Dynamic processing flows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0167" y="3634993"/>
            <a:ext cx="915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Reacting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" name="Rounded Rectangle 5"/>
          <p:cNvSpPr/>
          <p:nvPr/>
        </p:nvSpPr>
        <p:spPr>
          <a:xfrm>
            <a:off x="3149800" y="2771040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Nearby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Edge</a:t>
            </a:r>
          </a:p>
        </p:txBody>
      </p:sp>
      <p:sp>
        <p:nvSpPr>
          <p:cNvPr id="34" name="Freeform 72"/>
          <p:cNvSpPr>
            <a:spLocks noChangeAspect="1"/>
          </p:cNvSpPr>
          <p:nvPr/>
        </p:nvSpPr>
        <p:spPr bwMode="gray">
          <a:xfrm rot="2700000">
            <a:off x="1988669" y="2607454"/>
            <a:ext cx="991346" cy="1163639"/>
          </a:xfrm>
          <a:custGeom>
            <a:avLst/>
            <a:gdLst/>
            <a:ahLst/>
            <a:cxnLst/>
            <a:rect l="l" t="t" r="r" b="b"/>
            <a:pathLst>
              <a:path w="800398" h="939498">
                <a:moveTo>
                  <a:pt x="765296" y="310209"/>
                </a:moveTo>
                <a:cubicBezTo>
                  <a:pt x="829757" y="450865"/>
                  <a:pt x="803523" y="627626"/>
                  <a:pt x="702334" y="741204"/>
                </a:cubicBezTo>
                <a:cubicBezTo>
                  <a:pt x="629627" y="823191"/>
                  <a:pt x="521692" y="867569"/>
                  <a:pt x="413756" y="867569"/>
                </a:cubicBezTo>
                <a:cubicBezTo>
                  <a:pt x="389021" y="867569"/>
                  <a:pt x="364286" y="865313"/>
                  <a:pt x="339551" y="860047"/>
                </a:cubicBezTo>
                <a:cubicBezTo>
                  <a:pt x="339551" y="860047"/>
                  <a:pt x="339551" y="860047"/>
                  <a:pt x="302823" y="932256"/>
                </a:cubicBezTo>
                <a:cubicBezTo>
                  <a:pt x="297576" y="942034"/>
                  <a:pt x="289331" y="942034"/>
                  <a:pt x="284834" y="931504"/>
                </a:cubicBezTo>
                <a:cubicBezTo>
                  <a:pt x="284834" y="931504"/>
                  <a:pt x="284834" y="931504"/>
                  <a:pt x="188142" y="704348"/>
                </a:cubicBezTo>
                <a:cubicBezTo>
                  <a:pt x="183644" y="693817"/>
                  <a:pt x="188891" y="683287"/>
                  <a:pt x="200134" y="681030"/>
                </a:cubicBezTo>
                <a:cubicBezTo>
                  <a:pt x="200134" y="681030"/>
                  <a:pt x="200134" y="681030"/>
                  <a:pt x="440740" y="628378"/>
                </a:cubicBezTo>
                <a:cubicBezTo>
                  <a:pt x="451984" y="626122"/>
                  <a:pt x="456481" y="632139"/>
                  <a:pt x="451234" y="641917"/>
                </a:cubicBezTo>
                <a:cubicBezTo>
                  <a:pt x="451234" y="641917"/>
                  <a:pt x="451234" y="641917"/>
                  <a:pt x="404012" y="735187"/>
                </a:cubicBezTo>
                <a:cubicBezTo>
                  <a:pt x="478218" y="738195"/>
                  <a:pt x="553922" y="708861"/>
                  <a:pt x="603393" y="653200"/>
                </a:cubicBezTo>
                <a:cubicBezTo>
                  <a:pt x="670852" y="577230"/>
                  <a:pt x="687343" y="459891"/>
                  <a:pt x="644618" y="365870"/>
                </a:cubicBezTo>
                <a:cubicBezTo>
                  <a:pt x="644618" y="365870"/>
                  <a:pt x="644618" y="365870"/>
                  <a:pt x="765296" y="310209"/>
                </a:cubicBezTo>
                <a:close/>
                <a:moveTo>
                  <a:pt x="508694" y="3"/>
                </a:moveTo>
                <a:cubicBezTo>
                  <a:pt x="511797" y="97"/>
                  <a:pt x="514806" y="2723"/>
                  <a:pt x="517063" y="7975"/>
                </a:cubicBezTo>
                <a:cubicBezTo>
                  <a:pt x="517063" y="7975"/>
                  <a:pt x="517063" y="7975"/>
                  <a:pt x="614858" y="234561"/>
                </a:cubicBezTo>
                <a:cubicBezTo>
                  <a:pt x="618619" y="245065"/>
                  <a:pt x="613353" y="255569"/>
                  <a:pt x="602822" y="257819"/>
                </a:cubicBezTo>
                <a:cubicBezTo>
                  <a:pt x="602822" y="257819"/>
                  <a:pt x="602822" y="257819"/>
                  <a:pt x="360592" y="310339"/>
                </a:cubicBezTo>
                <a:cubicBezTo>
                  <a:pt x="350061" y="313340"/>
                  <a:pt x="344795" y="306588"/>
                  <a:pt x="350061" y="296834"/>
                </a:cubicBezTo>
                <a:cubicBezTo>
                  <a:pt x="350061" y="296834"/>
                  <a:pt x="350061" y="296834"/>
                  <a:pt x="398206" y="204549"/>
                </a:cubicBezTo>
                <a:cubicBezTo>
                  <a:pt x="322979" y="200798"/>
                  <a:pt x="247753" y="230809"/>
                  <a:pt x="197351" y="286330"/>
                </a:cubicBezTo>
                <a:cubicBezTo>
                  <a:pt x="130399" y="361359"/>
                  <a:pt x="113097" y="479153"/>
                  <a:pt x="155976" y="572188"/>
                </a:cubicBezTo>
                <a:cubicBezTo>
                  <a:pt x="155976" y="572188"/>
                  <a:pt x="155976" y="572188"/>
                  <a:pt x="34862" y="627709"/>
                </a:cubicBezTo>
                <a:cubicBezTo>
                  <a:pt x="-29081" y="488156"/>
                  <a:pt x="-3504" y="311090"/>
                  <a:pt x="98804" y="197797"/>
                </a:cubicBezTo>
                <a:cubicBezTo>
                  <a:pt x="188324" y="98009"/>
                  <a:pt x="331254" y="52992"/>
                  <a:pt x="462900" y="79252"/>
                </a:cubicBezTo>
                <a:cubicBezTo>
                  <a:pt x="462900" y="79252"/>
                  <a:pt x="462900" y="79252"/>
                  <a:pt x="499761" y="7225"/>
                </a:cubicBezTo>
                <a:cubicBezTo>
                  <a:pt x="502394" y="2348"/>
                  <a:pt x="505591" y="-90"/>
                  <a:pt x="508694" y="3"/>
                </a:cubicBezTo>
                <a:close/>
              </a:path>
            </a:pathLst>
          </a:custGeom>
          <a:gradFill flip="none" rotWithShape="1">
            <a:gsLst>
              <a:gs pos="0">
                <a:srgbClr val="1C4A50">
                  <a:lumMod val="60000"/>
                  <a:lumOff val="40000"/>
                </a:srgbClr>
              </a:gs>
              <a:gs pos="100000">
                <a:srgbClr val="002B62">
                  <a:lumMod val="75000"/>
                  <a:lumOff val="2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35" name="Straight Arrow Connector 15"/>
          <p:cNvCxnSpPr>
            <a:stCxn id="33" idx="3"/>
            <a:endCxn id="22" idx="1"/>
          </p:cNvCxnSpPr>
          <p:nvPr/>
        </p:nvCxnSpPr>
        <p:spPr>
          <a:xfrm>
            <a:off x="4864300" y="3249672"/>
            <a:ext cx="2432223" cy="1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36" name="TextBox 25"/>
          <p:cNvSpPr txBox="1"/>
          <p:nvPr/>
        </p:nvSpPr>
        <p:spPr>
          <a:xfrm>
            <a:off x="5422933" y="400776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deployment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2177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24"/>
          <p:cNvSpPr/>
          <p:nvPr/>
        </p:nvSpPr>
        <p:spPr>
          <a:xfrm>
            <a:off x="18535" y="1509467"/>
            <a:ext cx="1894363" cy="189436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8" name="円/楕円 23"/>
          <p:cNvSpPr/>
          <p:nvPr/>
        </p:nvSpPr>
        <p:spPr>
          <a:xfrm>
            <a:off x="7043057" y="2570459"/>
            <a:ext cx="1992993" cy="199299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9" name="フローチャート: 書類 19"/>
          <p:cNvSpPr/>
          <p:nvPr/>
        </p:nvSpPr>
        <p:spPr>
          <a:xfrm>
            <a:off x="747029" y="2328015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086" y="1532042"/>
            <a:ext cx="4806875" cy="2933196"/>
          </a:xfrm>
          <a:prstGeom prst="rect">
            <a:avLst/>
          </a:prstGeom>
          <a:noFill/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Right Arrow 20"/>
          <p:cNvSpPr/>
          <p:nvPr/>
        </p:nvSpPr>
        <p:spPr>
          <a:xfrm>
            <a:off x="1027942" y="1757157"/>
            <a:ext cx="1055620" cy="173808"/>
          </a:xfrm>
          <a:prstGeom prst="rightArrow">
            <a:avLst>
              <a:gd name="adj1" fmla="val 40534"/>
              <a:gd name="adj2" fmla="val 89732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50" y="2837158"/>
            <a:ext cx="17155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R</a:t>
            </a: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eusable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building </a:t>
            </a: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blocks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13305" y="4516776"/>
            <a:ext cx="43454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Compositing them with declarative hints</a:t>
            </a:r>
          </a:p>
        </p:txBody>
      </p:sp>
      <p:sp>
        <p:nvSpPr>
          <p:cNvPr id="24" name="Bent Arrow 23"/>
          <p:cNvSpPr/>
          <p:nvPr/>
        </p:nvSpPr>
        <p:spPr>
          <a:xfrm rot="5400000">
            <a:off x="7001675" y="1679405"/>
            <a:ext cx="1114030" cy="1524440"/>
          </a:xfrm>
          <a:prstGeom prst="bentArrow">
            <a:avLst>
              <a:gd name="adj1" fmla="val 16450"/>
              <a:gd name="adj2" fmla="val 19015"/>
              <a:gd name="adj3" fmla="val 20725"/>
              <a:gd name="adj4" fmla="val 43750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88482" y="1459958"/>
            <a:ext cx="920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</a:t>
            </a: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ubmit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84947" y="1459958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</a:t>
            </a: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elect</a:t>
            </a:r>
          </a:p>
        </p:txBody>
      </p:sp>
      <p:sp>
        <p:nvSpPr>
          <p:cNvPr id="27" name="フローチャート: 書類 17"/>
          <p:cNvSpPr/>
          <p:nvPr/>
        </p:nvSpPr>
        <p:spPr>
          <a:xfrm>
            <a:off x="514448" y="2070562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8" name="フローチャート: 書類 18"/>
          <p:cNvSpPr/>
          <p:nvPr/>
        </p:nvSpPr>
        <p:spPr>
          <a:xfrm>
            <a:off x="281867" y="1843127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9" name="正方形/長方形 21"/>
          <p:cNvSpPr/>
          <p:nvPr/>
        </p:nvSpPr>
        <p:spPr>
          <a:xfrm>
            <a:off x="7441058" y="3244108"/>
            <a:ext cx="935738" cy="586659"/>
          </a:xfrm>
          <a:prstGeom prst="rect">
            <a:avLst/>
          </a:prstGeom>
          <a:gradFill flip="none" rotWithShape="1">
            <a:gsLst>
              <a:gs pos="0">
                <a:srgbClr val="002B62">
                  <a:lumMod val="75000"/>
                  <a:lumOff val="25000"/>
                </a:srgbClr>
              </a:gs>
              <a:gs pos="69000">
                <a:srgbClr val="002B62">
                  <a:lumMod val="50000"/>
                  <a:lumOff val="50000"/>
                  <a:alpha val="69000"/>
                </a:srgbClr>
              </a:gs>
            </a:gsLst>
            <a:lin ang="1350000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bliqueTopRight">
              <a:rot lat="21299999" lon="0" rev="0"/>
            </a:camera>
            <a:lightRig rig="threePt" dir="t"/>
          </a:scene3d>
          <a:sp3d prstMaterial="softEdge">
            <a:bevelT w="0" h="13462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0" name="正方形/長方形 22"/>
          <p:cNvSpPr/>
          <p:nvPr/>
        </p:nvSpPr>
        <p:spPr>
          <a:xfrm>
            <a:off x="7043057" y="3899214"/>
            <a:ext cx="1935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b="1" dirty="0">
                <a:solidFill>
                  <a:srgbClr val="000000"/>
                </a:solidFill>
                <a:ea typeface="ＭＳ Ｐゴシック" charset="-128"/>
              </a:rPr>
              <a:t>Your service is ready in minutes</a:t>
            </a:r>
          </a:p>
        </p:txBody>
      </p:sp>
    </p:spTree>
    <p:extLst>
      <p:ext uri="{BB962C8B-B14F-4D97-AF65-F5344CB8AC3E}">
        <p14:creationId xmlns:p14="http://schemas.microsoft.com/office/powerpoint/2010/main" val="4000209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Arrow 9"/>
          <p:cNvSpPr/>
          <p:nvPr/>
        </p:nvSpPr>
        <p:spPr>
          <a:xfrm>
            <a:off x="5138089" y="2913473"/>
            <a:ext cx="2057105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3" name="Right Arrow 9"/>
          <p:cNvSpPr/>
          <p:nvPr/>
        </p:nvSpPr>
        <p:spPr>
          <a:xfrm rot="20311535">
            <a:off x="4264666" y="3656573"/>
            <a:ext cx="3312990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93118" y="1487374"/>
            <a:ext cx="2605346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C 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(other FIWARE systems)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36026" y="2337321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B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(Public safety)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26" y="3612079"/>
            <a:ext cx="1087570" cy="1087570"/>
          </a:xfrm>
          <a:prstGeom prst="rect">
            <a:avLst/>
          </a:prstGeom>
        </p:spPr>
      </p:pic>
      <p:grpSp>
        <p:nvGrpSpPr>
          <p:cNvPr id="37" name="グループ化 66"/>
          <p:cNvGrpSpPr/>
          <p:nvPr/>
        </p:nvGrpSpPr>
        <p:grpSpPr>
          <a:xfrm>
            <a:off x="1148726" y="1706393"/>
            <a:ext cx="2803418" cy="1816377"/>
            <a:chOff x="1148726" y="1706393"/>
            <a:chExt cx="2803418" cy="1816377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1148726" y="1706393"/>
              <a:ext cx="1773904" cy="1807784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4900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8100000" scaled="1"/>
                <a:tileRect/>
              </a:gradFill>
              <a:prstDash val="soli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>
            <a:xfrm>
              <a:off x="1148726" y="3514177"/>
              <a:ext cx="1615274" cy="8593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2092050" y="2550571"/>
              <a:ext cx="1283494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>
              <a:off x="2909158" y="1710879"/>
              <a:ext cx="1042986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1213699" y="1450556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Open data model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64708" y="1962971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Open APIs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0748" y="2516624"/>
            <a:ext cx="1535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Vendor-neutral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441129" y="3036959"/>
            <a:ext cx="1590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Easy </a:t>
            </a:r>
            <a:b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</a:b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federation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753" y="1449815"/>
            <a:ext cx="1726540" cy="513156"/>
          </a:xfrm>
          <a:prstGeom prst="rect">
            <a:avLst/>
          </a:prstGeom>
          <a:ln>
            <a:solidFill>
              <a:srgbClr val="FFFFFF">
                <a:lumMod val="8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TextBox 46"/>
          <p:cNvSpPr txBox="1"/>
          <p:nvPr/>
        </p:nvSpPr>
        <p:spPr>
          <a:xfrm>
            <a:off x="6861246" y="3863477"/>
            <a:ext cx="221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Marketplace of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d</a:t>
            </a:r>
            <a:r>
              <a:rPr lang="en-US" sz="1600" b="1" dirty="0" smtClean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ata-driven apps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44219" y="3528526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  <a:endParaRPr lang="en-US" sz="1600" dirty="0">
              <a:solidFill>
                <a:srgbClr val="002B62">
                  <a:lumMod val="75000"/>
                  <a:lumOff val="25000"/>
                </a:srgbClr>
              </a:solidFill>
              <a:ea typeface="ＭＳ Ｐゴシック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40448" y="2555005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  <a:endParaRPr lang="en-US" sz="1600" dirty="0">
              <a:solidFill>
                <a:srgbClr val="002B62">
                  <a:lumMod val="75000"/>
                  <a:lumOff val="25000"/>
                </a:srgbClr>
              </a:solidFill>
              <a:ea typeface="ＭＳ Ｐゴシック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08021" y="1728611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  <a:endParaRPr lang="en-US" sz="1600" dirty="0">
              <a:solidFill>
                <a:srgbClr val="002B62">
                  <a:lumMod val="75000"/>
                  <a:lumOff val="25000"/>
                </a:srgbClr>
              </a:solidFill>
              <a:ea typeface="ＭＳ Ｐゴシック" charset="-128"/>
            </a:endParaRPr>
          </a:p>
        </p:txBody>
      </p:sp>
      <p:sp>
        <p:nvSpPr>
          <p:cNvPr id="51" name="Round Single Corner Rectangle 50"/>
          <p:cNvSpPr/>
          <p:nvPr/>
        </p:nvSpPr>
        <p:spPr>
          <a:xfrm>
            <a:off x="3338907" y="2218503"/>
            <a:ext cx="1776009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B</a:t>
            </a:r>
          </a:p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98417" y="2220006"/>
            <a:ext cx="1666875" cy="1666800"/>
          </a:xfrm>
          <a:prstGeom prst="ellipse">
            <a:avLst/>
          </a:pr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50400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53" name="グループ化 16"/>
          <p:cNvGrpSpPr/>
          <p:nvPr/>
        </p:nvGrpSpPr>
        <p:grpSpPr>
          <a:xfrm>
            <a:off x="7342329" y="2547133"/>
            <a:ext cx="1021235" cy="1026437"/>
            <a:chOff x="3059626" y="6185964"/>
            <a:chExt cx="402252" cy="404301"/>
          </a:xfrm>
        </p:grpSpPr>
        <p:sp>
          <p:nvSpPr>
            <p:cNvPr id="54" name="Freeform 5"/>
            <p:cNvSpPr>
              <a:spLocks noChangeAspect="1" noEditPoints="1"/>
            </p:cNvSpPr>
            <p:nvPr/>
          </p:nvSpPr>
          <p:spPr bwMode="gray">
            <a:xfrm>
              <a:off x="3059626" y="6185964"/>
              <a:ext cx="402252" cy="404301"/>
            </a:xfrm>
            <a:custGeom>
              <a:avLst/>
              <a:gdLst>
                <a:gd name="T0" fmla="*/ 1483 w 2028"/>
                <a:gd name="T1" fmla="*/ 1661 h 2042"/>
                <a:gd name="T2" fmla="*/ 787 w 2028"/>
                <a:gd name="T3" fmla="*/ 1532 h 2042"/>
                <a:gd name="T4" fmla="*/ 690 w 2028"/>
                <a:gd name="T5" fmla="*/ 1281 h 2042"/>
                <a:gd name="T6" fmla="*/ 1869 w 2028"/>
                <a:gd name="T7" fmla="*/ 1238 h 2042"/>
                <a:gd name="T8" fmla="*/ 2013 w 2028"/>
                <a:gd name="T9" fmla="*/ 302 h 2042"/>
                <a:gd name="T10" fmla="*/ 480 w 2028"/>
                <a:gd name="T11" fmla="*/ 283 h 2042"/>
                <a:gd name="T12" fmla="*/ 377 w 2028"/>
                <a:gd name="T13" fmla="*/ 0 h 2042"/>
                <a:gd name="T14" fmla="*/ 0 w 2028"/>
                <a:gd name="T15" fmla="*/ 53 h 2042"/>
                <a:gd name="T16" fmla="*/ 334 w 2028"/>
                <a:gd name="T17" fmla="*/ 106 h 2042"/>
                <a:gd name="T18" fmla="*/ 533 w 2028"/>
                <a:gd name="T19" fmla="*/ 1787 h 2042"/>
                <a:gd name="T20" fmla="*/ 1042 w 2028"/>
                <a:gd name="T21" fmla="*/ 1787 h 2042"/>
                <a:gd name="T22" fmla="*/ 1450 w 2028"/>
                <a:gd name="T23" fmla="*/ 1767 h 2042"/>
                <a:gd name="T24" fmla="*/ 1703 w 2028"/>
                <a:gd name="T25" fmla="*/ 2042 h 2042"/>
                <a:gd name="T26" fmla="*/ 1703 w 2028"/>
                <a:gd name="T27" fmla="*/ 1532 h 2042"/>
                <a:gd name="T28" fmla="*/ 811 w 2028"/>
                <a:gd name="T29" fmla="*/ 985 h 2042"/>
                <a:gd name="T30" fmla="*/ 671 w 2028"/>
                <a:gd name="T31" fmla="*/ 1175 h 2042"/>
                <a:gd name="T32" fmla="*/ 628 w 2028"/>
                <a:gd name="T33" fmla="*/ 985 h 2042"/>
                <a:gd name="T34" fmla="*/ 1621 w 2028"/>
                <a:gd name="T35" fmla="*/ 879 h 2042"/>
                <a:gd name="T36" fmla="*/ 1858 w 2028"/>
                <a:gd name="T37" fmla="*/ 688 h 2042"/>
                <a:gd name="T38" fmla="*/ 1515 w 2028"/>
                <a:gd name="T39" fmla="*/ 879 h 2042"/>
                <a:gd name="T40" fmla="*/ 1269 w 2028"/>
                <a:gd name="T41" fmla="*/ 688 h 2042"/>
                <a:gd name="T42" fmla="*/ 1515 w 2028"/>
                <a:gd name="T43" fmla="*/ 879 h 2042"/>
                <a:gd name="T44" fmla="*/ 1515 w 2028"/>
                <a:gd name="T45" fmla="*/ 985 h 2042"/>
                <a:gd name="T46" fmla="*/ 1269 w 2028"/>
                <a:gd name="T47" fmla="*/ 1175 h 2042"/>
                <a:gd name="T48" fmla="*/ 1163 w 2028"/>
                <a:gd name="T49" fmla="*/ 1175 h 2042"/>
                <a:gd name="T50" fmla="*/ 917 w 2028"/>
                <a:gd name="T51" fmla="*/ 985 h 2042"/>
                <a:gd name="T52" fmla="*/ 1163 w 2028"/>
                <a:gd name="T53" fmla="*/ 1175 h 2042"/>
                <a:gd name="T54" fmla="*/ 1269 w 2028"/>
                <a:gd name="T55" fmla="*/ 389 h 2042"/>
                <a:gd name="T56" fmla="*/ 1515 w 2028"/>
                <a:gd name="T57" fmla="*/ 582 h 2042"/>
                <a:gd name="T58" fmla="*/ 1163 w 2028"/>
                <a:gd name="T59" fmla="*/ 582 h 2042"/>
                <a:gd name="T60" fmla="*/ 917 w 2028"/>
                <a:gd name="T61" fmla="*/ 389 h 2042"/>
                <a:gd name="T62" fmla="*/ 1163 w 2028"/>
                <a:gd name="T63" fmla="*/ 582 h 2042"/>
                <a:gd name="T64" fmla="*/ 1163 w 2028"/>
                <a:gd name="T65" fmla="*/ 879 h 2042"/>
                <a:gd name="T66" fmla="*/ 917 w 2028"/>
                <a:gd name="T67" fmla="*/ 688 h 2042"/>
                <a:gd name="T68" fmla="*/ 811 w 2028"/>
                <a:gd name="T69" fmla="*/ 879 h 2042"/>
                <a:gd name="T70" fmla="*/ 565 w 2028"/>
                <a:gd name="T71" fmla="*/ 688 h 2042"/>
                <a:gd name="T72" fmla="*/ 811 w 2028"/>
                <a:gd name="T73" fmla="*/ 879 h 2042"/>
                <a:gd name="T74" fmla="*/ 1621 w 2028"/>
                <a:gd name="T75" fmla="*/ 985 h 2042"/>
                <a:gd name="T76" fmla="*/ 1773 w 2028"/>
                <a:gd name="T77" fmla="*/ 1175 h 2042"/>
                <a:gd name="T78" fmla="*/ 1876 w 2028"/>
                <a:gd name="T79" fmla="*/ 582 h 2042"/>
                <a:gd name="T80" fmla="*/ 1621 w 2028"/>
                <a:gd name="T81" fmla="*/ 389 h 2042"/>
                <a:gd name="T82" fmla="*/ 1876 w 2028"/>
                <a:gd name="T83" fmla="*/ 582 h 2042"/>
                <a:gd name="T84" fmla="*/ 811 w 2028"/>
                <a:gd name="T85" fmla="*/ 582 h 2042"/>
                <a:gd name="T86" fmla="*/ 502 w 2028"/>
                <a:gd name="T87" fmla="*/ 389 h 2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28" h="2042">
                  <a:moveTo>
                    <a:pt x="1703" y="1532"/>
                  </a:moveTo>
                  <a:cubicBezTo>
                    <a:pt x="1608" y="1532"/>
                    <a:pt x="1527" y="1584"/>
                    <a:pt x="1483" y="1661"/>
                  </a:cubicBezTo>
                  <a:cubicBezTo>
                    <a:pt x="1007" y="1661"/>
                    <a:pt x="1007" y="1661"/>
                    <a:pt x="1007" y="1661"/>
                  </a:cubicBezTo>
                  <a:cubicBezTo>
                    <a:pt x="963" y="1584"/>
                    <a:pt x="882" y="1532"/>
                    <a:pt x="787" y="1532"/>
                  </a:cubicBezTo>
                  <a:cubicBezTo>
                    <a:pt x="773" y="1532"/>
                    <a:pt x="758" y="1534"/>
                    <a:pt x="744" y="1537"/>
                  </a:cubicBezTo>
                  <a:cubicBezTo>
                    <a:pt x="690" y="1281"/>
                    <a:pt x="690" y="1281"/>
                    <a:pt x="690" y="1281"/>
                  </a:cubicBezTo>
                  <a:cubicBezTo>
                    <a:pt x="1817" y="1281"/>
                    <a:pt x="1817" y="1281"/>
                    <a:pt x="1817" y="1281"/>
                  </a:cubicBezTo>
                  <a:cubicBezTo>
                    <a:pt x="1843" y="1281"/>
                    <a:pt x="1865" y="1263"/>
                    <a:pt x="1869" y="1238"/>
                  </a:cubicBezTo>
                  <a:cubicBezTo>
                    <a:pt x="2025" y="345"/>
                    <a:pt x="2025" y="345"/>
                    <a:pt x="2025" y="345"/>
                  </a:cubicBezTo>
                  <a:cubicBezTo>
                    <a:pt x="2028" y="330"/>
                    <a:pt x="2023" y="314"/>
                    <a:pt x="2013" y="302"/>
                  </a:cubicBezTo>
                  <a:cubicBezTo>
                    <a:pt x="2003" y="290"/>
                    <a:pt x="1988" y="283"/>
                    <a:pt x="1973" y="283"/>
                  </a:cubicBezTo>
                  <a:cubicBezTo>
                    <a:pt x="480" y="283"/>
                    <a:pt x="480" y="283"/>
                    <a:pt x="480" y="283"/>
                  </a:cubicBezTo>
                  <a:cubicBezTo>
                    <a:pt x="429" y="42"/>
                    <a:pt x="429" y="42"/>
                    <a:pt x="429" y="42"/>
                  </a:cubicBezTo>
                  <a:cubicBezTo>
                    <a:pt x="424" y="18"/>
                    <a:pt x="402" y="0"/>
                    <a:pt x="37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2"/>
                    <a:pt x="24" y="106"/>
                    <a:pt x="53" y="106"/>
                  </a:cubicBezTo>
                  <a:cubicBezTo>
                    <a:pt x="334" y="106"/>
                    <a:pt x="334" y="106"/>
                    <a:pt x="334" y="106"/>
                  </a:cubicBezTo>
                  <a:cubicBezTo>
                    <a:pt x="644" y="1577"/>
                    <a:pt x="644" y="1577"/>
                    <a:pt x="644" y="1577"/>
                  </a:cubicBezTo>
                  <a:cubicBezTo>
                    <a:pt x="577" y="1623"/>
                    <a:pt x="533" y="1700"/>
                    <a:pt x="533" y="1787"/>
                  </a:cubicBezTo>
                  <a:cubicBezTo>
                    <a:pt x="533" y="1928"/>
                    <a:pt x="647" y="2042"/>
                    <a:pt x="787" y="2042"/>
                  </a:cubicBezTo>
                  <a:cubicBezTo>
                    <a:pt x="928" y="2042"/>
                    <a:pt x="1042" y="1928"/>
                    <a:pt x="1042" y="1787"/>
                  </a:cubicBezTo>
                  <a:cubicBezTo>
                    <a:pt x="1042" y="1780"/>
                    <a:pt x="1041" y="1774"/>
                    <a:pt x="1040" y="1767"/>
                  </a:cubicBezTo>
                  <a:cubicBezTo>
                    <a:pt x="1450" y="1767"/>
                    <a:pt x="1450" y="1767"/>
                    <a:pt x="1450" y="1767"/>
                  </a:cubicBezTo>
                  <a:cubicBezTo>
                    <a:pt x="1450" y="1774"/>
                    <a:pt x="1448" y="1780"/>
                    <a:pt x="1448" y="1787"/>
                  </a:cubicBezTo>
                  <a:cubicBezTo>
                    <a:pt x="1448" y="1928"/>
                    <a:pt x="1562" y="2042"/>
                    <a:pt x="1703" y="2042"/>
                  </a:cubicBezTo>
                  <a:cubicBezTo>
                    <a:pt x="1843" y="2042"/>
                    <a:pt x="1957" y="1928"/>
                    <a:pt x="1957" y="1787"/>
                  </a:cubicBezTo>
                  <a:cubicBezTo>
                    <a:pt x="1957" y="1646"/>
                    <a:pt x="1843" y="1532"/>
                    <a:pt x="1703" y="1532"/>
                  </a:cubicBezTo>
                  <a:close/>
                  <a:moveTo>
                    <a:pt x="628" y="985"/>
                  </a:moveTo>
                  <a:cubicBezTo>
                    <a:pt x="811" y="985"/>
                    <a:pt x="811" y="985"/>
                    <a:pt x="811" y="985"/>
                  </a:cubicBezTo>
                  <a:cubicBezTo>
                    <a:pt x="811" y="1175"/>
                    <a:pt x="811" y="1175"/>
                    <a:pt x="811" y="1175"/>
                  </a:cubicBezTo>
                  <a:cubicBezTo>
                    <a:pt x="671" y="1175"/>
                    <a:pt x="671" y="1175"/>
                    <a:pt x="671" y="1175"/>
                  </a:cubicBezTo>
                  <a:cubicBezTo>
                    <a:pt x="670" y="1175"/>
                    <a:pt x="669" y="1176"/>
                    <a:pt x="668" y="1176"/>
                  </a:cubicBezTo>
                  <a:lnTo>
                    <a:pt x="628" y="985"/>
                  </a:lnTo>
                  <a:close/>
                  <a:moveTo>
                    <a:pt x="1824" y="879"/>
                  </a:moveTo>
                  <a:cubicBezTo>
                    <a:pt x="1621" y="879"/>
                    <a:pt x="1621" y="879"/>
                    <a:pt x="1621" y="879"/>
                  </a:cubicBezTo>
                  <a:cubicBezTo>
                    <a:pt x="1621" y="688"/>
                    <a:pt x="1621" y="688"/>
                    <a:pt x="1621" y="688"/>
                  </a:cubicBezTo>
                  <a:cubicBezTo>
                    <a:pt x="1858" y="688"/>
                    <a:pt x="1858" y="688"/>
                    <a:pt x="1858" y="688"/>
                  </a:cubicBezTo>
                  <a:lnTo>
                    <a:pt x="1824" y="879"/>
                  </a:lnTo>
                  <a:close/>
                  <a:moveTo>
                    <a:pt x="1515" y="879"/>
                  </a:moveTo>
                  <a:cubicBezTo>
                    <a:pt x="1269" y="879"/>
                    <a:pt x="1269" y="879"/>
                    <a:pt x="1269" y="879"/>
                  </a:cubicBezTo>
                  <a:cubicBezTo>
                    <a:pt x="1269" y="688"/>
                    <a:pt x="1269" y="688"/>
                    <a:pt x="1269" y="688"/>
                  </a:cubicBezTo>
                  <a:cubicBezTo>
                    <a:pt x="1515" y="688"/>
                    <a:pt x="1515" y="688"/>
                    <a:pt x="1515" y="688"/>
                  </a:cubicBezTo>
                  <a:lnTo>
                    <a:pt x="1515" y="879"/>
                  </a:lnTo>
                  <a:close/>
                  <a:moveTo>
                    <a:pt x="1269" y="985"/>
                  </a:moveTo>
                  <a:cubicBezTo>
                    <a:pt x="1515" y="985"/>
                    <a:pt x="1515" y="985"/>
                    <a:pt x="1515" y="985"/>
                  </a:cubicBezTo>
                  <a:cubicBezTo>
                    <a:pt x="1515" y="1175"/>
                    <a:pt x="1515" y="1175"/>
                    <a:pt x="1515" y="1175"/>
                  </a:cubicBezTo>
                  <a:cubicBezTo>
                    <a:pt x="1269" y="1175"/>
                    <a:pt x="1269" y="1175"/>
                    <a:pt x="1269" y="1175"/>
                  </a:cubicBezTo>
                  <a:lnTo>
                    <a:pt x="1269" y="985"/>
                  </a:lnTo>
                  <a:close/>
                  <a:moveTo>
                    <a:pt x="1163" y="1175"/>
                  </a:moveTo>
                  <a:cubicBezTo>
                    <a:pt x="917" y="1175"/>
                    <a:pt x="917" y="1175"/>
                    <a:pt x="917" y="1175"/>
                  </a:cubicBezTo>
                  <a:cubicBezTo>
                    <a:pt x="917" y="985"/>
                    <a:pt x="917" y="985"/>
                    <a:pt x="917" y="985"/>
                  </a:cubicBezTo>
                  <a:cubicBezTo>
                    <a:pt x="1163" y="985"/>
                    <a:pt x="1163" y="985"/>
                    <a:pt x="1163" y="985"/>
                  </a:cubicBezTo>
                  <a:lnTo>
                    <a:pt x="1163" y="1175"/>
                  </a:lnTo>
                  <a:close/>
                  <a:moveTo>
                    <a:pt x="1269" y="582"/>
                  </a:moveTo>
                  <a:cubicBezTo>
                    <a:pt x="1269" y="389"/>
                    <a:pt x="1269" y="389"/>
                    <a:pt x="1269" y="389"/>
                  </a:cubicBezTo>
                  <a:cubicBezTo>
                    <a:pt x="1515" y="389"/>
                    <a:pt x="1515" y="389"/>
                    <a:pt x="1515" y="389"/>
                  </a:cubicBezTo>
                  <a:cubicBezTo>
                    <a:pt x="1515" y="582"/>
                    <a:pt x="1515" y="582"/>
                    <a:pt x="1515" y="582"/>
                  </a:cubicBezTo>
                  <a:lnTo>
                    <a:pt x="1269" y="582"/>
                  </a:lnTo>
                  <a:close/>
                  <a:moveTo>
                    <a:pt x="1163" y="582"/>
                  </a:moveTo>
                  <a:cubicBezTo>
                    <a:pt x="917" y="582"/>
                    <a:pt x="917" y="582"/>
                    <a:pt x="917" y="582"/>
                  </a:cubicBezTo>
                  <a:cubicBezTo>
                    <a:pt x="917" y="389"/>
                    <a:pt x="917" y="389"/>
                    <a:pt x="917" y="389"/>
                  </a:cubicBezTo>
                  <a:cubicBezTo>
                    <a:pt x="1163" y="389"/>
                    <a:pt x="1163" y="389"/>
                    <a:pt x="1163" y="389"/>
                  </a:cubicBezTo>
                  <a:lnTo>
                    <a:pt x="1163" y="582"/>
                  </a:lnTo>
                  <a:close/>
                  <a:moveTo>
                    <a:pt x="1163" y="688"/>
                  </a:moveTo>
                  <a:cubicBezTo>
                    <a:pt x="1163" y="879"/>
                    <a:pt x="1163" y="879"/>
                    <a:pt x="1163" y="879"/>
                  </a:cubicBezTo>
                  <a:cubicBezTo>
                    <a:pt x="917" y="879"/>
                    <a:pt x="917" y="879"/>
                    <a:pt x="917" y="879"/>
                  </a:cubicBezTo>
                  <a:cubicBezTo>
                    <a:pt x="917" y="688"/>
                    <a:pt x="917" y="688"/>
                    <a:pt x="917" y="688"/>
                  </a:cubicBezTo>
                  <a:lnTo>
                    <a:pt x="1163" y="688"/>
                  </a:lnTo>
                  <a:close/>
                  <a:moveTo>
                    <a:pt x="811" y="879"/>
                  </a:moveTo>
                  <a:cubicBezTo>
                    <a:pt x="605" y="879"/>
                    <a:pt x="605" y="879"/>
                    <a:pt x="605" y="879"/>
                  </a:cubicBezTo>
                  <a:cubicBezTo>
                    <a:pt x="565" y="688"/>
                    <a:pt x="565" y="688"/>
                    <a:pt x="565" y="688"/>
                  </a:cubicBezTo>
                  <a:cubicBezTo>
                    <a:pt x="811" y="688"/>
                    <a:pt x="811" y="688"/>
                    <a:pt x="811" y="688"/>
                  </a:cubicBezTo>
                  <a:lnTo>
                    <a:pt x="811" y="879"/>
                  </a:lnTo>
                  <a:close/>
                  <a:moveTo>
                    <a:pt x="1621" y="1175"/>
                  </a:moveTo>
                  <a:cubicBezTo>
                    <a:pt x="1621" y="985"/>
                    <a:pt x="1621" y="985"/>
                    <a:pt x="1621" y="985"/>
                  </a:cubicBezTo>
                  <a:cubicBezTo>
                    <a:pt x="1806" y="985"/>
                    <a:pt x="1806" y="985"/>
                    <a:pt x="1806" y="985"/>
                  </a:cubicBezTo>
                  <a:cubicBezTo>
                    <a:pt x="1773" y="1175"/>
                    <a:pt x="1773" y="1175"/>
                    <a:pt x="1773" y="1175"/>
                  </a:cubicBezTo>
                  <a:lnTo>
                    <a:pt x="1621" y="1175"/>
                  </a:lnTo>
                  <a:close/>
                  <a:moveTo>
                    <a:pt x="1876" y="582"/>
                  </a:moveTo>
                  <a:cubicBezTo>
                    <a:pt x="1621" y="582"/>
                    <a:pt x="1621" y="582"/>
                    <a:pt x="1621" y="582"/>
                  </a:cubicBezTo>
                  <a:cubicBezTo>
                    <a:pt x="1621" y="389"/>
                    <a:pt x="1621" y="389"/>
                    <a:pt x="1621" y="389"/>
                  </a:cubicBezTo>
                  <a:cubicBezTo>
                    <a:pt x="1910" y="389"/>
                    <a:pt x="1910" y="389"/>
                    <a:pt x="1910" y="389"/>
                  </a:cubicBezTo>
                  <a:lnTo>
                    <a:pt x="1876" y="582"/>
                  </a:lnTo>
                  <a:close/>
                  <a:moveTo>
                    <a:pt x="811" y="389"/>
                  </a:moveTo>
                  <a:cubicBezTo>
                    <a:pt x="811" y="582"/>
                    <a:pt x="811" y="582"/>
                    <a:pt x="811" y="582"/>
                  </a:cubicBezTo>
                  <a:cubicBezTo>
                    <a:pt x="543" y="582"/>
                    <a:pt x="543" y="582"/>
                    <a:pt x="543" y="582"/>
                  </a:cubicBezTo>
                  <a:cubicBezTo>
                    <a:pt x="502" y="389"/>
                    <a:pt x="502" y="389"/>
                    <a:pt x="502" y="389"/>
                  </a:cubicBezTo>
                  <a:lnTo>
                    <a:pt x="811" y="3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55" name="フリーフォーム 48"/>
            <p:cNvSpPr>
              <a:spLocks noChangeAspect="1" noChangeArrowheads="1"/>
            </p:cNvSpPr>
            <p:nvPr/>
          </p:nvSpPr>
          <p:spPr bwMode="gray">
            <a:xfrm>
              <a:off x="3196781" y="6520663"/>
              <a:ext cx="220062" cy="37872"/>
            </a:xfrm>
            <a:custGeom>
              <a:avLst/>
              <a:gdLst>
                <a:gd name="connsiteX0" fmla="*/ 311944 w 341313"/>
                <a:gd name="connsiteY0" fmla="*/ 0 h 58738"/>
                <a:gd name="connsiteX1" fmla="*/ 341313 w 341313"/>
                <a:gd name="connsiteY1" fmla="*/ 29369 h 58738"/>
                <a:gd name="connsiteX2" fmla="*/ 311944 w 341313"/>
                <a:gd name="connsiteY2" fmla="*/ 58738 h 58738"/>
                <a:gd name="connsiteX3" fmla="*/ 282575 w 341313"/>
                <a:gd name="connsiteY3" fmla="*/ 29369 h 58738"/>
                <a:gd name="connsiteX4" fmla="*/ 311944 w 341313"/>
                <a:gd name="connsiteY4" fmla="*/ 0 h 58738"/>
                <a:gd name="connsiteX5" fmla="*/ 29369 w 341313"/>
                <a:gd name="connsiteY5" fmla="*/ 0 h 58738"/>
                <a:gd name="connsiteX6" fmla="*/ 58738 w 341313"/>
                <a:gd name="connsiteY6" fmla="*/ 29369 h 58738"/>
                <a:gd name="connsiteX7" fmla="*/ 29369 w 341313"/>
                <a:gd name="connsiteY7" fmla="*/ 58738 h 58738"/>
                <a:gd name="connsiteX8" fmla="*/ 0 w 341313"/>
                <a:gd name="connsiteY8" fmla="*/ 29369 h 58738"/>
                <a:gd name="connsiteX9" fmla="*/ 29369 w 341313"/>
                <a:gd name="connsiteY9" fmla="*/ 0 h 5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1313" h="58738">
                  <a:moveTo>
                    <a:pt x="311944" y="0"/>
                  </a:moveTo>
                  <a:cubicBezTo>
                    <a:pt x="328164" y="0"/>
                    <a:pt x="341313" y="13149"/>
                    <a:pt x="341313" y="29369"/>
                  </a:cubicBezTo>
                  <a:cubicBezTo>
                    <a:pt x="341313" y="45589"/>
                    <a:pt x="328164" y="58738"/>
                    <a:pt x="311944" y="58738"/>
                  </a:cubicBezTo>
                  <a:cubicBezTo>
                    <a:pt x="295724" y="58738"/>
                    <a:pt x="282575" y="45589"/>
                    <a:pt x="282575" y="29369"/>
                  </a:cubicBezTo>
                  <a:cubicBezTo>
                    <a:pt x="282575" y="13149"/>
                    <a:pt x="295724" y="0"/>
                    <a:pt x="311944" y="0"/>
                  </a:cubicBezTo>
                  <a:close/>
                  <a:moveTo>
                    <a:pt x="29369" y="0"/>
                  </a:moveTo>
                  <a:cubicBezTo>
                    <a:pt x="45589" y="0"/>
                    <a:pt x="58738" y="13149"/>
                    <a:pt x="58738" y="29369"/>
                  </a:cubicBezTo>
                  <a:cubicBezTo>
                    <a:pt x="58738" y="45589"/>
                    <a:pt x="45589" y="58738"/>
                    <a:pt x="29369" y="58738"/>
                  </a:cubicBezTo>
                  <a:cubicBezTo>
                    <a:pt x="13149" y="58738"/>
                    <a:pt x="0" y="45589"/>
                    <a:pt x="0" y="29369"/>
                  </a:cubicBezTo>
                  <a:cubicBezTo>
                    <a:pt x="0" y="13149"/>
                    <a:pt x="13149" y="0"/>
                    <a:pt x="29369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253051" y="3314747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A </a:t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for smart cities</a:t>
            </a:r>
          </a:p>
        </p:txBody>
      </p:sp>
      <p:sp>
        <p:nvSpPr>
          <p:cNvPr id="57" name="Round Single Corner Rectangle 56"/>
          <p:cNvSpPr/>
          <p:nvPr/>
        </p:nvSpPr>
        <p:spPr>
          <a:xfrm>
            <a:off x="2508870" y="3184452"/>
            <a:ext cx="1829287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A</a:t>
            </a:r>
          </a:p>
        </p:txBody>
      </p:sp>
      <p:pic>
        <p:nvPicPr>
          <p:cNvPr id="58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884" y="3886806"/>
            <a:ext cx="1075294" cy="891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09" y="1133311"/>
            <a:ext cx="1257342" cy="31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524" y="1168444"/>
            <a:ext cx="1907125" cy="2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0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071811" y="1438294"/>
            <a:ext cx="12382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Orchestrator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00009" y="1314464"/>
            <a:ext cx="942975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Cloud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76211" y="3152779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790698" y="312421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685923" y="2066931"/>
            <a:ext cx="971550" cy="4953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discovery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8" name="Can 7"/>
          <p:cNvSpPr/>
          <p:nvPr/>
        </p:nvSpPr>
        <p:spPr bwMode="auto">
          <a:xfrm>
            <a:off x="752473" y="1685933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895348" y="3000381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2576510" y="3009910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081085" y="1933583"/>
            <a:ext cx="604838" cy="22859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1233485" y="2562231"/>
            <a:ext cx="557213" cy="44768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10" idx="1"/>
          </p:cNvCxnSpPr>
          <p:nvPr/>
        </p:nvCxnSpPr>
        <p:spPr bwMode="auto">
          <a:xfrm flipH="1" flipV="1">
            <a:off x="2490786" y="2562231"/>
            <a:ext cx="271462" cy="44767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Elbow Connector 13"/>
          <p:cNvCxnSpPr>
            <a:stCxn id="7" idx="0"/>
            <a:endCxn id="3" idx="1"/>
          </p:cNvCxnSpPr>
          <p:nvPr/>
        </p:nvCxnSpPr>
        <p:spPr bwMode="auto">
          <a:xfrm rot="5400000" flipH="1" flipV="1">
            <a:off x="2431261" y="1426382"/>
            <a:ext cx="380987" cy="9001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Elbow Connector 14"/>
          <p:cNvCxnSpPr>
            <a:stCxn id="3" idx="0"/>
            <a:endCxn id="4" idx="0"/>
          </p:cNvCxnSpPr>
          <p:nvPr/>
        </p:nvCxnSpPr>
        <p:spPr bwMode="auto">
          <a:xfrm rot="16200000" flipV="1">
            <a:off x="2069302" y="-183341"/>
            <a:ext cx="123830" cy="3119439"/>
          </a:xfrm>
          <a:prstGeom prst="bentConnector3">
            <a:avLst>
              <a:gd name="adj1" fmla="val 284608"/>
            </a:avLst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Elbow Connector 15"/>
          <p:cNvCxnSpPr>
            <a:endCxn id="6" idx="3"/>
          </p:cNvCxnSpPr>
          <p:nvPr/>
        </p:nvCxnSpPr>
        <p:spPr bwMode="auto">
          <a:xfrm rot="5400000">
            <a:off x="2569364" y="2126468"/>
            <a:ext cx="1438283" cy="10525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>
          <a:xfrm>
            <a:off x="2762249" y="2091832"/>
            <a:ext cx="12811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Content-based</a:t>
            </a:r>
          </a:p>
        </p:txBody>
      </p:sp>
      <p:sp>
        <p:nvSpPr>
          <p:cNvPr id="18" name="Freeform 17"/>
          <p:cNvSpPr/>
          <p:nvPr/>
        </p:nvSpPr>
        <p:spPr bwMode="auto">
          <a:xfrm>
            <a:off x="562651" y="1619682"/>
            <a:ext cx="2625184" cy="1752184"/>
          </a:xfrm>
          <a:custGeom>
            <a:avLst/>
            <a:gdLst>
              <a:gd name="connsiteX0" fmla="*/ 1237573 w 2625184"/>
              <a:gd name="connsiteY0" fmla="*/ 151962 h 1836900"/>
              <a:gd name="connsiteX1" fmla="*/ 2399623 w 2625184"/>
              <a:gd name="connsiteY1" fmla="*/ 466287 h 1836900"/>
              <a:gd name="connsiteX2" fmla="*/ 2590123 w 2625184"/>
              <a:gd name="connsiteY2" fmla="*/ 1628337 h 1836900"/>
              <a:gd name="connsiteX3" fmla="*/ 1942423 w 2625184"/>
              <a:gd name="connsiteY3" fmla="*/ 1761687 h 1836900"/>
              <a:gd name="connsiteX4" fmla="*/ 437473 w 2625184"/>
              <a:gd name="connsiteY4" fmla="*/ 1771212 h 1836900"/>
              <a:gd name="connsiteX5" fmla="*/ 161248 w 2625184"/>
              <a:gd name="connsiteY5" fmla="*/ 913962 h 1836900"/>
              <a:gd name="connsiteX6" fmla="*/ 75523 w 2625184"/>
              <a:gd name="connsiteY6" fmla="*/ 47187 h 1836900"/>
              <a:gd name="connsiteX7" fmla="*/ 1237573 w 2625184"/>
              <a:gd name="connsiteY7" fmla="*/ 151962 h 18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5184" h="1836900">
                <a:moveTo>
                  <a:pt x="1237573" y="151962"/>
                </a:moveTo>
                <a:cubicBezTo>
                  <a:pt x="1624923" y="221812"/>
                  <a:pt x="2174198" y="220225"/>
                  <a:pt x="2399623" y="466287"/>
                </a:cubicBezTo>
                <a:cubicBezTo>
                  <a:pt x="2625048" y="712349"/>
                  <a:pt x="2666323" y="1412437"/>
                  <a:pt x="2590123" y="1628337"/>
                </a:cubicBezTo>
                <a:cubicBezTo>
                  <a:pt x="2513923" y="1844237"/>
                  <a:pt x="2301198" y="1737875"/>
                  <a:pt x="1942423" y="1761687"/>
                </a:cubicBezTo>
                <a:cubicBezTo>
                  <a:pt x="1583648" y="1785499"/>
                  <a:pt x="734335" y="1912499"/>
                  <a:pt x="437473" y="1771212"/>
                </a:cubicBezTo>
                <a:cubicBezTo>
                  <a:pt x="140611" y="1629925"/>
                  <a:pt x="221573" y="1201299"/>
                  <a:pt x="161248" y="913962"/>
                </a:cubicBezTo>
                <a:cubicBezTo>
                  <a:pt x="100923" y="626625"/>
                  <a:pt x="-111802" y="174187"/>
                  <a:pt x="75523" y="47187"/>
                </a:cubicBezTo>
                <a:cubicBezTo>
                  <a:pt x="262848" y="-79813"/>
                  <a:pt x="850223" y="82112"/>
                  <a:pt x="1237573" y="151962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+mj-ea"/>
              <a:ea typeface="+mj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62249" y="2314581"/>
            <a:ext cx="10454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Global view</a:t>
            </a:r>
            <a:endParaRPr lang="en-US" sz="1100" b="1" dirty="0"/>
          </a:p>
        </p:txBody>
      </p:sp>
      <p:sp>
        <p:nvSpPr>
          <p:cNvPr id="20" name="Rectangle 19"/>
          <p:cNvSpPr/>
          <p:nvPr/>
        </p:nvSpPr>
        <p:spPr>
          <a:xfrm>
            <a:off x="1743362" y="733768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Actions for global system</a:t>
            </a:r>
            <a:endParaRPr lang="en-US" sz="1100" b="1" dirty="0"/>
          </a:p>
        </p:txBody>
      </p:sp>
      <p:sp>
        <p:nvSpPr>
          <p:cNvPr id="21" name="Rounded Rectangle 20"/>
          <p:cNvSpPr/>
          <p:nvPr/>
        </p:nvSpPr>
        <p:spPr bwMode="auto">
          <a:xfrm>
            <a:off x="4988660" y="291942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22" name="Can 21"/>
          <p:cNvSpPr/>
          <p:nvPr/>
        </p:nvSpPr>
        <p:spPr bwMode="auto">
          <a:xfrm>
            <a:off x="5707797" y="2767028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741260" y="291942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24" name="Can 23"/>
          <p:cNvSpPr/>
          <p:nvPr/>
        </p:nvSpPr>
        <p:spPr bwMode="auto">
          <a:xfrm>
            <a:off x="7460397" y="2767028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7542915" y="1208605"/>
            <a:ext cx="12382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Orchestrator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26" name="Can 25"/>
          <p:cNvSpPr/>
          <p:nvPr/>
        </p:nvSpPr>
        <p:spPr bwMode="auto">
          <a:xfrm>
            <a:off x="6360260" y="1747845"/>
            <a:ext cx="542925" cy="371475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374672" y="2014549"/>
            <a:ext cx="914400" cy="457200"/>
          </a:xfrm>
          <a:prstGeom prst="ellipse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 smtClean="0">
                <a:latin typeface="+mj-ea"/>
                <a:ea typeface="+mj-ea"/>
              </a:rPr>
              <a:t>topic</a:t>
            </a:r>
            <a:endParaRPr kumimoji="1" lang="en-US" sz="1100" b="1" dirty="0">
              <a:latin typeface="+mj-ea"/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6903185" y="2119320"/>
            <a:ext cx="557212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6079272" y="2119320"/>
            <a:ext cx="419100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Freeform 29"/>
          <p:cNvSpPr/>
          <p:nvPr/>
        </p:nvSpPr>
        <p:spPr bwMode="auto">
          <a:xfrm>
            <a:off x="5935795" y="1456255"/>
            <a:ext cx="2226245" cy="1822096"/>
          </a:xfrm>
          <a:custGeom>
            <a:avLst/>
            <a:gdLst>
              <a:gd name="connsiteX0" fmla="*/ 705453 w 2226245"/>
              <a:gd name="connsiteY0" fmla="*/ 62990 h 1822096"/>
              <a:gd name="connsiteX1" fmla="*/ 2200878 w 2226245"/>
              <a:gd name="connsiteY1" fmla="*/ 1491740 h 1822096"/>
              <a:gd name="connsiteX2" fmla="*/ 1572228 w 2226245"/>
              <a:gd name="connsiteY2" fmla="*/ 1796540 h 1822096"/>
              <a:gd name="connsiteX3" fmla="*/ 610203 w 2226245"/>
              <a:gd name="connsiteY3" fmla="*/ 1034540 h 1822096"/>
              <a:gd name="connsiteX4" fmla="*/ 603 w 2226245"/>
              <a:gd name="connsiteY4" fmla="*/ 329690 h 1822096"/>
              <a:gd name="connsiteX5" fmla="*/ 705453 w 2226245"/>
              <a:gd name="connsiteY5" fmla="*/ 62990 h 182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245" h="1822096">
                <a:moveTo>
                  <a:pt x="705453" y="62990"/>
                </a:moveTo>
                <a:cubicBezTo>
                  <a:pt x="1072165" y="256665"/>
                  <a:pt x="2056416" y="1202815"/>
                  <a:pt x="2200878" y="1491740"/>
                </a:cubicBezTo>
                <a:cubicBezTo>
                  <a:pt x="2345340" y="1780665"/>
                  <a:pt x="1837340" y="1872740"/>
                  <a:pt x="1572228" y="1796540"/>
                </a:cubicBezTo>
                <a:cubicBezTo>
                  <a:pt x="1307116" y="1720340"/>
                  <a:pt x="872141" y="1279015"/>
                  <a:pt x="610203" y="1034540"/>
                </a:cubicBezTo>
                <a:cubicBezTo>
                  <a:pt x="348265" y="790065"/>
                  <a:pt x="-16859" y="490027"/>
                  <a:pt x="603" y="329690"/>
                </a:cubicBezTo>
                <a:cubicBezTo>
                  <a:pt x="18065" y="169353"/>
                  <a:pt x="338741" y="-130685"/>
                  <a:pt x="705453" y="62990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1" name="Straight Arrow Connector 30"/>
          <p:cNvCxnSpPr>
            <a:stCxn id="27" idx="0"/>
          </p:cNvCxnSpPr>
          <p:nvPr/>
        </p:nvCxnSpPr>
        <p:spPr bwMode="auto">
          <a:xfrm flipV="1">
            <a:off x="7831872" y="1703905"/>
            <a:ext cx="0" cy="31064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>
          <a:xfrm>
            <a:off x="8834280" y="1208605"/>
            <a:ext cx="11881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Actions for </a:t>
            </a:r>
          </a:p>
          <a:p>
            <a:r>
              <a:rPr lang="en-US" sz="1100" b="1" dirty="0" smtClean="0"/>
              <a:t>my </a:t>
            </a:r>
            <a:r>
              <a:rPr lang="en-US" sz="1100" b="1" dirty="0"/>
              <a:t>own </a:t>
            </a:r>
            <a:r>
              <a:rPr lang="en-US" sz="1100" b="1" dirty="0" smtClean="0"/>
              <a:t>edge</a:t>
            </a:r>
            <a:endParaRPr lang="en-US" sz="1100" b="1" dirty="0"/>
          </a:p>
        </p:txBody>
      </p:sp>
      <p:sp>
        <p:nvSpPr>
          <p:cNvPr id="33" name="Rectangle 32"/>
          <p:cNvSpPr/>
          <p:nvPr/>
        </p:nvSpPr>
        <p:spPr>
          <a:xfrm>
            <a:off x="8449689" y="2052653"/>
            <a:ext cx="1091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Topic-based</a:t>
            </a:r>
            <a:endParaRPr lang="en-US" sz="1100" b="1" dirty="0"/>
          </a:p>
        </p:txBody>
      </p:sp>
      <p:sp>
        <p:nvSpPr>
          <p:cNvPr id="34" name="Rectangle 33"/>
          <p:cNvSpPr/>
          <p:nvPr/>
        </p:nvSpPr>
        <p:spPr>
          <a:xfrm>
            <a:off x="8449689" y="2299652"/>
            <a:ext cx="1821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Cloud + my own edge</a:t>
            </a:r>
            <a:endParaRPr lang="en-US" sz="1100" b="1" dirty="0"/>
          </a:p>
        </p:txBody>
      </p:sp>
      <p:cxnSp>
        <p:nvCxnSpPr>
          <p:cNvPr id="35" name="Elbow Connector 34"/>
          <p:cNvCxnSpPr>
            <a:endCxn id="23" idx="3"/>
          </p:cNvCxnSpPr>
          <p:nvPr/>
        </p:nvCxnSpPr>
        <p:spPr bwMode="auto">
          <a:xfrm rot="5400000">
            <a:off x="7349665" y="2067051"/>
            <a:ext cx="1463171" cy="73687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4619625" y="381000"/>
            <a:ext cx="0" cy="386715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266823" y="3878818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FogFlow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74435" y="3821668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Others </a:t>
            </a:r>
            <a:r>
              <a:rPr lang="en-US" sz="1100" dirty="0" smtClean="0"/>
              <a:t>(</a:t>
            </a:r>
            <a:r>
              <a:rPr lang="en-US" sz="1100" dirty="0" err="1" smtClean="0"/>
              <a:t>EdgeX</a:t>
            </a:r>
            <a:r>
              <a:rPr lang="en-US" sz="1100" dirty="0" smtClean="0"/>
              <a:t>, Azure </a:t>
            </a:r>
            <a:r>
              <a:rPr lang="en-US" sz="1100" dirty="0" err="1" smtClean="0"/>
              <a:t>IoT</a:t>
            </a:r>
            <a:r>
              <a:rPr lang="en-US" sz="1100" dirty="0" smtClean="0"/>
              <a:t> Edge, AWS </a:t>
            </a:r>
            <a:r>
              <a:rPr lang="en-US" sz="1100" dirty="0" err="1" smtClean="0"/>
              <a:t>Greengrass</a:t>
            </a:r>
            <a:r>
              <a:rPr lang="en-US" sz="1100" dirty="0" smtClean="0"/>
              <a:t>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7229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1435100" y="2122520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-2438401" y="2122520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-2106283" y="270333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A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-1511061" y="232128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-2106284" y="3580353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B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-1511062" y="3143281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-1764104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-1246518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-414632" y="2728372"/>
            <a:ext cx="974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groupby</a:t>
            </a:r>
            <a:endParaRPr lang="en-US" sz="1400" dirty="0" smtClean="0"/>
          </a:p>
          <a:p>
            <a:r>
              <a:rPr lang="en-US" sz="1400" dirty="0" smtClean="0"/>
              <a:t>“City ID”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-941718" y="2923308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3196086" y="255995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804358" y="37043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475007" y="37092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105399" y="367622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2140787" y="4149699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543353" y="4149236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3843065" y="4149237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4208249" y="414969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5700621" y="4111072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-395469" y="3572813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groupby</a:t>
            </a:r>
            <a:endParaRPr lang="en-US" sz="1400" dirty="0" smtClean="0"/>
          </a:p>
          <a:p>
            <a:r>
              <a:rPr lang="en-US" sz="1400" dirty="0" smtClean="0"/>
              <a:t>“Shop ID”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-915839" y="380032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2543353" y="2999898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3912078" y="3041399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4208249" y="3041399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3912078" y="215941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5378568" y="4111073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1804358" y="5174687"/>
            <a:ext cx="3574210" cy="769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2252937" y="450438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1123157" y="4944458"/>
            <a:ext cx="681201" cy="4409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S</a:t>
            </a:r>
            <a:r>
              <a:rPr lang="en-US" sz="1000" b="1" dirty="0" smtClean="0"/>
              <a:t>0</a:t>
            </a:r>
            <a:endParaRPr kumimoji="1" lang="en-US" sz="1400" dirty="0">
              <a:ea typeface="+mj-ea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-1242662" y="4546730"/>
            <a:ext cx="519549" cy="1216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-1874025" y="1697999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Service topology</a:t>
            </a:r>
            <a:endParaRPr 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90424" y="1697999"/>
            <a:ext cx="3424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</a:t>
            </a:r>
            <a:r>
              <a:rPr lang="en-US" sz="1400" b="1" dirty="0" smtClean="0"/>
              <a:t>xecution plan (dynamic graph)</a:t>
            </a:r>
            <a:endParaRPr lang="en-US" sz="1400" b="1" dirty="0"/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-2318011" y="4552813"/>
            <a:ext cx="553905" cy="136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-663706" y="441661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unicast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-3260898" y="4416619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roadcast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3912078" y="45337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5403009" y="451346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81800" y="2131016"/>
            <a:ext cx="3380643" cy="22801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263274" y="2166660"/>
            <a:ext cx="2438400" cy="1125978"/>
            <a:chOff x="6152167" y="2394523"/>
            <a:chExt cx="1696857" cy="1132515"/>
          </a:xfrm>
        </p:grpSpPr>
        <p:grpSp>
          <p:nvGrpSpPr>
            <p:cNvPr id="48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50" name="Freeform 49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51" name="Freeform 50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49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52" name="Rectangle 51"/>
          <p:cNvSpPr/>
          <p:nvPr/>
        </p:nvSpPr>
        <p:spPr bwMode="auto">
          <a:xfrm>
            <a:off x="7058025" y="3680416"/>
            <a:ext cx="18097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980474" y="367104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8272553" y="243922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7124658" y="3771377"/>
            <a:ext cx="772813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8027853" y="3792748"/>
            <a:ext cx="709066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9047857" y="3792749"/>
            <a:ext cx="791467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8" name="Straight Arrow Connector 67"/>
          <p:cNvCxnSpPr>
            <a:endCxn id="54" idx="2"/>
          </p:cNvCxnSpPr>
          <p:nvPr/>
        </p:nvCxnSpPr>
        <p:spPr bwMode="auto">
          <a:xfrm flipV="1">
            <a:off x="8417904" y="2879170"/>
            <a:ext cx="152260" cy="91357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stCxn id="59" idx="0"/>
          </p:cNvCxnSpPr>
          <p:nvPr/>
        </p:nvCxnSpPr>
        <p:spPr bwMode="auto">
          <a:xfrm flipH="1" flipV="1">
            <a:off x="8736919" y="2879171"/>
            <a:ext cx="706672" cy="91357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TextBox 70"/>
          <p:cNvSpPr txBox="1"/>
          <p:nvPr/>
        </p:nvSpPr>
        <p:spPr>
          <a:xfrm>
            <a:off x="7525387" y="1697999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</a:t>
            </a:r>
            <a:r>
              <a:rPr lang="en-US" sz="1400" b="1" dirty="0" smtClean="0"/>
              <a:t>eployment plan</a:t>
            </a:r>
            <a:endParaRPr lang="en-US" sz="1400" b="1" dirty="0"/>
          </a:p>
        </p:txBody>
      </p:sp>
      <p:sp>
        <p:nvSpPr>
          <p:cNvPr id="2" name="Right Arrow 1"/>
          <p:cNvSpPr/>
          <p:nvPr/>
        </p:nvSpPr>
        <p:spPr bwMode="auto">
          <a:xfrm>
            <a:off x="588356" y="2230163"/>
            <a:ext cx="1602068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2" name="Right Arrow 71"/>
          <p:cNvSpPr/>
          <p:nvPr/>
        </p:nvSpPr>
        <p:spPr bwMode="auto">
          <a:xfrm>
            <a:off x="5800340" y="2230163"/>
            <a:ext cx="1621930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 flipV="1">
            <a:off x="7620000" y="2879170"/>
            <a:ext cx="705464" cy="92115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588356" y="2497858"/>
            <a:ext cx="1289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Task </a:t>
            </a:r>
          </a:p>
          <a:p>
            <a:r>
              <a:rPr lang="en-US" sz="1400" b="1" dirty="0" smtClean="0"/>
              <a:t>generation</a:t>
            </a:r>
            <a:endParaRPr 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800340" y="2507808"/>
            <a:ext cx="151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Task </a:t>
            </a:r>
          </a:p>
          <a:p>
            <a:r>
              <a:rPr lang="en-US" sz="1400" b="1" dirty="0" smtClean="0"/>
              <a:t>assignment</a:t>
            </a:r>
            <a:endParaRPr lang="en-US" sz="1400" b="1" dirty="0"/>
          </a:p>
        </p:txBody>
      </p:sp>
      <p:sp>
        <p:nvSpPr>
          <p:cNvPr id="33" name="Rounded Rectangle 32"/>
          <p:cNvSpPr/>
          <p:nvPr/>
        </p:nvSpPr>
        <p:spPr bwMode="auto">
          <a:xfrm>
            <a:off x="-2386920" y="4741061"/>
            <a:ext cx="2437390" cy="6796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-2318011" y="4774452"/>
            <a:ext cx="1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Data sources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902595" y="3372470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dge1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345469" y="3378182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edge2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426371" y="2728372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cloud</a:t>
            </a:r>
          </a:p>
        </p:txBody>
      </p:sp>
      <p:cxnSp>
        <p:nvCxnSpPr>
          <p:cNvPr id="83" name="Straight Arrow Connector 82"/>
          <p:cNvCxnSpPr/>
          <p:nvPr/>
        </p:nvCxnSpPr>
        <p:spPr bwMode="auto">
          <a:xfrm flipV="1">
            <a:off x="7263274" y="4190503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/>
          <p:nvPr/>
        </p:nvCxnSpPr>
        <p:spPr bwMode="auto">
          <a:xfrm flipV="1">
            <a:off x="7604003" y="4211324"/>
            <a:ext cx="0" cy="3551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/>
          <p:nvPr/>
        </p:nvCxnSpPr>
        <p:spPr bwMode="auto">
          <a:xfrm flipV="1">
            <a:off x="8216169" y="4209585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92" idx="0"/>
          </p:cNvCxnSpPr>
          <p:nvPr/>
        </p:nvCxnSpPr>
        <p:spPr bwMode="auto">
          <a:xfrm flipV="1">
            <a:off x="8572054" y="4211324"/>
            <a:ext cx="0" cy="44725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>
            <a:stCxn id="93" idx="0"/>
          </p:cNvCxnSpPr>
          <p:nvPr/>
        </p:nvCxnSpPr>
        <p:spPr bwMode="auto">
          <a:xfrm flipV="1">
            <a:off x="9643238" y="4190503"/>
            <a:ext cx="0" cy="37682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/>
          <p:nvPr/>
        </p:nvCxnSpPr>
        <p:spPr bwMode="auto">
          <a:xfrm flipV="1">
            <a:off x="9219619" y="4162110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7103470" y="5223185"/>
            <a:ext cx="213216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0" name="Oval 89"/>
          <p:cNvSpPr/>
          <p:nvPr/>
        </p:nvSpPr>
        <p:spPr bwMode="auto">
          <a:xfrm>
            <a:off x="7329584" y="4566476"/>
            <a:ext cx="567888" cy="35400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6424600" y="4994042"/>
            <a:ext cx="678870" cy="40336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S</a:t>
            </a:r>
            <a:r>
              <a:rPr lang="en-US" sz="1000" b="1" dirty="0" smtClean="0"/>
              <a:t>0</a:t>
            </a:r>
            <a:endParaRPr kumimoji="1" lang="en-US" sz="1400" dirty="0">
              <a:ea typeface="+mj-ea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8276333" y="4658575"/>
            <a:ext cx="591442" cy="33053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9345626" y="456732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59" name="Rectangle 2058"/>
          <p:cNvSpPr/>
          <p:nvPr/>
        </p:nvSpPr>
        <p:spPr>
          <a:xfrm>
            <a:off x="-2318011" y="5011060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lang="en-US" sz="1400" dirty="0"/>
          </a:p>
        </p:txBody>
      </p:sp>
      <p:sp>
        <p:nvSpPr>
          <p:cNvPr id="2060" name="Oval 2059"/>
          <p:cNvSpPr/>
          <p:nvPr/>
        </p:nvSpPr>
        <p:spPr bwMode="auto">
          <a:xfrm>
            <a:off x="-2318011" y="5033997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-1706284" y="5038008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1</a:t>
            </a:r>
            <a:endParaRPr lang="en-US" sz="1400" dirty="0"/>
          </a:p>
        </p:txBody>
      </p:sp>
      <p:sp>
        <p:nvSpPr>
          <p:cNvPr id="111" name="Oval 110"/>
          <p:cNvSpPr/>
          <p:nvPr/>
        </p:nvSpPr>
        <p:spPr bwMode="auto">
          <a:xfrm>
            <a:off x="-1706284" y="5060945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-1084148" y="5028514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2</a:t>
            </a:r>
            <a:endParaRPr lang="en-US" sz="1400" dirty="0"/>
          </a:p>
        </p:txBody>
      </p:sp>
      <p:sp>
        <p:nvSpPr>
          <p:cNvPr id="113" name="Oval 112"/>
          <p:cNvSpPr/>
          <p:nvPr/>
        </p:nvSpPr>
        <p:spPr bwMode="auto">
          <a:xfrm>
            <a:off x="-1084148" y="5051451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-493206" y="5038993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3</a:t>
            </a:r>
            <a:endParaRPr lang="en-US" sz="1400" dirty="0"/>
          </a:p>
        </p:txBody>
      </p:sp>
      <p:sp>
        <p:nvSpPr>
          <p:cNvPr id="115" name="Oval 114"/>
          <p:cNvSpPr/>
          <p:nvPr/>
        </p:nvSpPr>
        <p:spPr bwMode="auto">
          <a:xfrm>
            <a:off x="-493206" y="5061930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094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18884"/>
              </p:ext>
            </p:extLst>
          </p:nvPr>
        </p:nvGraphicFramePr>
        <p:xfrm>
          <a:off x="1496549" y="1661938"/>
          <a:ext cx="5856750" cy="3386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250"/>
                <a:gridCol w="2018551"/>
                <a:gridCol w="1885949"/>
              </a:tblGrid>
              <a:tr h="6865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Systems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FogFlow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Others</a:t>
                      </a:r>
                      <a:endParaRPr lang="en-US" sz="1100" dirty="0" smtClean="0"/>
                    </a:p>
                    <a:p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EdgeX</a:t>
                      </a:r>
                      <a:r>
                        <a:rPr lang="en-US" sz="1000" dirty="0" smtClean="0"/>
                        <a:t>, Azure </a:t>
                      </a:r>
                      <a:r>
                        <a:rPr lang="en-US" sz="1000" dirty="0" err="1" smtClean="0"/>
                        <a:t>IoT</a:t>
                      </a:r>
                      <a:r>
                        <a:rPr lang="en-US" sz="1000" dirty="0" smtClean="0"/>
                        <a:t> Edge/AWS </a:t>
                      </a:r>
                      <a:r>
                        <a:rPr lang="en-US" sz="1000" dirty="0" err="1" smtClean="0"/>
                        <a:t>Greengrass</a:t>
                      </a:r>
                      <a:r>
                        <a:rPr lang="en-US" sz="1000" dirty="0" smtClean="0"/>
                        <a:t>)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</a:tr>
              <a:tr h="51858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Triggering-mechanism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Content-based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Topic-based</a:t>
                      </a:r>
                      <a:endParaRPr lang="en-US" sz="1100" dirty="0"/>
                    </a:p>
                  </a:txBody>
                  <a:tcPr/>
                </a:tc>
              </a:tr>
              <a:tr h="6667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View for</a:t>
                      </a:r>
                      <a:r>
                        <a:rPr lang="en-US" sz="1100" baseline="0" dirty="0" smtClean="0"/>
                        <a:t> orchestration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Global (all</a:t>
                      </a:r>
                      <a:r>
                        <a:rPr lang="en-US" sz="1100" b="1" baseline="0" dirty="0" smtClean="0"/>
                        <a:t> edges + cloud)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Each </a:t>
                      </a:r>
                      <a:r>
                        <a:rPr lang="en-US" sz="1100" baseline="0" dirty="0" smtClean="0"/>
                        <a:t>edge + backup broker in the cloud</a:t>
                      </a:r>
                      <a:endParaRPr lang="en-US" sz="1100" dirty="0"/>
                    </a:p>
                  </a:txBody>
                  <a:tcPr/>
                </a:tc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Programming model(s)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Context-driven functions</a:t>
                      </a:r>
                    </a:p>
                    <a:p>
                      <a:r>
                        <a:rPr lang="en-US" sz="1100" b="1" dirty="0" smtClean="0"/>
                        <a:t>(Service topology</a:t>
                      </a:r>
                      <a:r>
                        <a:rPr lang="en-US" sz="1100" b="1" baseline="0" dirty="0" smtClean="0"/>
                        <a:t> + fog function)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topic-driven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Function</a:t>
                      </a:r>
                    </a:p>
                  </a:txBody>
                  <a:tcPr/>
                </a:tc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Mobility support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296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52450" y="1934308"/>
            <a:ext cx="790575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lang="en-US" sz="1000" dirty="0" err="1"/>
              <a:t>external_IP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effectLst/>
              <a:latin typeface="Arial Unicode MS" pitchFamily="34" charset="-128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"</a:t>
            </a:r>
            <a:r>
              <a:rPr lang="en-US" sz="1000" dirty="0" err="1"/>
              <a:t>internal_IP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dirty="0" smtClean="0"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dirty="0">
                <a:solidFill>
                  <a:srgbClr val="FF0000"/>
                </a:solidFill>
                <a:latin typeface="Arial Unicode MS" pitchFamily="34" charset="-128"/>
                <a:cs typeface="Arial" pitchFamily="34" charset="0"/>
              </a:rPr>
              <a:t>172.17.0.1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dirty="0" smtClean="0"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  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physical_location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"longitude"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139.709059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"latitude"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35.692221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"section"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"01"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"district"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"02"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"city"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"Tokyo"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logical_location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node_no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site_no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layer_no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2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parent_site_no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logging"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"info"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"error"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stderr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"protocol"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"debug"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"discard"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discovery"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"port"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443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postgresql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dbreset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true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"username"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postgres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"password"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postgres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"host"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postgis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"port"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5432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dbname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"ngsi9"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broker"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"port"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8080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websocket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8090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"master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ngsi_agent_port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1060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worker"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container_autoremove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false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designer"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webSrvPort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80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agentPort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1030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/>
              <a:t> </a:t>
            </a:r>
            <a:r>
              <a:rPr lang="en-US" sz="1000" dirty="0" smtClean="0"/>
              <a:t>  "</a:t>
            </a:r>
            <a:r>
              <a:rPr lang="en-US" sz="1000" dirty="0" err="1"/>
              <a:t>rabbitmq</a:t>
            </a:r>
            <a:r>
              <a:rPr lang="en-US" sz="1000" dirty="0"/>
              <a:t>"</a:t>
            </a:r>
            <a:r>
              <a:rPr lang="en-US" sz="1000" b="1" dirty="0"/>
              <a:t>:</a:t>
            </a:r>
            <a:r>
              <a:rPr lang="en-US" sz="1000" dirty="0"/>
              <a:t> </a:t>
            </a:r>
            <a:r>
              <a:rPr lang="en-US" sz="1000" b="1" dirty="0"/>
              <a:t>{</a:t>
            </a:r>
            <a:r>
              <a:rPr lang="en-US" sz="1000" dirty="0"/>
              <a:t> "port"</a:t>
            </a:r>
            <a:r>
              <a:rPr lang="en-US" sz="1000" b="1" dirty="0"/>
              <a:t>:</a:t>
            </a:r>
            <a:r>
              <a:rPr lang="en-US" sz="1000" dirty="0"/>
              <a:t> 5672</a:t>
            </a:r>
            <a:r>
              <a:rPr lang="en-US" sz="1000" b="1" dirty="0"/>
              <a:t>,</a:t>
            </a:r>
            <a:r>
              <a:rPr lang="en-US" sz="1000" dirty="0"/>
              <a:t> "username"</a:t>
            </a:r>
            <a:r>
              <a:rPr lang="en-US" sz="1000" b="1" dirty="0"/>
              <a:t>:</a:t>
            </a:r>
            <a:r>
              <a:rPr lang="en-US" sz="1000" dirty="0"/>
              <a:t> </a:t>
            </a:r>
            <a:r>
              <a:rPr lang="en-US" sz="1000" dirty="0" smtClean="0"/>
              <a:t>"</a:t>
            </a:r>
            <a:r>
              <a:rPr lang="en-US" sz="1000" dirty="0"/>
              <a:t>admin</a:t>
            </a:r>
            <a:r>
              <a:rPr lang="en-US" sz="1000" dirty="0" smtClean="0"/>
              <a:t>"</a:t>
            </a:r>
            <a:r>
              <a:rPr lang="en-US" sz="1000" b="1" dirty="0" smtClean="0"/>
              <a:t>,</a:t>
            </a:r>
            <a:r>
              <a:rPr lang="en-US" sz="1000" dirty="0" smtClean="0"/>
              <a:t> </a:t>
            </a:r>
            <a:r>
              <a:rPr lang="en-US" sz="1000" dirty="0"/>
              <a:t>"password</a:t>
            </a:r>
            <a:r>
              <a:rPr lang="en-US" sz="1000" dirty="0" smtClean="0"/>
              <a:t>"</a:t>
            </a:r>
            <a:r>
              <a:rPr lang="en-US" sz="1000" b="1" dirty="0" smtClean="0"/>
              <a:t>:</a:t>
            </a:r>
            <a:r>
              <a:rPr lang="en-US" sz="1000" dirty="0" smtClean="0"/>
              <a:t>"</a:t>
            </a:r>
            <a:r>
              <a:rPr lang="en-US" sz="1000" dirty="0" err="1"/>
              <a:t>mypass</a:t>
            </a:r>
            <a:r>
              <a:rPr lang="en-US" sz="1000" dirty="0" smtClean="0"/>
              <a:t>" </a:t>
            </a:r>
            <a:r>
              <a:rPr lang="en-US" sz="1000" b="1" dirty="0"/>
              <a:t>}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dirty="0">
                <a:latin typeface="Arial" pitchFamily="34" charset="0"/>
                <a:cs typeface="Arial" pitchFamily="34" charset="0"/>
              </a:rPr>
              <a:t>} 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1943100" y="1821480"/>
            <a:ext cx="1019175" cy="454995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Rounded Rectangle 3"/>
          <p:cNvSpPr/>
          <p:nvPr/>
        </p:nvSpPr>
        <p:spPr bwMode="auto">
          <a:xfrm>
            <a:off x="2781300" y="1339349"/>
            <a:ext cx="2419350" cy="482131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err="1" smtClean="0">
                <a:latin typeface="+mj-ea"/>
                <a:ea typeface="+mj-ea"/>
              </a:rPr>
              <a:t>external_IP</a:t>
            </a:r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048000" y="2013080"/>
            <a:ext cx="2419350" cy="482131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err="1" smtClean="0">
                <a:latin typeface="+mj-ea"/>
                <a:ea typeface="+mj-ea"/>
              </a:rPr>
              <a:t>internal_IP</a:t>
            </a:r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 bwMode="auto">
          <a:xfrm flipH="1">
            <a:off x="2371726" y="2254146"/>
            <a:ext cx="676274" cy="28317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46357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33450" y="937154"/>
            <a:ext cx="51054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{ 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"host": "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discoveryURL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"http://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:443/ngsi9",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message_bus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amqp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://admin:mypass@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:5672/",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physical_location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"longitude": 139.709059,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"latitude": 36.692221,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"section": "01",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"district": "02",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"city": "Tokyo"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logical_location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node_no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2,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site_no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3,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layer_no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2,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parent_site_no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1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"logging":{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"info":"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"error":"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stderr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"protocol":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"debug": "discard"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"broker":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"port": 8080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websocket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8080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"worker": {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container_autoremove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true}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219450" y="780385"/>
            <a:ext cx="4438650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External IP address of your edge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2676525" y="952500"/>
            <a:ext cx="523875" cy="257175"/>
          </a:xfrm>
          <a:custGeom>
            <a:avLst/>
            <a:gdLst>
              <a:gd name="connsiteX0" fmla="*/ 523875 w 523875"/>
              <a:gd name="connsiteY0" fmla="*/ 0 h 257175"/>
              <a:gd name="connsiteX1" fmla="*/ 161925 w 523875"/>
              <a:gd name="connsiteY1" fmla="*/ 57150 h 257175"/>
              <a:gd name="connsiteX2" fmla="*/ 0 w 523875"/>
              <a:gd name="connsiteY2" fmla="*/ 257175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875" h="257175">
                <a:moveTo>
                  <a:pt x="523875" y="0"/>
                </a:moveTo>
                <a:cubicBezTo>
                  <a:pt x="386556" y="7144"/>
                  <a:pt x="249237" y="14288"/>
                  <a:pt x="161925" y="57150"/>
                </a:cubicBezTo>
                <a:cubicBezTo>
                  <a:pt x="74613" y="100012"/>
                  <a:pt x="37306" y="178593"/>
                  <a:pt x="0" y="25717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333875" y="2113885"/>
            <a:ext cx="3400425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HOST_IP of your cloud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695825" y="1809750"/>
            <a:ext cx="28575" cy="295275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3629025" y="1590676"/>
            <a:ext cx="1081087" cy="514349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486150" y="3134875"/>
            <a:ext cx="3400425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Location of your edge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3069431" y="2301431"/>
            <a:ext cx="683419" cy="833444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752849" y="4373125"/>
            <a:ext cx="4572001" cy="732275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External Port of the Edge </a:t>
            </a: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Broker: must be accessible to the Cloud </a:t>
            </a: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Broker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4" name="Freeform 13"/>
          <p:cNvSpPr/>
          <p:nvPr/>
        </p:nvSpPr>
        <p:spPr bwMode="auto">
          <a:xfrm flipV="1">
            <a:off x="2447925" y="4560671"/>
            <a:ext cx="1304925" cy="420904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9966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6239580" y="2619065"/>
            <a:ext cx="1829038" cy="196327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56" name="Flowchart: Document 55"/>
          <p:cNvSpPr/>
          <p:nvPr/>
        </p:nvSpPr>
        <p:spPr>
          <a:xfrm>
            <a:off x="612894" y="1620373"/>
            <a:ext cx="1061282" cy="914400"/>
          </a:xfrm>
          <a:prstGeom prst="flowChartDocumen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2894" y="1743502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New business</a:t>
            </a:r>
          </a:p>
          <a:p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requirements</a:t>
            </a: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852" y="2841424"/>
            <a:ext cx="657592" cy="411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7382852" y="2970130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cloud</a:t>
            </a:r>
            <a:endParaRPr lang="de-DE" sz="14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347" y="3985208"/>
            <a:ext cx="186134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776" y="4226735"/>
            <a:ext cx="503237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642" y="4321836"/>
            <a:ext cx="289870" cy="18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660" y="4030214"/>
            <a:ext cx="194735" cy="23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7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899" y="3945339"/>
            <a:ext cx="287184" cy="267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8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5" y="4290105"/>
            <a:ext cx="312809" cy="20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グループ化 115"/>
          <p:cNvGrpSpPr>
            <a:grpSpLocks noChangeAspect="1"/>
          </p:cNvGrpSpPr>
          <p:nvPr/>
        </p:nvGrpSpPr>
        <p:grpSpPr bwMode="gray">
          <a:xfrm>
            <a:off x="6765901" y="3410194"/>
            <a:ext cx="271940" cy="359036"/>
            <a:chOff x="2597323" y="4836148"/>
            <a:chExt cx="712787" cy="1122362"/>
          </a:xfrm>
        </p:grpSpPr>
        <p:sp>
          <p:nvSpPr>
            <p:cNvPr id="67" name="フリーフォーム 116"/>
            <p:cNvSpPr>
              <a:spLocks noChangeAspect="1"/>
            </p:cNvSpPr>
            <p:nvPr/>
          </p:nvSpPr>
          <p:spPr bwMode="gray">
            <a:xfrm>
              <a:off x="2597323" y="4836148"/>
              <a:ext cx="712787" cy="1122362"/>
            </a:xfrm>
            <a:custGeom>
              <a:avLst/>
              <a:gdLst>
                <a:gd name="connsiteX0" fmla="*/ 410949 w 712787"/>
                <a:gd name="connsiteY0" fmla="*/ 269875 h 1122362"/>
                <a:gd name="connsiteX1" fmla="*/ 441000 w 712787"/>
                <a:gd name="connsiteY1" fmla="*/ 299945 h 1122362"/>
                <a:gd name="connsiteX2" fmla="*/ 441000 w 712787"/>
                <a:gd name="connsiteY2" fmla="*/ 1052449 h 1122362"/>
                <a:gd name="connsiteX3" fmla="*/ 611541 w 712787"/>
                <a:gd name="connsiteY3" fmla="*/ 1052449 h 1122362"/>
                <a:gd name="connsiteX4" fmla="*/ 631825 w 712787"/>
                <a:gd name="connsiteY4" fmla="*/ 1072747 h 1122362"/>
                <a:gd name="connsiteX5" fmla="*/ 631825 w 712787"/>
                <a:gd name="connsiteY5" fmla="*/ 1102817 h 1122362"/>
                <a:gd name="connsiteX6" fmla="*/ 611541 w 712787"/>
                <a:gd name="connsiteY6" fmla="*/ 1122362 h 1122362"/>
                <a:gd name="connsiteX7" fmla="*/ 19533 w 712787"/>
                <a:gd name="connsiteY7" fmla="*/ 1122362 h 1122362"/>
                <a:gd name="connsiteX8" fmla="*/ 0 w 712787"/>
                <a:gd name="connsiteY8" fmla="*/ 1102817 h 1122362"/>
                <a:gd name="connsiteX9" fmla="*/ 0 w 712787"/>
                <a:gd name="connsiteY9" fmla="*/ 1072747 h 1122362"/>
                <a:gd name="connsiteX10" fmla="*/ 19533 w 712787"/>
                <a:gd name="connsiteY10" fmla="*/ 1052449 h 1122362"/>
                <a:gd name="connsiteX11" fmla="*/ 190074 w 712787"/>
                <a:gd name="connsiteY11" fmla="*/ 1052449 h 1122362"/>
                <a:gd name="connsiteX12" fmla="*/ 190074 w 712787"/>
                <a:gd name="connsiteY12" fmla="*/ 490890 h 1122362"/>
                <a:gd name="connsiteX13" fmla="*/ 210358 w 712787"/>
                <a:gd name="connsiteY13" fmla="*/ 470593 h 1122362"/>
                <a:gd name="connsiteX14" fmla="*/ 380898 w 712787"/>
                <a:gd name="connsiteY14" fmla="*/ 470593 h 1122362"/>
                <a:gd name="connsiteX15" fmla="*/ 380898 w 712787"/>
                <a:gd name="connsiteY15" fmla="*/ 299945 h 1122362"/>
                <a:gd name="connsiteX16" fmla="*/ 410949 w 712787"/>
                <a:gd name="connsiteY16" fmla="*/ 269875 h 1122362"/>
                <a:gd name="connsiteX17" fmla="*/ 446828 w 712787"/>
                <a:gd name="connsiteY17" fmla="*/ 168275 h 1122362"/>
                <a:gd name="connsiteX18" fmla="*/ 544512 w 712787"/>
                <a:gd name="connsiteY18" fmla="*/ 262056 h 1122362"/>
                <a:gd name="connsiteX19" fmla="*/ 530235 w 712787"/>
                <a:gd name="connsiteY19" fmla="*/ 277812 h 1122362"/>
                <a:gd name="connsiteX20" fmla="*/ 515207 w 712787"/>
                <a:gd name="connsiteY20" fmla="*/ 263557 h 1122362"/>
                <a:gd name="connsiteX21" fmla="*/ 446828 w 712787"/>
                <a:gd name="connsiteY21" fmla="*/ 197535 h 1122362"/>
                <a:gd name="connsiteX22" fmla="*/ 431800 w 712787"/>
                <a:gd name="connsiteY22" fmla="*/ 182530 h 1122362"/>
                <a:gd name="connsiteX23" fmla="*/ 446828 w 712787"/>
                <a:gd name="connsiteY23" fmla="*/ 168275 h 1122362"/>
                <a:gd name="connsiteX24" fmla="*/ 446827 w 712787"/>
                <a:gd name="connsiteY24" fmla="*/ 84137 h 1122362"/>
                <a:gd name="connsiteX25" fmla="*/ 628650 w 712787"/>
                <a:gd name="connsiteY25" fmla="*/ 262798 h 1122362"/>
                <a:gd name="connsiteX26" fmla="*/ 613623 w 712787"/>
                <a:gd name="connsiteY26" fmla="*/ 277812 h 1122362"/>
                <a:gd name="connsiteX27" fmla="*/ 598597 w 712787"/>
                <a:gd name="connsiteY27" fmla="*/ 263549 h 1122362"/>
                <a:gd name="connsiteX28" fmla="*/ 446827 w 712787"/>
                <a:gd name="connsiteY28" fmla="*/ 114164 h 1122362"/>
                <a:gd name="connsiteX29" fmla="*/ 431800 w 712787"/>
                <a:gd name="connsiteY29" fmla="*/ 99150 h 1122362"/>
                <a:gd name="connsiteX30" fmla="*/ 446827 w 712787"/>
                <a:gd name="connsiteY30" fmla="*/ 84137 h 1122362"/>
                <a:gd name="connsiteX31" fmla="*/ 446866 w 712787"/>
                <a:gd name="connsiteY31" fmla="*/ 0 h 1122362"/>
                <a:gd name="connsiteX32" fmla="*/ 712787 w 712787"/>
                <a:gd name="connsiteY32" fmla="*/ 262754 h 1122362"/>
                <a:gd name="connsiteX33" fmla="*/ 697721 w 712787"/>
                <a:gd name="connsiteY33" fmla="*/ 277812 h 1122362"/>
                <a:gd name="connsiteX34" fmla="*/ 683408 w 712787"/>
                <a:gd name="connsiteY34" fmla="*/ 262754 h 1122362"/>
                <a:gd name="connsiteX35" fmla="*/ 446866 w 712787"/>
                <a:gd name="connsiteY35" fmla="*/ 29362 h 1122362"/>
                <a:gd name="connsiteX36" fmla="*/ 431800 w 712787"/>
                <a:gd name="connsiteY36" fmla="*/ 15057 h 1122362"/>
                <a:gd name="connsiteX37" fmla="*/ 446866 w 712787"/>
                <a:gd name="connsiteY37" fmla="*/ 0 h 112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12787" h="1122362">
                  <a:moveTo>
                    <a:pt x="410949" y="269875"/>
                  </a:moveTo>
                  <a:cubicBezTo>
                    <a:pt x="427477" y="269875"/>
                    <a:pt x="441000" y="283407"/>
                    <a:pt x="441000" y="299945"/>
                  </a:cubicBezTo>
                  <a:cubicBezTo>
                    <a:pt x="441000" y="299945"/>
                    <a:pt x="441000" y="299945"/>
                    <a:pt x="441000" y="1052449"/>
                  </a:cubicBezTo>
                  <a:cubicBezTo>
                    <a:pt x="441000" y="1052449"/>
                    <a:pt x="441000" y="1052449"/>
                    <a:pt x="611541" y="1052449"/>
                  </a:cubicBezTo>
                  <a:cubicBezTo>
                    <a:pt x="622810" y="1052449"/>
                    <a:pt x="631825" y="1061470"/>
                    <a:pt x="631825" y="1072747"/>
                  </a:cubicBezTo>
                  <a:cubicBezTo>
                    <a:pt x="631825" y="1072747"/>
                    <a:pt x="631825" y="1072747"/>
                    <a:pt x="631825" y="1102817"/>
                  </a:cubicBezTo>
                  <a:cubicBezTo>
                    <a:pt x="631825" y="1113341"/>
                    <a:pt x="622810" y="1122362"/>
                    <a:pt x="611541" y="1122362"/>
                  </a:cubicBezTo>
                  <a:cubicBezTo>
                    <a:pt x="611541" y="1122362"/>
                    <a:pt x="611541" y="1122362"/>
                    <a:pt x="19533" y="1122362"/>
                  </a:cubicBezTo>
                  <a:cubicBezTo>
                    <a:pt x="9015" y="1122362"/>
                    <a:pt x="0" y="1113341"/>
                    <a:pt x="0" y="1102817"/>
                  </a:cubicBezTo>
                  <a:cubicBezTo>
                    <a:pt x="0" y="1102817"/>
                    <a:pt x="0" y="1102817"/>
                    <a:pt x="0" y="1072747"/>
                  </a:cubicBezTo>
                  <a:cubicBezTo>
                    <a:pt x="0" y="1061470"/>
                    <a:pt x="9015" y="1052449"/>
                    <a:pt x="19533" y="1052449"/>
                  </a:cubicBezTo>
                  <a:cubicBezTo>
                    <a:pt x="19533" y="1052449"/>
                    <a:pt x="19533" y="1052449"/>
                    <a:pt x="190074" y="1052449"/>
                  </a:cubicBezTo>
                  <a:cubicBezTo>
                    <a:pt x="190074" y="1052449"/>
                    <a:pt x="190074" y="1052449"/>
                    <a:pt x="190074" y="490890"/>
                  </a:cubicBezTo>
                  <a:cubicBezTo>
                    <a:pt x="190074" y="479614"/>
                    <a:pt x="199089" y="470593"/>
                    <a:pt x="210358" y="470593"/>
                  </a:cubicBezTo>
                  <a:cubicBezTo>
                    <a:pt x="210358" y="470593"/>
                    <a:pt x="210358" y="470593"/>
                    <a:pt x="380898" y="470593"/>
                  </a:cubicBezTo>
                  <a:cubicBezTo>
                    <a:pt x="380898" y="470593"/>
                    <a:pt x="380898" y="470593"/>
                    <a:pt x="380898" y="299945"/>
                  </a:cubicBezTo>
                  <a:cubicBezTo>
                    <a:pt x="380898" y="283407"/>
                    <a:pt x="394421" y="269875"/>
                    <a:pt x="410949" y="269875"/>
                  </a:cubicBezTo>
                  <a:close/>
                  <a:moveTo>
                    <a:pt x="446828" y="168275"/>
                  </a:moveTo>
                  <a:cubicBezTo>
                    <a:pt x="499427" y="168275"/>
                    <a:pt x="542258" y="209539"/>
                    <a:pt x="544512" y="262056"/>
                  </a:cubicBezTo>
                  <a:cubicBezTo>
                    <a:pt x="544512" y="270310"/>
                    <a:pt x="538501" y="277062"/>
                    <a:pt x="530235" y="277812"/>
                  </a:cubicBezTo>
                  <a:cubicBezTo>
                    <a:pt x="521970" y="277812"/>
                    <a:pt x="515207" y="271060"/>
                    <a:pt x="515207" y="263557"/>
                  </a:cubicBezTo>
                  <a:cubicBezTo>
                    <a:pt x="513704" y="226795"/>
                    <a:pt x="483648" y="197535"/>
                    <a:pt x="446828" y="197535"/>
                  </a:cubicBezTo>
                  <a:cubicBezTo>
                    <a:pt x="438563" y="197535"/>
                    <a:pt x="431800" y="190782"/>
                    <a:pt x="431800" y="182530"/>
                  </a:cubicBezTo>
                  <a:cubicBezTo>
                    <a:pt x="431800" y="175027"/>
                    <a:pt x="438563" y="168275"/>
                    <a:pt x="446828" y="168275"/>
                  </a:cubicBezTo>
                  <a:close/>
                  <a:moveTo>
                    <a:pt x="446827" y="84137"/>
                  </a:moveTo>
                  <a:cubicBezTo>
                    <a:pt x="544501" y="84887"/>
                    <a:pt x="626396" y="164459"/>
                    <a:pt x="628650" y="262798"/>
                  </a:cubicBezTo>
                  <a:cubicBezTo>
                    <a:pt x="628650" y="271056"/>
                    <a:pt x="621888" y="277062"/>
                    <a:pt x="613623" y="277812"/>
                  </a:cubicBezTo>
                  <a:cubicBezTo>
                    <a:pt x="605359" y="277812"/>
                    <a:pt x="599348" y="271056"/>
                    <a:pt x="598597" y="263549"/>
                  </a:cubicBezTo>
                  <a:cubicBezTo>
                    <a:pt x="597094" y="180974"/>
                    <a:pt x="528722" y="114164"/>
                    <a:pt x="446827" y="114164"/>
                  </a:cubicBezTo>
                  <a:cubicBezTo>
                    <a:pt x="438562" y="113413"/>
                    <a:pt x="431800" y="107408"/>
                    <a:pt x="431800" y="99150"/>
                  </a:cubicBezTo>
                  <a:cubicBezTo>
                    <a:pt x="431800" y="90893"/>
                    <a:pt x="438562" y="84137"/>
                    <a:pt x="446827" y="84137"/>
                  </a:cubicBezTo>
                  <a:close/>
                  <a:moveTo>
                    <a:pt x="446866" y="0"/>
                  </a:moveTo>
                  <a:cubicBezTo>
                    <a:pt x="591503" y="0"/>
                    <a:pt x="710527" y="118202"/>
                    <a:pt x="712787" y="262754"/>
                  </a:cubicBezTo>
                  <a:cubicBezTo>
                    <a:pt x="712787" y="271036"/>
                    <a:pt x="706007" y="277812"/>
                    <a:pt x="697721" y="277812"/>
                  </a:cubicBezTo>
                  <a:cubicBezTo>
                    <a:pt x="690188" y="277812"/>
                    <a:pt x="683408" y="271036"/>
                    <a:pt x="683408" y="262754"/>
                  </a:cubicBezTo>
                  <a:cubicBezTo>
                    <a:pt x="681148" y="134012"/>
                    <a:pt x="575684" y="29362"/>
                    <a:pt x="446866" y="29362"/>
                  </a:cubicBezTo>
                  <a:cubicBezTo>
                    <a:pt x="438580" y="29362"/>
                    <a:pt x="431800" y="23339"/>
                    <a:pt x="431800" y="15057"/>
                  </a:cubicBezTo>
                  <a:cubicBezTo>
                    <a:pt x="431800" y="6776"/>
                    <a:pt x="438580" y="0"/>
                    <a:pt x="446866" y="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  <p:sp>
          <p:nvSpPr>
            <p:cNvPr id="68" name="フリーフォーム 117"/>
            <p:cNvSpPr>
              <a:spLocks noChangeAspect="1"/>
            </p:cNvSpPr>
            <p:nvPr/>
          </p:nvSpPr>
          <p:spPr bwMode="gray">
            <a:xfrm>
              <a:off x="2889423" y="5387010"/>
              <a:ext cx="52387" cy="254000"/>
            </a:xfrm>
            <a:custGeom>
              <a:avLst/>
              <a:gdLst>
                <a:gd name="connsiteX0" fmla="*/ 25825 w 52387"/>
                <a:gd name="connsiteY0" fmla="*/ 200025 h 254000"/>
                <a:gd name="connsiteX1" fmla="*/ 52387 w 52387"/>
                <a:gd name="connsiteY1" fmla="*/ 226633 h 254000"/>
                <a:gd name="connsiteX2" fmla="*/ 25825 w 52387"/>
                <a:gd name="connsiteY2" fmla="*/ 254000 h 254000"/>
                <a:gd name="connsiteX3" fmla="*/ 0 w 52387"/>
                <a:gd name="connsiteY3" fmla="*/ 226633 h 254000"/>
                <a:gd name="connsiteX4" fmla="*/ 25825 w 52387"/>
                <a:gd name="connsiteY4" fmla="*/ 200025 h 254000"/>
                <a:gd name="connsiteX5" fmla="*/ 25825 w 52387"/>
                <a:gd name="connsiteY5" fmla="*/ 100013 h 254000"/>
                <a:gd name="connsiteX6" fmla="*/ 52387 w 52387"/>
                <a:gd name="connsiteY6" fmla="*/ 126576 h 254000"/>
                <a:gd name="connsiteX7" fmla="*/ 25825 w 52387"/>
                <a:gd name="connsiteY7" fmla="*/ 152400 h 254000"/>
                <a:gd name="connsiteX8" fmla="*/ 0 w 52387"/>
                <a:gd name="connsiteY8" fmla="*/ 126576 h 254000"/>
                <a:gd name="connsiteX9" fmla="*/ 25825 w 52387"/>
                <a:gd name="connsiteY9" fmla="*/ 100013 h 254000"/>
                <a:gd name="connsiteX10" fmla="*/ 25825 w 52387"/>
                <a:gd name="connsiteY10" fmla="*/ 0 h 254000"/>
                <a:gd name="connsiteX11" fmla="*/ 52387 w 52387"/>
                <a:gd name="connsiteY11" fmla="*/ 26608 h 254000"/>
                <a:gd name="connsiteX12" fmla="*/ 25825 w 52387"/>
                <a:gd name="connsiteY12" fmla="*/ 53975 h 254000"/>
                <a:gd name="connsiteX13" fmla="*/ 0 w 52387"/>
                <a:gd name="connsiteY13" fmla="*/ 26608 h 254000"/>
                <a:gd name="connsiteX14" fmla="*/ 25825 w 52387"/>
                <a:gd name="connsiteY14" fmla="*/ 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387" h="254000">
                  <a:moveTo>
                    <a:pt x="25825" y="200025"/>
                  </a:moveTo>
                  <a:cubicBezTo>
                    <a:pt x="40582" y="200025"/>
                    <a:pt x="52387" y="212189"/>
                    <a:pt x="52387" y="226633"/>
                  </a:cubicBezTo>
                  <a:cubicBezTo>
                    <a:pt x="52387" y="241837"/>
                    <a:pt x="40582" y="254000"/>
                    <a:pt x="25825" y="254000"/>
                  </a:cubicBezTo>
                  <a:cubicBezTo>
                    <a:pt x="11806" y="254000"/>
                    <a:pt x="0" y="241837"/>
                    <a:pt x="0" y="226633"/>
                  </a:cubicBezTo>
                  <a:cubicBezTo>
                    <a:pt x="0" y="212189"/>
                    <a:pt x="11806" y="200025"/>
                    <a:pt x="25825" y="200025"/>
                  </a:cubicBezTo>
                  <a:close/>
                  <a:moveTo>
                    <a:pt x="25825" y="100013"/>
                  </a:moveTo>
                  <a:cubicBezTo>
                    <a:pt x="40582" y="100013"/>
                    <a:pt x="52387" y="111819"/>
                    <a:pt x="52387" y="126576"/>
                  </a:cubicBezTo>
                  <a:cubicBezTo>
                    <a:pt x="52387" y="140595"/>
                    <a:pt x="40582" y="152400"/>
                    <a:pt x="25825" y="152400"/>
                  </a:cubicBezTo>
                  <a:cubicBezTo>
                    <a:pt x="11806" y="152400"/>
                    <a:pt x="0" y="140595"/>
                    <a:pt x="0" y="126576"/>
                  </a:cubicBezTo>
                  <a:cubicBezTo>
                    <a:pt x="0" y="111819"/>
                    <a:pt x="11806" y="100013"/>
                    <a:pt x="25825" y="100013"/>
                  </a:cubicBezTo>
                  <a:close/>
                  <a:moveTo>
                    <a:pt x="25825" y="0"/>
                  </a:moveTo>
                  <a:cubicBezTo>
                    <a:pt x="40582" y="0"/>
                    <a:pt x="52387" y="12164"/>
                    <a:pt x="52387" y="26608"/>
                  </a:cubicBezTo>
                  <a:cubicBezTo>
                    <a:pt x="52387" y="41812"/>
                    <a:pt x="40582" y="53975"/>
                    <a:pt x="25825" y="53975"/>
                  </a:cubicBezTo>
                  <a:cubicBezTo>
                    <a:pt x="11806" y="53975"/>
                    <a:pt x="0" y="41812"/>
                    <a:pt x="0" y="26608"/>
                  </a:cubicBezTo>
                  <a:cubicBezTo>
                    <a:pt x="0" y="12164"/>
                    <a:pt x="11806" y="0"/>
                    <a:pt x="25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</p:grpSp>
      <p:grpSp>
        <p:nvGrpSpPr>
          <p:cNvPr id="69" name="グループ化 26"/>
          <p:cNvGrpSpPr/>
          <p:nvPr/>
        </p:nvGrpSpPr>
        <p:grpSpPr bwMode="gray">
          <a:xfrm>
            <a:off x="7169767" y="3604595"/>
            <a:ext cx="315148" cy="150813"/>
            <a:chOff x="6477001" y="1276350"/>
            <a:chExt cx="1003300" cy="301625"/>
          </a:xfrm>
        </p:grpSpPr>
        <p:sp>
          <p:nvSpPr>
            <p:cNvPr id="70" name="Freeform 6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7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</p:grpSp>
      <p:grpSp>
        <p:nvGrpSpPr>
          <p:cNvPr id="72" name="グループ化 26"/>
          <p:cNvGrpSpPr/>
          <p:nvPr/>
        </p:nvGrpSpPr>
        <p:grpSpPr bwMode="gray">
          <a:xfrm>
            <a:off x="7573290" y="3604595"/>
            <a:ext cx="315148" cy="150813"/>
            <a:chOff x="6477001" y="1276350"/>
            <a:chExt cx="1003300" cy="301625"/>
          </a:xfrm>
        </p:grpSpPr>
        <p:sp>
          <p:nvSpPr>
            <p:cNvPr id="73" name="Freeform 7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7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H="1">
            <a:off x="6925126" y="3252535"/>
            <a:ext cx="597366" cy="246529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>
          <a:xfrm flipH="1">
            <a:off x="7454959" y="3253538"/>
            <a:ext cx="191170" cy="336174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>
          <a:xfrm>
            <a:off x="7774997" y="3251571"/>
            <a:ext cx="0" cy="349130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8" name="Straight Arrow Connector 77"/>
          <p:cNvCxnSpPr>
            <a:endCxn id="60" idx="0"/>
          </p:cNvCxnSpPr>
          <p:nvPr/>
        </p:nvCxnSpPr>
        <p:spPr>
          <a:xfrm>
            <a:off x="7329834" y="3755408"/>
            <a:ext cx="40580" cy="229800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cxnSp>
        <p:nvCxnSpPr>
          <p:cNvPr id="79" name="Straight Arrow Connector 78"/>
          <p:cNvCxnSpPr>
            <a:stCxn id="67" idx="2"/>
          </p:cNvCxnSpPr>
          <p:nvPr/>
        </p:nvCxnSpPr>
        <p:spPr>
          <a:xfrm>
            <a:off x="6934150" y="3746865"/>
            <a:ext cx="62697" cy="283168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>
          <a:xfrm flipH="1">
            <a:off x="7744359" y="3785952"/>
            <a:ext cx="14328" cy="243299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84" y="1685304"/>
            <a:ext cx="1637656" cy="54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174" y="2837012"/>
            <a:ext cx="1054766" cy="87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42" y="2140994"/>
            <a:ext cx="1337642" cy="458620"/>
          </a:xfrm>
          <a:prstGeom prst="rect">
            <a:avLst/>
          </a:prstGeom>
        </p:spPr>
      </p:pic>
      <p:cxnSp>
        <p:nvCxnSpPr>
          <p:cNvPr id="84" name="Elbow Connector 83"/>
          <p:cNvCxnSpPr>
            <a:stCxn id="56" idx="2"/>
          </p:cNvCxnSpPr>
          <p:nvPr/>
        </p:nvCxnSpPr>
        <p:spPr>
          <a:xfrm rot="16200000" flipH="1">
            <a:off x="2993565" y="624290"/>
            <a:ext cx="1395987" cy="5096047"/>
          </a:xfrm>
          <a:prstGeom prst="bentConnector2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147767" y="3936192"/>
            <a:ext cx="3132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Fast time-to-market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Low development and operation 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High efficiency, scalability, and reliability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587" y="1477073"/>
            <a:ext cx="604191" cy="539456"/>
          </a:xfrm>
          <a:prstGeom prst="rect">
            <a:avLst/>
          </a:prstGeom>
        </p:spPr>
      </p:pic>
      <p:sp>
        <p:nvSpPr>
          <p:cNvPr id="87" name="Right Arrow 86"/>
          <p:cNvSpPr/>
          <p:nvPr/>
        </p:nvSpPr>
        <p:spPr>
          <a:xfrm>
            <a:off x="5136778" y="3313075"/>
            <a:ext cx="855797" cy="107722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88" name="Right Arrow 87"/>
          <p:cNvSpPr/>
          <p:nvPr/>
        </p:nvSpPr>
        <p:spPr>
          <a:xfrm rot="5400000">
            <a:off x="4101112" y="2475801"/>
            <a:ext cx="444242" cy="85754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89" name="Right Arrow 88"/>
          <p:cNvSpPr/>
          <p:nvPr/>
        </p:nvSpPr>
        <p:spPr>
          <a:xfrm>
            <a:off x="1784720" y="1900697"/>
            <a:ext cx="1417393" cy="67995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32" y="2297619"/>
            <a:ext cx="566297" cy="407172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348584" y="2696763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operator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2049864" y="1110274"/>
            <a:ext cx="1044343" cy="270852"/>
            <a:chOff x="3058287" y="758128"/>
            <a:chExt cx="1044343" cy="270852"/>
          </a:xfrm>
        </p:grpSpPr>
        <p:sp>
          <p:nvSpPr>
            <p:cNvPr id="93" name="角丸四角形吹き出し 38"/>
            <p:cNvSpPr/>
            <p:nvPr/>
          </p:nvSpPr>
          <p:spPr>
            <a:xfrm>
              <a:off x="3136466" y="758128"/>
              <a:ext cx="917471" cy="270852"/>
            </a:xfrm>
            <a:prstGeom prst="wedgeRoundRectCallout">
              <a:avLst>
                <a:gd name="adj1" fmla="val -20640"/>
                <a:gd name="adj2" fmla="val 99269"/>
                <a:gd name="adj3" fmla="val 16667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/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58287" y="758128"/>
              <a:ext cx="104434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メイリオ"/>
                  <a:cs typeface="Verdana" panose="020B0604030504040204" pitchFamily="34" charset="0"/>
                </a:rPr>
                <a:t>easy &amp; fast</a:t>
              </a:r>
              <a:endParaRPr kumimoji="0" lang="ja-JP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95" name="Rectangle 94"/>
          <p:cNvSpPr/>
          <p:nvPr/>
        </p:nvSpPr>
        <p:spPr>
          <a:xfrm>
            <a:off x="1688359" y="2036700"/>
            <a:ext cx="15137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8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Data-centric </a:t>
            </a:r>
          </a:p>
          <a:p>
            <a:pPr algn="ctr"/>
            <a:r>
              <a:rPr lang="en-US" altLang="ja-JP" sz="8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edge programming model</a:t>
            </a:r>
            <a:endParaRPr lang="de-DE" sz="800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167412" y="2274264"/>
            <a:ext cx="1441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Context-driven Orchestration 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2859942" y="3041833"/>
            <a:ext cx="977284" cy="294244"/>
            <a:chOff x="3248502" y="3496388"/>
            <a:chExt cx="977284" cy="294244"/>
          </a:xfrm>
        </p:grpSpPr>
        <p:sp>
          <p:nvSpPr>
            <p:cNvPr id="98" name="角丸四角形吹き出し 38"/>
            <p:cNvSpPr/>
            <p:nvPr/>
          </p:nvSpPr>
          <p:spPr>
            <a:xfrm>
              <a:off x="3248503" y="3498782"/>
              <a:ext cx="977283" cy="291850"/>
            </a:xfrm>
            <a:prstGeom prst="wedgeRoundRectCallout">
              <a:avLst>
                <a:gd name="adj1" fmla="val 31072"/>
                <a:gd name="adj2" fmla="val -97015"/>
                <a:gd name="adj3" fmla="val 16667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/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48502" y="3496388"/>
              <a:ext cx="97728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メイリオ"/>
                  <a:cs typeface="Verdana" panose="020B0604030504040204" pitchFamily="34" charset="0"/>
                </a:rPr>
                <a:t>zero effort</a:t>
              </a:r>
              <a:endParaRPr kumimoji="0" lang="ja-JP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2586778" y="1568722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developer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983161" y="2910704"/>
            <a:ext cx="121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Optimized deployment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296739" y="2770075"/>
            <a:ext cx="121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Geo-distributed Infrastructure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272850" y="3530652"/>
            <a:ext cx="5970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edges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179510" y="4172533"/>
            <a:ext cx="726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devices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105" name="Circular Arrow 104"/>
          <p:cNvSpPr/>
          <p:nvPr/>
        </p:nvSpPr>
        <p:spPr>
          <a:xfrm rot="19164432" flipH="1">
            <a:off x="5808418" y="2338089"/>
            <a:ext cx="584403" cy="677294"/>
          </a:xfrm>
          <a:prstGeom prst="circular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282493" y="1943557"/>
            <a:ext cx="1441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Autonomous management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2920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91570" y="2630259"/>
            <a:ext cx="6114198" cy="229440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54453" y="2643558"/>
            <a:ext cx="1744640" cy="91440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Orion</a:t>
            </a:r>
          </a:p>
        </p:txBody>
      </p:sp>
      <p:sp>
        <p:nvSpPr>
          <p:cNvPr id="27" name="Flowchart: Multidocument 26"/>
          <p:cNvSpPr/>
          <p:nvPr/>
        </p:nvSpPr>
        <p:spPr>
          <a:xfrm>
            <a:off x="1096485" y="2916859"/>
            <a:ext cx="1382976" cy="950020"/>
          </a:xfrm>
          <a:prstGeom prst="flowChartMultidocumen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Processing tasks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30000" y="2937645"/>
            <a:ext cx="21039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dirty="0" err="1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FogFlow</a:t>
            </a:r>
            <a:endParaRPr kumimoji="0" lang="en-US" sz="28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905768" y="3203464"/>
            <a:ext cx="1148684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" name="Straight Arrow Connector 29"/>
          <p:cNvCxnSpPr/>
          <p:nvPr/>
        </p:nvCxnSpPr>
        <p:spPr>
          <a:xfrm>
            <a:off x="5268035" y="1752536"/>
            <a:ext cx="0" cy="89102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" name="TextBox 30"/>
          <p:cNvSpPr txBox="1"/>
          <p:nvPr/>
        </p:nvSpPr>
        <p:spPr>
          <a:xfrm>
            <a:off x="5336093" y="198392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subscription</a:t>
            </a:r>
            <a:endParaRPr kumimoji="0" lang="en-US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049901" y="1201681"/>
            <a:ext cx="1749192" cy="9144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FIWARE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0447360" y="2368648"/>
            <a:ext cx="1412544" cy="182278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Other GE(s)</a:t>
            </a:r>
          </a:p>
        </p:txBody>
      </p:sp>
      <p:sp>
        <p:nvSpPr>
          <p:cNvPr id="34" name="Round Diagonal Corner Rectangle 33"/>
          <p:cNvSpPr/>
          <p:nvPr/>
        </p:nvSpPr>
        <p:spPr>
          <a:xfrm>
            <a:off x="3778408" y="5411881"/>
            <a:ext cx="1724171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sensors</a:t>
            </a:r>
          </a:p>
        </p:txBody>
      </p:sp>
      <p:sp>
        <p:nvSpPr>
          <p:cNvPr id="35" name="Round Diagonal Corner Rectangle 34"/>
          <p:cNvSpPr/>
          <p:nvPr/>
        </p:nvSpPr>
        <p:spPr>
          <a:xfrm>
            <a:off x="5762257" y="5407232"/>
            <a:ext cx="1774207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actuators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319516" y="1215328"/>
            <a:ext cx="2190466" cy="70524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Dashboard</a:t>
            </a:r>
          </a:p>
        </p:txBody>
      </p:sp>
      <p:sp>
        <p:nvSpPr>
          <p:cNvPr id="37" name="Up Arrow 36"/>
          <p:cNvSpPr/>
          <p:nvPr/>
        </p:nvSpPr>
        <p:spPr>
          <a:xfrm>
            <a:off x="4640493" y="4791987"/>
            <a:ext cx="363942" cy="61524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6358762" y="4808828"/>
            <a:ext cx="409434" cy="581561"/>
          </a:xfrm>
          <a:prstGeom prst="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Up-Down Arrow 38"/>
          <p:cNvSpPr/>
          <p:nvPr/>
        </p:nvSpPr>
        <p:spPr>
          <a:xfrm>
            <a:off x="8784892" y="2116081"/>
            <a:ext cx="328685" cy="523220"/>
          </a:xfrm>
          <a:prstGeom prst="up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9842310" y="2971451"/>
            <a:ext cx="605050" cy="286605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624480" y="3807844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e.g. Cygnus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42" name="Round Diagonal Corner Rectangle 41"/>
          <p:cNvSpPr/>
          <p:nvPr/>
        </p:nvSpPr>
        <p:spPr>
          <a:xfrm>
            <a:off x="1180738" y="5630245"/>
            <a:ext cx="1774207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non-NGSI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devices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179601" y="4191428"/>
            <a:ext cx="2142617" cy="945811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Adapter(s)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(e.g.,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openMTC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Agent)</a:t>
            </a:r>
          </a:p>
        </p:txBody>
      </p:sp>
      <p:sp>
        <p:nvSpPr>
          <p:cNvPr id="44" name="Up-Down Arrow 43"/>
          <p:cNvSpPr/>
          <p:nvPr/>
        </p:nvSpPr>
        <p:spPr>
          <a:xfrm>
            <a:off x="1992738" y="5137239"/>
            <a:ext cx="258171" cy="493006"/>
          </a:xfrm>
          <a:prstGeom prst="up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68035" y="495870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</a:t>
            </a:r>
            <a:endParaRPr kumimoji="0" lang="en-US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73588" y="3246492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 </a:t>
            </a:r>
            <a:endParaRPr kumimoji="0" lang="en-US" b="1" dirty="0" smtClean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notify</a:t>
            </a:r>
            <a:endParaRPr kumimoji="0" lang="en-US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569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959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 smtClean="0">
                <a:latin typeface="+mj-ea"/>
                <a:ea typeface="+mj-ea"/>
              </a:rPr>
              <a:t>FogFlow</a:t>
            </a:r>
            <a:r>
              <a:rPr kumimoji="1" lang="en-US" sz="1200" b="1" dirty="0" smtClean="0">
                <a:latin typeface="+mj-ea"/>
                <a:ea typeface="+mj-ea"/>
              </a:rPr>
              <a:t> Broker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33500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latin typeface="+mj-ea"/>
                <a:ea typeface="+mj-ea"/>
              </a:rPr>
              <a:t>Orion</a:t>
            </a:r>
          </a:p>
          <a:p>
            <a:pPr algn="ctr"/>
            <a:r>
              <a:rPr kumimoji="1" lang="en-US" sz="1200" b="1" dirty="0" smtClean="0">
                <a:latin typeface="+mj-ea"/>
                <a:ea typeface="+mj-ea"/>
              </a:rPr>
              <a:t>Broker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 bwMode="auto">
          <a:xfrm flipH="1">
            <a:off x="1976437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3971923" y="1326357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650557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328987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latin typeface="+mj-ea"/>
              </a:rPr>
              <a:t>Orion</a:t>
            </a:r>
          </a:p>
          <a:p>
            <a:pPr algn="ctr"/>
            <a:r>
              <a:rPr lang="en-US" sz="1200" b="1" dirty="0" smtClean="0">
                <a:latin typeface="+mj-ea"/>
              </a:rPr>
              <a:t>Adapter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409575" y="1585912"/>
            <a:ext cx="628650" cy="485775"/>
          </a:xfrm>
          <a:prstGeom prst="flowChartDocumen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800" b="1" dirty="0" smtClean="0">
                <a:latin typeface="+mj-ea"/>
                <a:ea typeface="+mj-ea"/>
              </a:rPr>
              <a:t>Devic</a:t>
            </a:r>
            <a:r>
              <a:rPr lang="en-US" sz="800" b="1" dirty="0" smtClean="0">
                <a:latin typeface="+mj-ea"/>
                <a:ea typeface="+mj-ea"/>
              </a:rPr>
              <a:t>e profile</a:t>
            </a:r>
            <a:endParaRPr kumimoji="1" lang="en-US" sz="800" b="1" dirty="0">
              <a:latin typeface="+mj-ea"/>
              <a:ea typeface="+mj-ea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 bwMode="auto">
          <a:xfrm>
            <a:off x="1038225" y="1828800"/>
            <a:ext cx="5467351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3971923" y="2409825"/>
            <a:ext cx="419100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76247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 smtClean="0">
                <a:latin typeface="+mj-ea"/>
                <a:ea typeface="+mj-ea"/>
              </a:rPr>
              <a:t>FogFlow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816292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505576" y="2081212"/>
            <a:ext cx="1657350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>
            <a:off x="1976438" y="2702555"/>
            <a:ext cx="19954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>
            <a:off x="1976438" y="3640115"/>
            <a:ext cx="19954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>
            <a:off x="3957636" y="3821258"/>
            <a:ext cx="2547939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 flipH="1">
            <a:off x="6505575" y="4637369"/>
            <a:ext cx="200025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Round Diagonal Corner Rectangle 41"/>
          <p:cNvSpPr/>
          <p:nvPr/>
        </p:nvSpPr>
        <p:spPr bwMode="auto">
          <a:xfrm>
            <a:off x="8505825" y="4437344"/>
            <a:ext cx="533400" cy="347663"/>
          </a:xfrm>
          <a:prstGeom prst="round2Diag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 smtClean="0">
                <a:latin typeface="+mj-ea"/>
                <a:ea typeface="+mj-ea"/>
              </a:rPr>
              <a:t>APP</a:t>
            </a:r>
            <a:endParaRPr kumimoji="1" lang="en-US" sz="1100" b="1" dirty="0">
              <a:latin typeface="+mj-ea"/>
              <a:ea typeface="+mj-ea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3957636" y="5046944"/>
            <a:ext cx="254794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flipH="1">
            <a:off x="1962150" y="5399369"/>
            <a:ext cx="1995486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>
            <a:off x="723900" y="3468665"/>
            <a:ext cx="12715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4168" y="157853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6657623" y="1810077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REGISTER NGSI9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2249602" y="2271668"/>
            <a:ext cx="16161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SUBSCRIBE NGSI10</a:t>
            </a:r>
          </a:p>
          <a:p>
            <a:r>
              <a:rPr lang="en-US" sz="1100" dirty="0" smtClean="0"/>
              <a:t>(Orion)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4304294" y="2148215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Instantiation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623181" y="3064836"/>
            <a:ext cx="1353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</a:t>
            </a:r>
          </a:p>
          <a:p>
            <a:r>
              <a:rPr lang="en-US" sz="1100" dirty="0"/>
              <a:t>(Orion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2268838" y="3179898"/>
            <a:ext cx="1314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NOTIFY NGSI10</a:t>
            </a:r>
          </a:p>
          <a:p>
            <a:r>
              <a:rPr lang="en-US" sz="1100" dirty="0"/>
              <a:t>(Orion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4337631" y="3545850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 (FF)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6525380" y="4349565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 (FF)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4442707" y="4761195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NOTIFY NGSI10 (FF)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2230366" y="4910180"/>
            <a:ext cx="1353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</a:t>
            </a:r>
          </a:p>
          <a:p>
            <a:r>
              <a:rPr lang="en-US" sz="1100" dirty="0"/>
              <a:t>(Orion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971924" y="2801006"/>
            <a:ext cx="2533652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52811" y="2536195"/>
            <a:ext cx="1957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SUBSCRIBE NGSI10 (FF)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612253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959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 smtClean="0">
                <a:latin typeface="+mj-ea"/>
                <a:ea typeface="+mj-ea"/>
              </a:rPr>
              <a:t>FogFlow</a:t>
            </a:r>
            <a:r>
              <a:rPr kumimoji="1" lang="en-US" sz="1200" b="1" dirty="0" smtClean="0">
                <a:latin typeface="+mj-ea"/>
                <a:ea typeface="+mj-ea"/>
              </a:rPr>
              <a:t> Broker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33500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 smtClean="0">
                <a:latin typeface="+mj-ea"/>
                <a:ea typeface="+mj-ea"/>
              </a:rPr>
              <a:t>IoT</a:t>
            </a:r>
            <a:endParaRPr lang="en-US" sz="1200" b="1" dirty="0" smtClean="0">
              <a:latin typeface="+mj-ea"/>
              <a:ea typeface="+mj-ea"/>
            </a:endParaRPr>
          </a:p>
          <a:p>
            <a:pPr algn="ctr"/>
            <a:r>
              <a:rPr kumimoji="1" lang="en-US" sz="1200" b="1" dirty="0" smtClean="0">
                <a:latin typeface="+mj-ea"/>
                <a:ea typeface="+mj-ea"/>
              </a:rPr>
              <a:t>Agent(s)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 bwMode="auto">
          <a:xfrm flipH="1">
            <a:off x="1976437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3971923" y="1326357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650557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328987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 smtClean="0">
                <a:latin typeface="+mj-ea"/>
              </a:rPr>
              <a:t>IoT</a:t>
            </a:r>
            <a:r>
              <a:rPr lang="en-US" sz="1200" b="1" dirty="0" smtClean="0">
                <a:latin typeface="+mj-ea"/>
              </a:rPr>
              <a:t>-Agent Adapter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409575" y="1585912"/>
            <a:ext cx="628650" cy="485775"/>
          </a:xfrm>
          <a:prstGeom prst="flowChartDocumen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800" b="1" dirty="0" smtClean="0">
                <a:latin typeface="+mj-ea"/>
                <a:ea typeface="+mj-ea"/>
              </a:rPr>
              <a:t>Devic</a:t>
            </a:r>
            <a:r>
              <a:rPr lang="en-US" sz="800" b="1" dirty="0" smtClean="0">
                <a:latin typeface="+mj-ea"/>
                <a:ea typeface="+mj-ea"/>
              </a:rPr>
              <a:t>e profile</a:t>
            </a:r>
            <a:endParaRPr kumimoji="1" lang="en-US" sz="800" b="1" dirty="0">
              <a:latin typeface="+mj-ea"/>
              <a:ea typeface="+mj-ea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 bwMode="auto">
          <a:xfrm>
            <a:off x="1038225" y="1828800"/>
            <a:ext cx="5467351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3943348" y="2431653"/>
            <a:ext cx="419100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76247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 smtClean="0">
                <a:latin typeface="+mj-ea"/>
                <a:ea typeface="+mj-ea"/>
              </a:rPr>
              <a:t>FogFlow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816292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505576" y="2081212"/>
            <a:ext cx="1657350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1952096" y="4333128"/>
            <a:ext cx="19954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>
            <a:off x="3933294" y="4514271"/>
            <a:ext cx="2547939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 flipH="1">
            <a:off x="6491287" y="5068772"/>
            <a:ext cx="200025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Round Diagonal Corner Rectangle 41"/>
          <p:cNvSpPr/>
          <p:nvPr/>
        </p:nvSpPr>
        <p:spPr bwMode="auto">
          <a:xfrm>
            <a:off x="8491537" y="4868747"/>
            <a:ext cx="533400" cy="347663"/>
          </a:xfrm>
          <a:prstGeom prst="round2Diag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 smtClean="0">
                <a:latin typeface="+mj-ea"/>
                <a:ea typeface="+mj-ea"/>
              </a:rPr>
              <a:t>APP</a:t>
            </a:r>
            <a:endParaRPr kumimoji="1" lang="en-US" sz="1100" b="1" dirty="0">
              <a:latin typeface="+mj-ea"/>
              <a:ea typeface="+mj-ea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3943348" y="5202122"/>
            <a:ext cx="254794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flipH="1">
            <a:off x="1947862" y="5554547"/>
            <a:ext cx="1995486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>
            <a:off x="687651" y="2917253"/>
            <a:ext cx="12715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4168" y="157853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6657623" y="1810077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REGISTER NGSI9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3971924" y="1982043"/>
            <a:ext cx="1827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Instantiation </a:t>
            </a:r>
          </a:p>
          <a:p>
            <a:r>
              <a:rPr lang="en-US" sz="1100" dirty="0" smtClean="0"/>
              <a:t>(</a:t>
            </a:r>
            <a:r>
              <a:rPr lang="en-US" sz="1100" dirty="0"/>
              <a:t>only for the first time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873642" y="2623718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Non-NGSI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2175568" y="3934255"/>
            <a:ext cx="1402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 </a:t>
            </a:r>
          </a:p>
          <a:p>
            <a:r>
              <a:rPr lang="en-US" sz="1100" dirty="0" smtClean="0"/>
              <a:t>(Orion)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4437061" y="4245098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 (FF)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6520566" y="4780968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 (FF)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4447114" y="4940512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NOTIFY NGSI10 (FF)</a:t>
            </a:r>
            <a:endParaRPr lang="en-US" sz="1100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983828" y="3117383"/>
            <a:ext cx="2497406" cy="20034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60914" y="2872606"/>
            <a:ext cx="1957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SUBSCRIBE NGSI10 (FF)</a:t>
            </a:r>
            <a:endParaRPr lang="en-US" sz="1100" dirty="0"/>
          </a:p>
        </p:txBody>
      </p:sp>
      <p:cxnSp>
        <p:nvCxnSpPr>
          <p:cNvPr id="35" name="Straight Arrow Connector 34"/>
          <p:cNvCxnSpPr/>
          <p:nvPr/>
        </p:nvCxnSpPr>
        <p:spPr bwMode="auto">
          <a:xfrm flipH="1">
            <a:off x="2000247" y="2431653"/>
            <a:ext cx="1971677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Round Diagonal Corner Rectangle 35"/>
          <p:cNvSpPr/>
          <p:nvPr/>
        </p:nvSpPr>
        <p:spPr bwMode="auto">
          <a:xfrm>
            <a:off x="-86255" y="2769720"/>
            <a:ext cx="752475" cy="347663"/>
          </a:xfrm>
          <a:prstGeom prst="round2Diag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latin typeface="+mj-ea"/>
                <a:ea typeface="+mj-ea"/>
              </a:rPr>
              <a:t>Device</a:t>
            </a:r>
            <a:endParaRPr kumimoji="1" lang="en-US" sz="1000" b="1" dirty="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84611" y="5100506"/>
            <a:ext cx="1402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 </a:t>
            </a:r>
          </a:p>
          <a:p>
            <a:r>
              <a:rPr lang="en-US" sz="1100" dirty="0" smtClean="0"/>
              <a:t>(Orion)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2144179" y="1986806"/>
            <a:ext cx="1827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Instantiation </a:t>
            </a:r>
          </a:p>
          <a:p>
            <a:r>
              <a:rPr lang="en-US" sz="1100" dirty="0" smtClean="0"/>
              <a:t>(only for the first time)</a:t>
            </a:r>
            <a:endParaRPr lang="en-US" sz="1100" dirty="0"/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1988342" y="2922681"/>
            <a:ext cx="19954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59002" y="2521116"/>
            <a:ext cx="1420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REGISTER NGSI9</a:t>
            </a:r>
          </a:p>
          <a:p>
            <a:r>
              <a:rPr lang="en-US" sz="1100" dirty="0" smtClean="0"/>
              <a:t>(Orion)</a:t>
            </a:r>
            <a:endParaRPr lang="en-US" sz="1100" dirty="0"/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682083" y="3029353"/>
            <a:ext cx="1248305" cy="1303775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2674740">
            <a:off x="1252778" y="3402970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SEND</a:t>
            </a:r>
            <a:endParaRPr lang="en-US" sz="1100" dirty="0"/>
          </a:p>
        </p:txBody>
      </p:sp>
      <p:cxnSp>
        <p:nvCxnSpPr>
          <p:cNvPr id="49" name="Straight Arrow Connector 48"/>
          <p:cNvCxnSpPr/>
          <p:nvPr/>
        </p:nvCxnSpPr>
        <p:spPr bwMode="auto">
          <a:xfrm flipH="1" flipV="1">
            <a:off x="571501" y="3137417"/>
            <a:ext cx="1376362" cy="2393977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3516753">
            <a:off x="792430" y="4430632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RECEIVE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855431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5965" y="1135494"/>
            <a:ext cx="1756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Service Topology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59" y="1695599"/>
            <a:ext cx="1637656" cy="54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313716" y="1377775"/>
            <a:ext cx="1723251" cy="2016462"/>
            <a:chOff x="3284023" y="1257286"/>
            <a:chExt cx="1723251" cy="2016462"/>
          </a:xfrm>
        </p:grpSpPr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023" y="1844619"/>
              <a:ext cx="1723251" cy="1429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3451720" y="1257286"/>
              <a:ext cx="1555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b="1" dirty="0" smtClean="0">
                  <a:solidFill>
                    <a:prstClr val="black"/>
                  </a:solidFill>
                  <a:latin typeface="TheSansCorrespondence" charset="0"/>
                  <a:ea typeface="ＭＳ Ｐゴシック" charset="0"/>
                </a:rPr>
                <a:t>Execution Plan</a:t>
              </a:r>
              <a:endPara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64832" y="2651518"/>
            <a:ext cx="3294305" cy="2038976"/>
            <a:chOff x="5513397" y="1257286"/>
            <a:chExt cx="3294305" cy="2038976"/>
          </a:xfrm>
        </p:grpSpPr>
        <p:sp>
          <p:nvSpPr>
            <p:cNvPr id="12" name="Oval 11"/>
            <p:cNvSpPr/>
            <p:nvPr/>
          </p:nvSpPr>
          <p:spPr>
            <a:xfrm>
              <a:off x="7495380" y="1711757"/>
              <a:ext cx="653754" cy="576496"/>
            </a:xfrm>
            <a:prstGeom prst="ellipse">
              <a:avLst/>
            </a:prstGeom>
            <a:solidFill>
              <a:srgbClr val="1F497D">
                <a:lumMod val="40000"/>
                <a:lumOff val="60000"/>
              </a:srgb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6063541" y="1711757"/>
              <a:ext cx="1219749" cy="1305770"/>
            </a:xfrm>
            <a:custGeom>
              <a:avLst/>
              <a:gdLst>
                <a:gd name="connsiteX0" fmla="*/ 629487 w 1219749"/>
                <a:gd name="connsiteY0" fmla="*/ 5488 h 1305770"/>
                <a:gd name="connsiteX1" fmla="*/ 1200073 w 1219749"/>
                <a:gd name="connsiteY1" fmla="*/ 64009 h 1305770"/>
                <a:gd name="connsiteX2" fmla="*/ 1053769 w 1219749"/>
                <a:gd name="connsiteY2" fmla="*/ 444400 h 1305770"/>
                <a:gd name="connsiteX3" fmla="*/ 717270 w 1219749"/>
                <a:gd name="connsiteY3" fmla="*/ 1080822 h 1305770"/>
                <a:gd name="connsiteX4" fmla="*/ 600226 w 1219749"/>
                <a:gd name="connsiteY4" fmla="*/ 1278333 h 1305770"/>
                <a:gd name="connsiteX5" fmla="*/ 22326 w 1219749"/>
                <a:gd name="connsiteY5" fmla="*/ 1249072 h 1305770"/>
                <a:gd name="connsiteX6" fmla="*/ 146684 w 1219749"/>
                <a:gd name="connsiteY6" fmla="*/ 773584 h 1305770"/>
                <a:gd name="connsiteX7" fmla="*/ 410031 w 1219749"/>
                <a:gd name="connsiteY7" fmla="*/ 122531 h 1305770"/>
                <a:gd name="connsiteX8" fmla="*/ 629487 w 1219749"/>
                <a:gd name="connsiteY8" fmla="*/ 5488 h 130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749" h="1305770">
                  <a:moveTo>
                    <a:pt x="629487" y="5488"/>
                  </a:moveTo>
                  <a:cubicBezTo>
                    <a:pt x="761161" y="-4266"/>
                    <a:pt x="1129359" y="-9143"/>
                    <a:pt x="1200073" y="64009"/>
                  </a:cubicBezTo>
                  <a:cubicBezTo>
                    <a:pt x="1270787" y="137161"/>
                    <a:pt x="1134236" y="274931"/>
                    <a:pt x="1053769" y="444400"/>
                  </a:cubicBezTo>
                  <a:cubicBezTo>
                    <a:pt x="973302" y="613869"/>
                    <a:pt x="792861" y="941833"/>
                    <a:pt x="717270" y="1080822"/>
                  </a:cubicBezTo>
                  <a:cubicBezTo>
                    <a:pt x="641680" y="1219811"/>
                    <a:pt x="716050" y="1250291"/>
                    <a:pt x="600226" y="1278333"/>
                  </a:cubicBezTo>
                  <a:cubicBezTo>
                    <a:pt x="484402" y="1306375"/>
                    <a:pt x="97916" y="1333197"/>
                    <a:pt x="22326" y="1249072"/>
                  </a:cubicBezTo>
                  <a:cubicBezTo>
                    <a:pt x="-53264" y="1164947"/>
                    <a:pt x="82067" y="961341"/>
                    <a:pt x="146684" y="773584"/>
                  </a:cubicBezTo>
                  <a:cubicBezTo>
                    <a:pt x="211301" y="585827"/>
                    <a:pt x="325906" y="249328"/>
                    <a:pt x="410031" y="122531"/>
                  </a:cubicBezTo>
                  <a:cubicBezTo>
                    <a:pt x="494156" y="-4266"/>
                    <a:pt x="497813" y="15242"/>
                    <a:pt x="629487" y="5488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890059" y="2140627"/>
              <a:ext cx="867775" cy="837112"/>
            </a:xfrm>
            <a:custGeom>
              <a:avLst/>
              <a:gdLst>
                <a:gd name="connsiteX0" fmla="*/ 429757 w 867775"/>
                <a:gd name="connsiteY0" fmla="*/ 47184 h 837112"/>
                <a:gd name="connsiteX1" fmla="*/ 290768 w 867775"/>
                <a:gd name="connsiteY1" fmla="*/ 61815 h 837112"/>
                <a:gd name="connsiteX2" fmla="*/ 5475 w 867775"/>
                <a:gd name="connsiteY2" fmla="*/ 705552 h 837112"/>
                <a:gd name="connsiteX3" fmla="*/ 568745 w 867775"/>
                <a:gd name="connsiteY3" fmla="*/ 822595 h 837112"/>
                <a:gd name="connsiteX4" fmla="*/ 832093 w 867775"/>
                <a:gd name="connsiteY4" fmla="*/ 493411 h 837112"/>
                <a:gd name="connsiteX5" fmla="*/ 824777 w 867775"/>
                <a:gd name="connsiteY5" fmla="*/ 252010 h 837112"/>
                <a:gd name="connsiteX6" fmla="*/ 429757 w 867775"/>
                <a:gd name="connsiteY6" fmla="*/ 47184 h 83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7775" h="837112">
                  <a:moveTo>
                    <a:pt x="429757" y="47184"/>
                  </a:moveTo>
                  <a:cubicBezTo>
                    <a:pt x="340755" y="15485"/>
                    <a:pt x="361482" y="-47913"/>
                    <a:pt x="290768" y="61815"/>
                  </a:cubicBezTo>
                  <a:cubicBezTo>
                    <a:pt x="220054" y="171543"/>
                    <a:pt x="-40855" y="578755"/>
                    <a:pt x="5475" y="705552"/>
                  </a:cubicBezTo>
                  <a:cubicBezTo>
                    <a:pt x="51804" y="832349"/>
                    <a:pt x="430975" y="857952"/>
                    <a:pt x="568745" y="822595"/>
                  </a:cubicBezTo>
                  <a:cubicBezTo>
                    <a:pt x="706515" y="787238"/>
                    <a:pt x="789421" y="588508"/>
                    <a:pt x="832093" y="493411"/>
                  </a:cubicBezTo>
                  <a:cubicBezTo>
                    <a:pt x="874765" y="398314"/>
                    <a:pt x="886956" y="327600"/>
                    <a:pt x="824777" y="252010"/>
                  </a:cubicBezTo>
                  <a:cubicBezTo>
                    <a:pt x="762598" y="176420"/>
                    <a:pt x="518759" y="78883"/>
                    <a:pt x="429757" y="47184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5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4948" y="1867133"/>
              <a:ext cx="1723251" cy="1429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Rectangle 15"/>
            <p:cNvSpPr/>
            <p:nvPr/>
          </p:nvSpPr>
          <p:spPr>
            <a:xfrm>
              <a:off x="6294948" y="1257286"/>
              <a:ext cx="17955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Deployment Plan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22285" y="1627157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cloud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25490" y="2669962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edge1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13397" y="2668290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edge2</a:t>
              </a:r>
            </a:p>
          </p:txBody>
        </p:sp>
      </p:grpSp>
      <p:sp>
        <p:nvSpPr>
          <p:cNvPr id="20" name="Notched Right Arrow 19"/>
          <p:cNvSpPr/>
          <p:nvPr/>
        </p:nvSpPr>
        <p:spPr>
          <a:xfrm rot="861432">
            <a:off x="2688766" y="2075477"/>
            <a:ext cx="679812" cy="323965"/>
          </a:xfrm>
          <a:prstGeom prst="notched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Notched Right Arrow 20"/>
          <p:cNvSpPr/>
          <p:nvPr/>
        </p:nvSpPr>
        <p:spPr>
          <a:xfrm rot="861432">
            <a:off x="5172287" y="2859406"/>
            <a:ext cx="679812" cy="323965"/>
          </a:xfrm>
          <a:prstGeom prst="notched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lowchart: Document 21"/>
          <p:cNvSpPr/>
          <p:nvPr/>
        </p:nvSpPr>
        <p:spPr>
          <a:xfrm>
            <a:off x="735965" y="3394237"/>
            <a:ext cx="2157625" cy="1378719"/>
          </a:xfrm>
          <a:prstGeom prst="flowChartDocumen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Expected output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Scope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scheduler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5359" y="3492426"/>
            <a:ext cx="1863856" cy="4609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5359" y="4141476"/>
            <a:ext cx="1863856" cy="27028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330321" y="2350071"/>
            <a:ext cx="563269" cy="114235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 flipV="1">
            <a:off x="2659215" y="3175277"/>
            <a:ext cx="2787381" cy="111882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195480" y="3734687"/>
            <a:ext cx="2251116" cy="27699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locality aware deployment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eSansCorrespondence" charset="0"/>
              <a:ea typeface="ＭＳ Ｐゴシック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1604" y="2569060"/>
            <a:ext cx="2098938" cy="27699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dynamic execution graph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eSansCorrespondence" charset="0"/>
              <a:ea typeface="ＭＳ Ｐゴシック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61604" y="4838080"/>
            <a:ext cx="175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1" dirty="0" smtClean="0">
                <a:solidFill>
                  <a:srgbClr val="FF0000"/>
                </a:solidFill>
                <a:latin typeface="TheSansCorrespondence" charset="0"/>
                <a:ea typeface="ＭＳ Ｐゴシック" charset="0"/>
              </a:rPr>
              <a:t>requirement</a:t>
            </a:r>
            <a:endParaRPr kumimoji="0" lang="en-US" b="1" i="1" dirty="0">
              <a:solidFill>
                <a:srgbClr val="FF0000"/>
              </a:solidFill>
              <a:latin typeface="TheSansCorrespondence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1152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02" y="1438275"/>
            <a:ext cx="8117535" cy="373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5325" y="1019175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Fog Function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40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Topology</a:t>
            </a:r>
          </a:p>
          <a:p>
            <a:pPr algn="ctr"/>
            <a:r>
              <a:rPr kumimoji="1" lang="en-US" b="1" dirty="0" smtClean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Task</a:t>
            </a:r>
          </a:p>
          <a:p>
            <a:pPr algn="ctr"/>
            <a:r>
              <a:rPr lang="en-US" b="1" dirty="0" smtClean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Execution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Deployment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Data </a:t>
            </a:r>
          </a:p>
          <a:p>
            <a:pPr algn="ctr"/>
            <a:r>
              <a:rPr lang="en-US" b="1" dirty="0" smtClean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Service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19449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52400" y="1905000"/>
            <a:ext cx="3380643" cy="24065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5800" y="2176022"/>
            <a:ext cx="2438400" cy="1125978"/>
            <a:chOff x="6152167" y="2394523"/>
            <a:chExt cx="1696857" cy="1132515"/>
          </a:xfrm>
        </p:grpSpPr>
        <p:grpSp>
          <p:nvGrpSpPr>
            <p:cNvPr id="5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9" name="Freeform 8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8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1094667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09800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696064" y="2031748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043473" y="2553696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398453" y="3566732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418458" y="356673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88188" y="441361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400341" y="4433215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487942" y="441050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1711182" y="4000684"/>
            <a:ext cx="0" cy="38204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758580" y="399417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85800" y="2983160"/>
            <a:ext cx="408867" cy="140556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endCxn id="10" idx="6"/>
          </p:cNvCxnSpPr>
          <p:nvPr/>
        </p:nvCxnSpPr>
        <p:spPr bwMode="auto">
          <a:xfrm flipV="1">
            <a:off x="1822164" y="2433181"/>
            <a:ext cx="184880" cy="11691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6" idx="0"/>
          </p:cNvCxnSpPr>
          <p:nvPr/>
        </p:nvCxnSpPr>
        <p:spPr bwMode="auto">
          <a:xfrm flipH="1" flipV="1">
            <a:off x="2107519" y="2433181"/>
            <a:ext cx="608550" cy="113355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Freeform 28"/>
          <p:cNvSpPr/>
          <p:nvPr/>
        </p:nvSpPr>
        <p:spPr bwMode="auto">
          <a:xfrm>
            <a:off x="1651000" y="2463800"/>
            <a:ext cx="215900" cy="304800"/>
          </a:xfrm>
          <a:custGeom>
            <a:avLst/>
            <a:gdLst>
              <a:gd name="connsiteX0" fmla="*/ 0 w 215900"/>
              <a:gd name="connsiteY0" fmla="*/ 304800 h 304800"/>
              <a:gd name="connsiteX1" fmla="*/ 177800 w 215900"/>
              <a:gd name="connsiteY1" fmla="*/ 254000 h 304800"/>
              <a:gd name="connsiteX2" fmla="*/ 215900 w 21590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900" h="304800">
                <a:moveTo>
                  <a:pt x="0" y="304800"/>
                </a:moveTo>
                <a:cubicBezTo>
                  <a:pt x="70908" y="304800"/>
                  <a:pt x="141817" y="304800"/>
                  <a:pt x="177800" y="254000"/>
                </a:cubicBezTo>
                <a:cubicBezTo>
                  <a:pt x="213783" y="203200"/>
                  <a:pt x="214841" y="101600"/>
                  <a:pt x="215900" y="0"/>
                </a:cubicBez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3248" y="1431168"/>
            <a:ext cx="2665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Optimized deployment plan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11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587927" y="1881947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Counter</a:t>
            </a:r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587927" y="3224792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Anomaly Detector</a:t>
            </a:r>
            <a:endParaRPr kumimoji="1" lang="en-US" b="1" dirty="0">
              <a:ea typeface="+mj-ea"/>
            </a:endParaRPr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 bwMode="auto">
          <a:xfrm flipV="1">
            <a:off x="4454882" y="2658324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454882" y="4001170"/>
            <a:ext cx="0" cy="11501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530322" y="4297139"/>
            <a:ext cx="219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PowerPanel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504921" y="2774969"/>
            <a:ext cx="186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anomaly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4447693" y="1315479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4457716" y="1345936"/>
            <a:ext cx="175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counter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803036" y="3992546"/>
            <a:ext cx="1079627" cy="104315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884246" y="4972203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rules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13106" y="5281241"/>
            <a:ext cx="150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PowerPanel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27062" y="2116246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groupby</a:t>
            </a:r>
            <a:r>
              <a:rPr lang="en-US" dirty="0" smtClean="0"/>
              <a:t> “city”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27062" y="3459091"/>
            <a:ext cx="22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groupby</a:t>
            </a:r>
            <a:r>
              <a:rPr lang="en-US" dirty="0" smtClean="0"/>
              <a:t> “</a:t>
            </a:r>
            <a:r>
              <a:rPr lang="en-US" dirty="0" err="1" smtClean="0"/>
              <a:t>shopID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 bwMode="auto">
          <a:xfrm flipH="1">
            <a:off x="5321837" y="227013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5288947" y="3612980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Down Arrow 20"/>
          <p:cNvSpPr/>
          <p:nvPr/>
        </p:nvSpPr>
        <p:spPr bwMode="auto">
          <a:xfrm rot="19499974">
            <a:off x="3530035" y="1346202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29144" y="709615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ubscribe from </a:t>
            </a:r>
          </a:p>
          <a:p>
            <a:r>
              <a:rPr lang="en-US" dirty="0" smtClean="0"/>
              <a:t>dashboard service</a:t>
            </a:r>
            <a:endParaRPr lang="en-US" dirty="0"/>
          </a:p>
        </p:txBody>
      </p:sp>
      <p:sp>
        <p:nvSpPr>
          <p:cNvPr id="26" name="Down Arrow 25"/>
          <p:cNvSpPr/>
          <p:nvPr/>
        </p:nvSpPr>
        <p:spPr bwMode="auto">
          <a:xfrm rot="18401374">
            <a:off x="3275697" y="2900497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10652" y="2562106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Subscribe from </a:t>
            </a:r>
          </a:p>
          <a:p>
            <a:r>
              <a:rPr lang="en-US" dirty="0" smtClean="0"/>
              <a:t>alarms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8927537">
            <a:off x="2499264" y="426636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broadcast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33" y="5156869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グループ化 83"/>
          <p:cNvGrpSpPr>
            <a:grpSpLocks noChangeAspect="1"/>
          </p:cNvGrpSpPr>
          <p:nvPr/>
        </p:nvGrpSpPr>
        <p:grpSpPr bwMode="gray">
          <a:xfrm>
            <a:off x="1930165" y="3178274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31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23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 bwMode="auto">
          <a:xfrm>
            <a:off x="5927502" y="1385386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07124" y="802943"/>
            <a:ext cx="2090057" cy="199505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230335" y="1429963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52510" y="1536382"/>
            <a:ext cx="8146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  <a:endParaRPr lang="en-US" sz="1300" b="1" dirty="0" smtClean="0"/>
          </a:p>
          <a:p>
            <a:pPr algn="ctr"/>
            <a:r>
              <a:rPr lang="en-US" sz="1300" b="1" dirty="0" smtClean="0"/>
              <a:t>Broker</a:t>
            </a:r>
            <a:endParaRPr lang="de-DE" sz="1300" b="1" dirty="0"/>
          </a:p>
        </p:txBody>
      </p:sp>
      <p:sp>
        <p:nvSpPr>
          <p:cNvPr id="36" name="Rectangle 35"/>
          <p:cNvSpPr/>
          <p:nvPr/>
        </p:nvSpPr>
        <p:spPr>
          <a:xfrm>
            <a:off x="6054937" y="1495425"/>
            <a:ext cx="11031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  <a:endParaRPr lang="en-US" sz="1300" b="1" dirty="0" smtClean="0"/>
          </a:p>
          <a:p>
            <a:pPr algn="ctr"/>
            <a:r>
              <a:rPr lang="en-US" sz="1300" b="1" dirty="0" smtClean="0"/>
              <a:t>Discovery</a:t>
            </a:r>
            <a:endParaRPr lang="de-DE" sz="1300" b="1" dirty="0"/>
          </a:p>
        </p:txBody>
      </p:sp>
      <p:sp>
        <p:nvSpPr>
          <p:cNvPr id="37" name="Rounded Rectangle 36"/>
          <p:cNvSpPr/>
          <p:nvPr/>
        </p:nvSpPr>
        <p:spPr bwMode="auto">
          <a:xfrm>
            <a:off x="261120" y="1058263"/>
            <a:ext cx="1700476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2397" y="1190625"/>
            <a:ext cx="131318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Producer(s)</a:t>
            </a:r>
            <a:endParaRPr lang="de-DE" sz="13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2884177" y="47625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48496" y="146853"/>
            <a:ext cx="126348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Provider(s)</a:t>
            </a:r>
            <a:endParaRPr lang="de-DE" sz="1300" b="1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261121" y="2049851"/>
            <a:ext cx="1714790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4821" y="2181225"/>
            <a:ext cx="140775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Consumer(s)</a:t>
            </a:r>
            <a:endParaRPr lang="de-DE" sz="1300" b="1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2960377" y="2976816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60528" y="3068128"/>
            <a:ext cx="147027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Subscriber(s)</a:t>
            </a:r>
            <a:endParaRPr lang="de-DE" sz="1300" b="1" dirty="0"/>
          </a:p>
        </p:txBody>
      </p:sp>
      <p:cxnSp>
        <p:nvCxnSpPr>
          <p:cNvPr id="57" name="Straight Arrow Connector 56"/>
          <p:cNvCxnSpPr>
            <a:endCxn id="34" idx="0"/>
          </p:cNvCxnSpPr>
          <p:nvPr/>
        </p:nvCxnSpPr>
        <p:spPr bwMode="auto">
          <a:xfrm>
            <a:off x="3857509" y="569026"/>
            <a:ext cx="0" cy="86093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3880073" y="2178749"/>
            <a:ext cx="0" cy="73919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4873833" y="379688"/>
            <a:ext cx="1170953" cy="102383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endCxn id="48" idx="3"/>
          </p:cNvCxnSpPr>
          <p:nvPr/>
        </p:nvCxnSpPr>
        <p:spPr bwMode="auto">
          <a:xfrm flipH="1">
            <a:off x="4946798" y="2097905"/>
            <a:ext cx="1264620" cy="1116418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endCxn id="34" idx="6"/>
          </p:cNvCxnSpPr>
          <p:nvPr/>
        </p:nvCxnSpPr>
        <p:spPr bwMode="auto">
          <a:xfrm flipH="1">
            <a:off x="4484683" y="1748766"/>
            <a:ext cx="1366619" cy="3745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Rectangle 61"/>
          <p:cNvSpPr/>
          <p:nvPr/>
        </p:nvSpPr>
        <p:spPr>
          <a:xfrm>
            <a:off x="161909" y="517237"/>
            <a:ext cx="193674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D</a:t>
            </a:r>
            <a:r>
              <a:rPr lang="en-US" sz="1300" i="1" dirty="0" smtClean="0"/>
              <a:t>ata processing task</a:t>
            </a:r>
          </a:p>
        </p:txBody>
      </p:sp>
      <p:sp>
        <p:nvSpPr>
          <p:cNvPr id="63" name="Right Arrow 62"/>
          <p:cNvSpPr/>
          <p:nvPr/>
        </p:nvSpPr>
        <p:spPr bwMode="auto">
          <a:xfrm rot="8865070">
            <a:off x="1942099" y="657753"/>
            <a:ext cx="920338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64" name="Right Arrow 63"/>
          <p:cNvSpPr/>
          <p:nvPr/>
        </p:nvSpPr>
        <p:spPr bwMode="auto">
          <a:xfrm rot="12670240">
            <a:off x="1930043" y="2770044"/>
            <a:ext cx="1050642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1975910" y="1334364"/>
            <a:ext cx="1254425" cy="27610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endCxn id="46" idx="3"/>
          </p:cNvCxnSpPr>
          <p:nvPr/>
        </p:nvCxnSpPr>
        <p:spPr bwMode="auto">
          <a:xfrm flipH="1">
            <a:off x="1975911" y="1987868"/>
            <a:ext cx="1288812" cy="338085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>
          <a:xfrm>
            <a:off x="5267730" y="395361"/>
            <a:ext cx="9781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(register)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1902" y="2549207"/>
            <a:ext cx="16257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(discover, query)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779899" y="790599"/>
            <a:ext cx="83548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895664" y="2257425"/>
            <a:ext cx="11256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i="1" dirty="0" smtClean="0"/>
              <a:t>NGSI10</a:t>
            </a:r>
          </a:p>
          <a:p>
            <a:r>
              <a:rPr lang="en-US" sz="1300" i="1" dirty="0" smtClean="0"/>
              <a:t>(subscribe)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585084" y="1495425"/>
            <a:ext cx="105028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(query, </a:t>
            </a:r>
          </a:p>
          <a:p>
            <a:pPr algn="ctr"/>
            <a:r>
              <a:rPr lang="en-US" sz="1300" i="1" dirty="0" smtClean="0"/>
              <a:t>subscribe)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297866" y="941855"/>
            <a:ext cx="9140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  <a:p>
            <a:pPr algn="ctr"/>
            <a:r>
              <a:rPr lang="en-US" sz="1300" i="1" dirty="0" smtClean="0"/>
              <a:t>(update)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53511" y="2178749"/>
            <a:ext cx="8354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  <a:p>
            <a:pPr algn="ctr"/>
            <a:r>
              <a:rPr lang="en-US" sz="1300" i="1" dirty="0" smtClean="0"/>
              <a:t>(notify)</a:t>
            </a:r>
          </a:p>
        </p:txBody>
      </p:sp>
    </p:spTree>
    <p:extLst>
      <p:ext uri="{BB962C8B-B14F-4D97-AF65-F5344CB8AC3E}">
        <p14:creationId xmlns:p14="http://schemas.microsoft.com/office/powerpoint/2010/main" val="316296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Topology</a:t>
            </a:r>
          </a:p>
          <a:p>
            <a:pPr algn="ctr"/>
            <a:r>
              <a:rPr kumimoji="1" lang="en-US" b="1" dirty="0" smtClean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Task</a:t>
            </a:r>
          </a:p>
          <a:p>
            <a:pPr algn="ctr"/>
            <a:r>
              <a:rPr lang="en-US" b="1" dirty="0" smtClean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Execution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Deployment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Data </a:t>
            </a:r>
          </a:p>
          <a:p>
            <a:pPr algn="ctr"/>
            <a:r>
              <a:rPr lang="en-US" b="1" dirty="0" smtClean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Service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9316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ユーザー定義 1">
      <a:majorFont>
        <a:latin typeface="Verdana"/>
        <a:ea typeface="Verdana"/>
        <a:cs typeface=""/>
      </a:majorFont>
      <a:minorFont>
        <a:latin typeface="Verdana"/>
        <a:ea typeface="Verdan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2015</Words>
  <Application>Microsoft Office PowerPoint</Application>
  <PresentationFormat>On-screen Show (4:3)</PresentationFormat>
  <Paragraphs>963</Paragraphs>
  <Slides>48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NEC_standard4_3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Scalable Context Management with Distributed Brokers</vt:lpstr>
      <vt:lpstr>Reliable Information Delivery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2015-07-21T05:37:26Z</dcterms:created>
  <dcterms:modified xsi:type="dcterms:W3CDTF">2018-07-24T11:49:49Z</dcterms:modified>
</cp:coreProperties>
</file>