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ThHvxXDjef6H3HVHeSSyJZ+0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regular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3F3F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6" name="Google Shape;16;p19"/>
          <p:cNvSpPr txBox="1"/>
          <p:nvPr>
            <p:ph type="ctrTitle"/>
          </p:nvPr>
        </p:nvSpPr>
        <p:spPr>
          <a:xfrm>
            <a:off x="252000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1116000" spcFirstLastPara="1" rIns="180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 sz="5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3600000" y="4276447"/>
            <a:ext cx="5161550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0" lIns="144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Full Photo">
  <p:cSld name="Title and Subtitle Only - Full Photo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8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Light">
  <p:cSld name="Title and Subtitle Only - Ligh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1303794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1303794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3" type="body"/>
          </p:nvPr>
        </p:nvSpPr>
        <p:spPr>
          <a:xfrm>
            <a:off x="5066363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4" type="body"/>
          </p:nvPr>
        </p:nvSpPr>
        <p:spPr>
          <a:xfrm>
            <a:off x="5066363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5" type="body"/>
          </p:nvPr>
        </p:nvSpPr>
        <p:spPr>
          <a:xfrm>
            <a:off x="8828931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6" type="body"/>
          </p:nvPr>
        </p:nvSpPr>
        <p:spPr>
          <a:xfrm>
            <a:off x="8828931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0"/>
          <p:cNvSpPr/>
          <p:nvPr>
            <p:ph idx="7" type="pic"/>
          </p:nvPr>
        </p:nvSpPr>
        <p:spPr>
          <a:xfrm>
            <a:off x="1867711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0"/>
          <p:cNvSpPr/>
          <p:nvPr>
            <p:ph idx="8" type="pic"/>
          </p:nvPr>
        </p:nvSpPr>
        <p:spPr>
          <a:xfrm>
            <a:off x="5630280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/>
          <p:nvPr>
            <p:ph idx="9" type="pic"/>
          </p:nvPr>
        </p:nvSpPr>
        <p:spPr>
          <a:xfrm>
            <a:off x="9392848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13" type="body"/>
          </p:nvPr>
        </p:nvSpPr>
        <p:spPr>
          <a:xfrm>
            <a:off x="1303794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4" type="body"/>
          </p:nvPr>
        </p:nvSpPr>
        <p:spPr>
          <a:xfrm>
            <a:off x="1303794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5" type="body"/>
          </p:nvPr>
        </p:nvSpPr>
        <p:spPr>
          <a:xfrm>
            <a:off x="5066363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6" type="body"/>
          </p:nvPr>
        </p:nvSpPr>
        <p:spPr>
          <a:xfrm>
            <a:off x="5066363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7" type="body"/>
          </p:nvPr>
        </p:nvSpPr>
        <p:spPr>
          <a:xfrm>
            <a:off x="8828931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8" type="body"/>
          </p:nvPr>
        </p:nvSpPr>
        <p:spPr>
          <a:xfrm>
            <a:off x="8828931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0"/>
          <p:cNvSpPr/>
          <p:nvPr>
            <p:ph idx="19" type="pic"/>
          </p:nvPr>
        </p:nvSpPr>
        <p:spPr>
          <a:xfrm>
            <a:off x="1867711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0"/>
          <p:cNvSpPr/>
          <p:nvPr>
            <p:ph idx="20" type="pic"/>
          </p:nvPr>
        </p:nvSpPr>
        <p:spPr>
          <a:xfrm>
            <a:off x="5630280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30"/>
          <p:cNvSpPr/>
          <p:nvPr>
            <p:ph idx="21" type="pic"/>
          </p:nvPr>
        </p:nvSpPr>
        <p:spPr>
          <a:xfrm>
            <a:off x="9392848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147343" y="2731933"/>
            <a:ext cx="6903253" cy="3350673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0" lIns="576000" spcFirstLastPara="1" rIns="576000" wrap="square" tIns="18720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/>
          <p:nvPr>
            <p:ph idx="2" type="pic"/>
          </p:nvPr>
        </p:nvSpPr>
        <p:spPr>
          <a:xfrm>
            <a:off x="0" y="0"/>
            <a:ext cx="1201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683999" y="6262080"/>
            <a:ext cx="6190934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/>
          <p:cNvSpPr txBox="1"/>
          <p:nvPr>
            <p:ph type="title"/>
          </p:nvPr>
        </p:nvSpPr>
        <p:spPr>
          <a:xfrm>
            <a:off x="1749778" y="3096087"/>
            <a:ext cx="545575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d Images">
  <p:cSld name="Listed Image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2095500" y="1992933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1"/>
          <p:cNvSpPr/>
          <p:nvPr>
            <p:ph idx="3" type="pic"/>
          </p:nvPr>
        </p:nvSpPr>
        <p:spPr>
          <a:xfrm>
            <a:off x="684213" y="19929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1"/>
          <p:cNvSpPr/>
          <p:nvPr>
            <p:ph idx="4" type="pic"/>
          </p:nvPr>
        </p:nvSpPr>
        <p:spPr>
          <a:xfrm>
            <a:off x="684213" y="34311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1"/>
          <p:cNvSpPr/>
          <p:nvPr>
            <p:ph idx="5" type="pic"/>
          </p:nvPr>
        </p:nvSpPr>
        <p:spPr>
          <a:xfrm>
            <a:off x="684213" y="48693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/>
          <p:nvPr>
            <p:ph idx="6" type="body"/>
          </p:nvPr>
        </p:nvSpPr>
        <p:spPr>
          <a:xfrm>
            <a:off x="2095500" y="3422739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7" type="body"/>
          </p:nvPr>
        </p:nvSpPr>
        <p:spPr>
          <a:xfrm>
            <a:off x="2095500" y="4867850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x Content Block with Icon">
  <p:cSld name="1_6 x Content Block with Ic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 rot="5400000">
            <a:off x="8677500" y="3343500"/>
            <a:ext cx="3429000" cy="3600000"/>
          </a:xfrm>
          <a:custGeom>
            <a:rect b="b" l="l" r="r" t="t"/>
            <a:pathLst>
              <a:path extrusionOk="0" h="3600000" w="3429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82863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82863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445432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445432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5" type="body"/>
          </p:nvPr>
        </p:nvSpPr>
        <p:spPr>
          <a:xfrm>
            <a:off x="8208000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6" type="body"/>
          </p:nvPr>
        </p:nvSpPr>
        <p:spPr>
          <a:xfrm>
            <a:off x="8208000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7" type="pic"/>
          </p:nvPr>
        </p:nvSpPr>
        <p:spPr>
          <a:xfrm>
            <a:off x="1908907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/>
          <p:nvPr>
            <p:ph idx="8" type="pic"/>
          </p:nvPr>
        </p:nvSpPr>
        <p:spPr>
          <a:xfrm>
            <a:off x="5671476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2"/>
          <p:cNvSpPr/>
          <p:nvPr>
            <p:ph idx="9" type="pic"/>
          </p:nvPr>
        </p:nvSpPr>
        <p:spPr>
          <a:xfrm>
            <a:off x="9434044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2"/>
          <p:cNvSpPr txBox="1"/>
          <p:nvPr>
            <p:ph idx="13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/>
          <p:nvPr/>
        </p:nvSpPr>
        <p:spPr>
          <a:xfrm rot="5400000">
            <a:off x="8677500" y="-85500"/>
            <a:ext cx="3429000" cy="3600000"/>
          </a:xfrm>
          <a:custGeom>
            <a:rect b="b" l="l" r="r" t="t"/>
            <a:pathLst>
              <a:path extrusionOk="0" h="3600000" w="3429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 40 Vertical Split">
  <p:cSld name="60 40 Vertical Spli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/>
          <p:nvPr/>
        </p:nvSpPr>
        <p:spPr>
          <a:xfrm rot="5400000">
            <a:off x="8220300" y="371700"/>
            <a:ext cx="4343400" cy="3600000"/>
          </a:xfrm>
          <a:custGeom>
            <a:rect b="b" l="l" r="r" t="t"/>
            <a:pathLst>
              <a:path extrusionOk="0" h="3600000" w="43434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3"/>
          <p:cNvSpPr/>
          <p:nvPr/>
        </p:nvSpPr>
        <p:spPr>
          <a:xfrm rot="5400000">
            <a:off x="9134700" y="3800700"/>
            <a:ext cx="2514600" cy="3600000"/>
          </a:xfrm>
          <a:custGeom>
            <a:rect b="b" l="l" r="r" t="t"/>
            <a:pathLst>
              <a:path extrusionOk="0" h="3600000" w="25146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rgbClr val="3F3F3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67" name="Google Shape;67;p24"/>
          <p:cNvSpPr txBox="1"/>
          <p:nvPr>
            <p:ph type="ctrTitle"/>
          </p:nvPr>
        </p:nvSpPr>
        <p:spPr>
          <a:xfrm>
            <a:off x="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756000" lIns="1116000" spcFirstLastPara="1" rIns="180000" wrap="square" tIns="0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  <a:defRPr sz="8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917700" y="4508500"/>
            <a:ext cx="33147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3" type="body"/>
          </p:nvPr>
        </p:nvSpPr>
        <p:spPr>
          <a:xfrm>
            <a:off x="1917700" y="5180023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4" type="body"/>
          </p:nvPr>
        </p:nvSpPr>
        <p:spPr>
          <a:xfrm>
            <a:off x="1917700" y="5683561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5" type="body"/>
          </p:nvPr>
        </p:nvSpPr>
        <p:spPr>
          <a:xfrm>
            <a:off x="1917700" y="4821910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X Number &amp; Icon">
  <p:cSld name="5 X Number &amp; Ico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74" name="Google Shape;74;p25"/>
          <p:cNvSpPr txBox="1"/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5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6842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3" type="body"/>
          </p:nvPr>
        </p:nvSpPr>
        <p:spPr>
          <a:xfrm>
            <a:off x="5104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4" type="body"/>
          </p:nvPr>
        </p:nvSpPr>
        <p:spPr>
          <a:xfrm>
            <a:off x="29710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5" type="body"/>
          </p:nvPr>
        </p:nvSpPr>
        <p:spPr>
          <a:xfrm>
            <a:off x="27972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6" type="body"/>
          </p:nvPr>
        </p:nvSpPr>
        <p:spPr>
          <a:xfrm>
            <a:off x="5269707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7" type="body"/>
          </p:nvPr>
        </p:nvSpPr>
        <p:spPr>
          <a:xfrm>
            <a:off x="5096056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8" type="body"/>
          </p:nvPr>
        </p:nvSpPr>
        <p:spPr>
          <a:xfrm>
            <a:off x="75446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9" type="body"/>
          </p:nvPr>
        </p:nvSpPr>
        <p:spPr>
          <a:xfrm>
            <a:off x="73708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3" type="body"/>
          </p:nvPr>
        </p:nvSpPr>
        <p:spPr>
          <a:xfrm>
            <a:off x="9831412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4" type="body"/>
          </p:nvPr>
        </p:nvSpPr>
        <p:spPr>
          <a:xfrm>
            <a:off x="9657654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5" type="subTitle"/>
          </p:nvPr>
        </p:nvSpPr>
        <p:spPr>
          <a:xfrm>
            <a:off x="5101000" y="5271502"/>
            <a:ext cx="1990001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5"/>
          <p:cNvSpPr/>
          <p:nvPr>
            <p:ph idx="16" type="pic"/>
          </p:nvPr>
        </p:nvSpPr>
        <p:spPr>
          <a:xfrm>
            <a:off x="10985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/>
          <p:nvPr>
            <p:ph idx="17" type="pic"/>
          </p:nvPr>
        </p:nvSpPr>
        <p:spPr>
          <a:xfrm>
            <a:off x="33853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5"/>
          <p:cNvSpPr/>
          <p:nvPr>
            <p:ph idx="18" type="pic"/>
          </p:nvPr>
        </p:nvSpPr>
        <p:spPr>
          <a:xfrm>
            <a:off x="5684044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5"/>
          <p:cNvSpPr/>
          <p:nvPr>
            <p:ph idx="19" type="pic"/>
          </p:nvPr>
        </p:nvSpPr>
        <p:spPr>
          <a:xfrm>
            <a:off x="79589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5"/>
          <p:cNvSpPr/>
          <p:nvPr>
            <p:ph idx="20" type="pic"/>
          </p:nvPr>
        </p:nvSpPr>
        <p:spPr>
          <a:xfrm>
            <a:off x="10245749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x Content Block with Icon">
  <p:cSld name="6 x Content Block with Ic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96" name="Google Shape;96;p26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147058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3" type="body"/>
          </p:nvPr>
        </p:nvSpPr>
        <p:spPr>
          <a:xfrm>
            <a:off x="147058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4" type="body"/>
          </p:nvPr>
        </p:nvSpPr>
        <p:spPr>
          <a:xfrm>
            <a:off x="503129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5" type="body"/>
          </p:nvPr>
        </p:nvSpPr>
        <p:spPr>
          <a:xfrm>
            <a:off x="503129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6" type="body"/>
          </p:nvPr>
        </p:nvSpPr>
        <p:spPr>
          <a:xfrm>
            <a:off x="8592000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7" type="body"/>
          </p:nvPr>
        </p:nvSpPr>
        <p:spPr>
          <a:xfrm>
            <a:off x="8592000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8" type="body"/>
          </p:nvPr>
        </p:nvSpPr>
        <p:spPr>
          <a:xfrm>
            <a:off x="147058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9" type="body"/>
          </p:nvPr>
        </p:nvSpPr>
        <p:spPr>
          <a:xfrm>
            <a:off x="147058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3" type="body"/>
          </p:nvPr>
        </p:nvSpPr>
        <p:spPr>
          <a:xfrm>
            <a:off x="503129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4" type="body"/>
          </p:nvPr>
        </p:nvSpPr>
        <p:spPr>
          <a:xfrm>
            <a:off x="503129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5" type="body"/>
          </p:nvPr>
        </p:nvSpPr>
        <p:spPr>
          <a:xfrm>
            <a:off x="8592000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6" type="body"/>
          </p:nvPr>
        </p:nvSpPr>
        <p:spPr>
          <a:xfrm>
            <a:off x="8592000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Dark">
  <p:cSld name="Title and Subtitle Only - Dar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 rot="5400000">
            <a:off x="8188485" y="2854485"/>
            <a:ext cx="4407031" cy="3600000"/>
          </a:xfrm>
          <a:custGeom>
            <a:rect b="b" l="l" r="r" t="t"/>
            <a:pathLst>
              <a:path extrusionOk="0" h="3600000" w="4407031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7"/>
          <p:cNvSpPr/>
          <p:nvPr/>
        </p:nvSpPr>
        <p:spPr>
          <a:xfrm rot="5400000">
            <a:off x="9166516" y="-574515"/>
            <a:ext cx="2450969" cy="3600000"/>
          </a:xfrm>
          <a:custGeom>
            <a:rect b="b" l="l" r="r" t="t"/>
            <a:pathLst>
              <a:path extrusionOk="0" h="3600000" w="2450969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b="1" i="0" sz="32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>
            <a:alpha val="80000"/>
          </a:srgbClr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tor pointing on a large display" id="169" name="Google Shape;16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170" name="Google Shape;170;p1"/>
          <p:cNvSpPr txBox="1"/>
          <p:nvPr>
            <p:ph type="ctrTitle"/>
          </p:nvPr>
        </p:nvSpPr>
        <p:spPr>
          <a:xfrm>
            <a:off x="252000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1116000" spcFirstLastPara="1" rIns="18000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br>
              <a:rPr lang="en-US"/>
            </a:br>
            <a:r>
              <a:rPr lang="en-US"/>
              <a:t>DRUG REVIEWS</a:t>
            </a:r>
            <a:br>
              <a:rPr lang="en-US"/>
            </a:br>
            <a:endParaRPr/>
          </a:p>
        </p:txBody>
      </p:sp>
      <p:sp>
        <p:nvSpPr>
          <p:cNvPr descr="Beige rectangle" id="171" name="Google Shape;171;p1"/>
          <p:cNvSpPr/>
          <p:nvPr/>
        </p:nvSpPr>
        <p:spPr>
          <a:xfrm flipH="1" rot="10800000">
            <a:off x="3645139" y="3879488"/>
            <a:ext cx="5926700" cy="82166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333500"/>
            <a:ext cx="1087755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280987"/>
            <a:ext cx="10801350" cy="629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228600"/>
            <a:ext cx="10763250" cy="64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145002" y="1970039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PIPELINE CREATION</a:t>
            </a:r>
            <a:br>
              <a:rPr lang="en-US"/>
            </a:br>
            <a:endParaRPr/>
          </a:p>
        </p:txBody>
      </p:sp>
      <p:sp>
        <p:nvSpPr>
          <p:cNvPr descr="Beige rectangle" id="258" name="Google Shape;258;p13"/>
          <p:cNvSpPr/>
          <p:nvPr/>
        </p:nvSpPr>
        <p:spPr>
          <a:xfrm>
            <a:off x="145002" y="2542518"/>
            <a:ext cx="3991992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0" y="4097986"/>
            <a:ext cx="71761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machine learning, a pipeline is a way to streamline a lot of the routine processes, making it easier to combine different steps and models together. A pipeline is a set of data processing elements connected in series, where the output of one element is the input of the next. It allows you to automate a machine learning workflow, making the code more modular, reproducible, and easier to understand.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machine learning pipeline involves several steps, such as data preprocessing, feature engineering, model training, and evaluation.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overview of Machine Learning pipeline and its importance" id="260" name="Google Shape;2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428" y="1330176"/>
            <a:ext cx="6520347" cy="209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534" y="215461"/>
            <a:ext cx="8684643" cy="64270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73980" y="1634937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descr="Beige rectangle" id="271" name="Google Shape;271;p15"/>
          <p:cNvSpPr/>
          <p:nvPr/>
        </p:nvSpPr>
        <p:spPr>
          <a:xfrm>
            <a:off x="0" y="2250293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73980" y="4518734"/>
            <a:ext cx="850660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Deploying a machine learning model involves making the trained model available for use in real-world applications to make predictions on new, unseen data. Model deployment is a critical step that bridges the gap between the development of a machine learning model and its practical utilization</a:t>
            </a:r>
            <a:r>
              <a:rPr b="0" i="0" lang="en-US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the model as a web service or API (Application Programming Interface) that can be accessed by other applications. This allows for seamless integration with web or mobile applications, as well as other services.</a:t>
            </a:r>
            <a:endParaRPr b="0" i="0"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Deploy Machine Learning Models | by Tyler Folkman | Towards Data  Science"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804" y="420106"/>
            <a:ext cx="6507332" cy="36603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9820"/>
            <a:ext cx="12192000" cy="6318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ientist looking at test tube" id="283" name="Google Shape;283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84" name="Google Shape;284;p17"/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eige rectangle" id="285" name="Google Shape;285;p17"/>
          <p:cNvSpPr/>
          <p:nvPr/>
        </p:nvSpPr>
        <p:spPr>
          <a:xfrm flipH="1" rot="10800000">
            <a:off x="1204699" y="3791668"/>
            <a:ext cx="3470764" cy="45719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Phone" id="286" name="Google Shape;286;p17"/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287" name="Google Shape;287;p17"/>
            <p:cNvSpPr/>
            <p:nvPr/>
          </p:nvSpPr>
          <p:spPr>
            <a:xfrm>
              <a:off x="1423220" y="5624464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cap="flat" cmpd="sng" w="23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491815" y="5800385"/>
              <a:ext cx="9525" cy="9525"/>
            </a:xfrm>
            <a:custGeom>
              <a:rect b="b" l="l" r="r" t="t"/>
              <a:pathLst>
                <a:path extrusionOk="0" h="9525" w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noFill/>
            <a:ln cap="flat" cmpd="sng" w="23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334697" y="5606075"/>
              <a:ext cx="360000" cy="360000"/>
            </a:xfrm>
            <a:custGeom>
              <a:rect b="b" l="l" r="r" t="t"/>
              <a:pathLst>
                <a:path extrusionOk="0" h="360000" w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7"/>
          <p:cNvSpPr txBox="1"/>
          <p:nvPr>
            <p:ph type="ctrTitle"/>
          </p:nvPr>
        </p:nvSpPr>
        <p:spPr>
          <a:xfrm>
            <a:off x="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756000" lIns="1116000" spcFirstLastPara="1" rIns="18000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</a:pPr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091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1791800" y="0"/>
            <a:ext cx="5664373" cy="6858000"/>
          </a:xfrm>
          <a:prstGeom prst="rect">
            <a:avLst/>
          </a:prstGeom>
          <a:solidFill>
            <a:srgbClr val="DEEF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1172350" y="2378475"/>
            <a:ext cx="6903300" cy="4392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0" lIns="576000" spcFirstLastPara="1" rIns="576000" wrap="square" tIns="18720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Pavithran T.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Sakthi Jaisankar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Sanapala Manikanta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Soham Almalekar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Agath Clafio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Nicchanametla Bindu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 txBox="1"/>
          <p:nvPr>
            <p:ph type="title"/>
          </p:nvPr>
        </p:nvSpPr>
        <p:spPr>
          <a:xfrm>
            <a:off x="2860221" y="2450237"/>
            <a:ext cx="4585966" cy="1126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br>
              <a:rPr lang="en-US"/>
            </a:br>
            <a:r>
              <a:rPr lang="en-US"/>
              <a:t>GROUP 4</a:t>
            </a:r>
            <a:endParaRPr/>
          </a:p>
        </p:txBody>
      </p:sp>
      <p:sp>
        <p:nvSpPr>
          <p:cNvPr descr="Beige rectangle" id="181" name="Google Shape;181;p2"/>
          <p:cNvSpPr/>
          <p:nvPr/>
        </p:nvSpPr>
        <p:spPr>
          <a:xfrm flipH="1" rot="10800000">
            <a:off x="2860221" y="3577143"/>
            <a:ext cx="2670567" cy="74740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Lightbulb" id="182" name="Google Shape;182;p2"/>
          <p:cNvGrpSpPr/>
          <p:nvPr/>
        </p:nvGrpSpPr>
        <p:grpSpPr>
          <a:xfrm>
            <a:off x="1995529" y="2782242"/>
            <a:ext cx="362015" cy="584795"/>
            <a:chOff x="1684741" y="3186732"/>
            <a:chExt cx="530027" cy="856197"/>
          </a:xfrm>
        </p:grpSpPr>
        <p:sp>
          <p:nvSpPr>
            <p:cNvPr id="183" name="Google Shape;183;p2"/>
            <p:cNvSpPr/>
            <p:nvPr/>
          </p:nvSpPr>
          <p:spPr>
            <a:xfrm>
              <a:off x="1817248" y="3777916"/>
              <a:ext cx="265013" cy="61157"/>
            </a:xfrm>
            <a:custGeom>
              <a:rect b="b" l="l" r="r" t="t"/>
              <a:pathLst>
                <a:path extrusionOk="0" h="61156" w="265013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817248" y="3879844"/>
              <a:ext cx="265013" cy="61157"/>
            </a:xfrm>
            <a:custGeom>
              <a:rect b="b" l="l" r="r" t="t"/>
              <a:pathLst>
                <a:path extrusionOk="0" h="61156" w="265013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883501" y="3981772"/>
              <a:ext cx="132507" cy="61157"/>
            </a:xfrm>
            <a:custGeom>
              <a:rect b="b" l="l" r="r" t="t"/>
              <a:pathLst>
                <a:path extrusionOk="0" h="61156" w="13250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84741" y="3186732"/>
              <a:ext cx="530027" cy="550412"/>
            </a:xfrm>
            <a:custGeom>
              <a:rect b="b" l="l" r="r" t="t"/>
              <a:pathLst>
                <a:path extrusionOk="0" h="550412" w="530026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1700573" y="2658800"/>
            <a:ext cx="906419" cy="906419"/>
            <a:chOff x="5482999" y="1607028"/>
            <a:chExt cx="1200866" cy="1200866"/>
          </a:xfrm>
        </p:grpSpPr>
        <p:sp>
          <p:nvSpPr>
            <p:cNvPr id="188" name="Google Shape;188;p2"/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285" y="-1133116"/>
            <a:ext cx="3707891" cy="370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95309" y="159799"/>
            <a:ext cx="5513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Understanding the Data</a:t>
            </a:r>
            <a:endParaRPr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00" y="796400"/>
            <a:ext cx="10506199" cy="5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374496" y="1312152"/>
            <a:ext cx="436618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STEPS  TO PERFORM </a:t>
            </a:r>
            <a:br>
              <a:rPr lang="en-US"/>
            </a:br>
            <a:endParaRPr/>
          </a:p>
        </p:txBody>
      </p:sp>
      <p:sp>
        <p:nvSpPr>
          <p:cNvPr descr="Beige rectangle" id="202" name="Google Shape;202;p4"/>
          <p:cNvSpPr/>
          <p:nvPr/>
        </p:nvSpPr>
        <p:spPr>
          <a:xfrm flipH="1" rot="10800000">
            <a:off x="374495" y="1836453"/>
            <a:ext cx="3913419" cy="45719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106532" y="3577701"/>
            <a:ext cx="4509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: Exploratory Data Analysis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-1" y="3965104"/>
            <a:ext cx="751051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is Exploratory Data Analysis,</a:t>
            </a:r>
            <a:r>
              <a:rPr b="0" i="0" lang="en-U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method of studying and exploring record sets to apprehend their predominant traits, discover patterns, locate outliers, and identify relationships between variables. EDA is normally carried out as a preliminary step before undertaking extra formal statistical analyses or modeling.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involves Understanding of data , data cleaning, Handling missing data , Finding Outliers , Data Transformation , Feature Engineering , Data Visualization.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73980" y="826469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EXPLORATORY DATA ANALYSIS</a:t>
            </a:r>
            <a:br>
              <a:rPr lang="en-US"/>
            </a:br>
            <a:endParaRPr/>
          </a:p>
        </p:txBody>
      </p:sp>
      <p:sp>
        <p:nvSpPr>
          <p:cNvPr descr="Beige rectangle" id="210" name="Google Shape;210;p5"/>
          <p:cNvSpPr/>
          <p:nvPr/>
        </p:nvSpPr>
        <p:spPr>
          <a:xfrm>
            <a:off x="73980" y="1752544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" y="2187534"/>
            <a:ext cx="6113323" cy="455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460" y="2187535"/>
            <a:ext cx="6001560" cy="455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352425"/>
            <a:ext cx="10801350" cy="6153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423987"/>
            <a:ext cx="10753725" cy="401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653" y="401958"/>
            <a:ext cx="9568694" cy="61855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73980" y="896773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BUILDING MODELS</a:t>
            </a:r>
            <a:endParaRPr/>
          </a:p>
        </p:txBody>
      </p:sp>
      <p:sp>
        <p:nvSpPr>
          <p:cNvPr descr="Beige rectangle" id="234" name="Google Shape;234;p9"/>
          <p:cNvSpPr/>
          <p:nvPr/>
        </p:nvSpPr>
        <p:spPr>
          <a:xfrm>
            <a:off x="0" y="1664272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86431" y="4540316"/>
            <a:ext cx="3441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0" y="1815483"/>
            <a:ext cx="68535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machine learning, a model is a representation of a real-world process, system, or problem that we are trying to understand, analyze, or solve. A model is created using algorithms and trained on data, allowing it to make predictions or decisions without being explicitly programmed. There are various types of models in machine learning,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301841" y="5042517"/>
            <a:ext cx="81408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                     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Regression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S Healthcare Pitch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2024-01-03T05:50:14Z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