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67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0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3FA5-36E4-406B-974F-7BF49A7D19FF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F339-7442-445A-BEC1-CC88A463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4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791AB75-4D2C-9CC2-F291-3949E5A5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>
            <a:extLst>
              <a:ext uri="{FF2B5EF4-FFF2-40B4-BE49-F238E27FC236}">
                <a16:creationId xmlns:a16="http://schemas.microsoft.com/office/drawing/2014/main" id="{620AE6B1-1FB8-A00D-4D66-32FFD91F9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>
            <a:extLst>
              <a:ext uri="{FF2B5EF4-FFF2-40B4-BE49-F238E27FC236}">
                <a16:creationId xmlns:a16="http://schemas.microsoft.com/office/drawing/2014/main" id="{078B1D9A-ADF5-0632-8505-C947EF540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67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6C6F3661-5AA2-7970-D6F4-7366FC93D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F2F89234-767F-278D-299D-9345C419A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498BFCD2-613A-0FBF-1656-4FF84125B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40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4F46D6C-ADC5-84E2-107C-B9540D358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0ABFD24E-B649-461F-DDD3-0AF111CE2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F7986A79-B0FB-A709-7AD8-E035672D9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04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3D4DB59-1D55-40B0-5E5F-716FC89F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>
            <a:extLst>
              <a:ext uri="{FF2B5EF4-FFF2-40B4-BE49-F238E27FC236}">
                <a16:creationId xmlns:a16="http://schemas.microsoft.com/office/drawing/2014/main" id="{F64033F8-9803-AC86-4124-853C8D06A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>
            <a:extLst>
              <a:ext uri="{FF2B5EF4-FFF2-40B4-BE49-F238E27FC236}">
                <a16:creationId xmlns:a16="http://schemas.microsoft.com/office/drawing/2014/main" id="{08AC7778-5BEA-64BC-E037-0BF1D5587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85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F197AB1E-F16A-F565-0E9D-FCADC9C5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>
            <a:extLst>
              <a:ext uri="{FF2B5EF4-FFF2-40B4-BE49-F238E27FC236}">
                <a16:creationId xmlns:a16="http://schemas.microsoft.com/office/drawing/2014/main" id="{923D8130-64B7-6DD6-D485-585B00F1A2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>
            <a:extLst>
              <a:ext uri="{FF2B5EF4-FFF2-40B4-BE49-F238E27FC236}">
                <a16:creationId xmlns:a16="http://schemas.microsoft.com/office/drawing/2014/main" id="{96FF1599-4974-F44E-55D8-36BA55163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8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2F9D-C866-9D15-80B4-E7637820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DA6A8-6917-4A6D-4F50-17D5D7A4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1FDA-A094-1367-C0F4-26BCD11B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6CC4-8967-6C9D-7372-2C9E8926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5348-20A4-C8E0-0467-72332E8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4B4C-24A6-C54F-24C9-BE962887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A2789-109E-6458-3705-9BCEB363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46E8-A460-2646-C960-C284D44D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FEE4-78E8-90E3-7538-2DB04E7C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EE78-A7AB-82DE-D006-801B9F94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4CDD-93A1-F52F-EDC4-6B57EFD8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E0CB3-A46C-CDD3-87CF-D3C54E53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C214-D6A8-0969-869E-C4F14324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0697-8C3E-942B-10AF-A64263B7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F410-5A16-654E-F210-F0797A1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FA7-D72C-5693-A0E2-2FF31D63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9F4B-6560-AA54-802F-7464D8F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2275-0298-9C3C-0EBE-4CDB4A7E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257E-240E-C77A-CE0C-7357DD07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656A-7424-3620-7C69-85CA9F0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9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A7E5-3C5D-48C5-7D4B-D40C4330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9B3A-73CF-E8A9-02FD-B8EE369F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94C3-483F-29C8-DB80-16E7E83D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57A2-68DB-B520-7D60-0CF59FE4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80FC-8E38-EC3D-E76D-A62D6EB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5C08-6E2F-B930-A507-9842304B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5AE5-1982-2305-FB45-AC877551B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7E21A-257A-5934-6EFE-B9A87B3D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D5BF-8553-6D39-0C12-5831280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C0CF-AD5D-6292-F147-A52F7AE2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9642-60E1-1066-3039-25839C83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EF1-E623-6DEA-A0DC-24071FF3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5DDB-9B46-D513-9200-5BBF2F6C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22F4-3E49-30E6-C9EF-26DD54B0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7A4D9-ADAF-7891-7808-0EEC056FE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D75BE-20A7-DF54-50C1-923861C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A528-2562-198E-CD6C-4D9FEFA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C78D8-9522-72E3-C011-6F8BB68B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5D8F-D4DD-E1EB-7FBF-E3DEDABB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AC00-5ACA-D834-FFAC-8DB3D076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EBE80-C70C-2AF5-8C24-BC2091D9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110D-1393-F8DD-E08A-AD0A8FAA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7099-AACA-F5AA-CF42-848592CE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080B4-9EDA-352E-3857-63B9AF30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CC66-CE62-02FC-545B-1F46103B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835B9-086B-7DA0-C985-21C85985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8F71-87B0-CA82-48B7-5EB4426B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1F0D-909F-A343-D232-6BC6B68B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7FBE7-99FE-7CF4-E4C7-A75E902F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E3E8-C45B-587A-3C0E-1F9BD158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5CB5-F584-6EB4-58AA-01C94302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2E4E-64CA-7C22-BB68-F736A99F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1873-62D4-339D-519A-D71FD4A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1DAE-8378-3A02-C744-2F4C0D47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E9F1-2950-BBC3-C0BE-E9006010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9D1D-3977-26D5-AF59-43B873B3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7D4F-52C7-CF3D-C607-7411839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17DD-3F5B-A994-13FA-E521D7EE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11E6-773B-FA88-3D87-1969449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1713-E593-3F33-C9D0-2D3D5F0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0737-CABB-1ECE-234E-1C3E06C9C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83C8-3E73-408B-BB4B-1ED59C818C4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8014-2A2F-267E-B7CF-B7E06508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B370-A9E5-524B-C888-D160C577E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650-3572-41E3-80C8-6C62C19F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uch Money Do You Have to Repay in Chapter 13 Bankruptcy?">
            <a:extLst>
              <a:ext uri="{FF2B5EF4-FFF2-40B4-BE49-F238E27FC236}">
                <a16:creationId xmlns:a16="http://schemas.microsoft.com/office/drawing/2014/main" id="{615E19ED-8678-B1B4-EBDE-13713303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97;p2">
            <a:extLst>
              <a:ext uri="{FF2B5EF4-FFF2-40B4-BE49-F238E27FC236}">
                <a16:creationId xmlns:a16="http://schemas.microsoft.com/office/drawing/2014/main" id="{09A89611-4C7B-A60C-4911-4C9DB5DE1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793" y="16888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97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58B00248-39BA-9C38-3C32-186F3EF4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CC754F33-F83C-A85F-52BD-E1945E042728}"/>
              </a:ext>
            </a:extLst>
          </p:cNvPr>
          <p:cNvSpPr txBox="1"/>
          <p:nvPr/>
        </p:nvSpPr>
        <p:spPr>
          <a:xfrm>
            <a:off x="3209365" y="664218"/>
            <a:ext cx="609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Label Encoding</a:t>
            </a:r>
          </a:p>
        </p:txBody>
      </p:sp>
      <p:pic>
        <p:nvPicPr>
          <p:cNvPr id="156" name="Google Shape;156;p9">
            <a:extLst>
              <a:ext uri="{FF2B5EF4-FFF2-40B4-BE49-F238E27FC236}">
                <a16:creationId xmlns:a16="http://schemas.microsoft.com/office/drawing/2014/main" id="{EE59BB91-75DC-0126-ADF2-00BA3ADEBD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431" y="235224"/>
            <a:ext cx="1294980" cy="140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>
            <a:extLst>
              <a:ext uri="{FF2B5EF4-FFF2-40B4-BE49-F238E27FC236}">
                <a16:creationId xmlns:a16="http://schemas.microsoft.com/office/drawing/2014/main" id="{28DDC175-F4ED-780E-D510-03E259F251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B15FE-2B10-228C-95F0-97B6476AF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784" y="2298141"/>
            <a:ext cx="9862169" cy="39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2592663" y="744900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 dirty="0"/>
          </a:p>
        </p:txBody>
      </p:sp>
      <p:pic>
        <p:nvPicPr>
          <p:cNvPr id="174" name="Google Shape;174;p11" descr="Present Your Data Like a P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42" y="514593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B2904E-0632-8448-E76F-2E65A6D3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55" y="2560071"/>
            <a:ext cx="6727110" cy="3642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36F44-3610-4D4C-04D3-5B7D010DB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032" y="2643899"/>
            <a:ext cx="4519052" cy="3558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62BF8-7FEC-93FC-F5CC-CE86B030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4" y="260618"/>
            <a:ext cx="3408131" cy="263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52C2D-90A3-DB35-9D15-E7DC545D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76" y="219648"/>
            <a:ext cx="3480527" cy="2611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597FB-08A6-7A61-72C6-29BE19F0D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25" y="137745"/>
            <a:ext cx="3577116" cy="275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E98E5-AE91-1C9C-C736-17FF0E300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4" y="3429000"/>
            <a:ext cx="3749713" cy="289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66F6C-C508-3486-50D7-C92C5DD2E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320" y="3429000"/>
            <a:ext cx="3555002" cy="2754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9E5875-479B-022A-5258-973913BD5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425" y="3429000"/>
            <a:ext cx="3577116" cy="28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7D6905EA-3836-8B01-FD79-7A90E1A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>
            <a:extLst>
              <a:ext uri="{FF2B5EF4-FFF2-40B4-BE49-F238E27FC236}">
                <a16:creationId xmlns:a16="http://schemas.microsoft.com/office/drawing/2014/main" id="{20923D06-312A-D262-CCE8-4CE61B5DB1E5}"/>
              </a:ext>
            </a:extLst>
          </p:cNvPr>
          <p:cNvSpPr txBox="1"/>
          <p:nvPr/>
        </p:nvSpPr>
        <p:spPr>
          <a:xfrm>
            <a:off x="2431300" y="125050"/>
            <a:ext cx="64527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 Map Visualization </a:t>
            </a:r>
            <a:endParaRPr dirty="0"/>
          </a:p>
        </p:txBody>
      </p:sp>
      <p:pic>
        <p:nvPicPr>
          <p:cNvPr id="174" name="Google Shape;174;p11" descr="Present Your Data Like a Pro">
            <a:extLst>
              <a:ext uri="{FF2B5EF4-FFF2-40B4-BE49-F238E27FC236}">
                <a16:creationId xmlns:a16="http://schemas.microsoft.com/office/drawing/2014/main" id="{336B7889-77DB-61F0-6986-ADC3A52B0A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56" y="0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>
            <a:extLst>
              <a:ext uri="{FF2B5EF4-FFF2-40B4-BE49-F238E27FC236}">
                <a16:creationId xmlns:a16="http://schemas.microsoft.com/office/drawing/2014/main" id="{4FE8A200-EF21-5E72-1EC7-6A6752F352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5869BB-8ECC-6958-98AB-602EB2BC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35" y="1177408"/>
            <a:ext cx="8531599" cy="56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0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3BFEC66A-E0B6-6D3A-C253-61B86ED6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>
            <a:extLst>
              <a:ext uri="{FF2B5EF4-FFF2-40B4-BE49-F238E27FC236}">
                <a16:creationId xmlns:a16="http://schemas.microsoft.com/office/drawing/2014/main" id="{F5CAC6F1-3D0D-E211-9B04-51CDA9E2BEF2}"/>
              </a:ext>
            </a:extLst>
          </p:cNvPr>
          <p:cNvSpPr txBox="1"/>
          <p:nvPr/>
        </p:nvSpPr>
        <p:spPr>
          <a:xfrm>
            <a:off x="2431300" y="125050"/>
            <a:ext cx="64527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 Chart </a:t>
            </a:r>
            <a:r>
              <a:rPr lang="en-US" sz="4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</a:t>
            </a:r>
            <a:endParaRPr dirty="0"/>
          </a:p>
        </p:txBody>
      </p:sp>
      <p:pic>
        <p:nvPicPr>
          <p:cNvPr id="174" name="Google Shape;174;p11" descr="Present Your Data Like a Pro">
            <a:extLst>
              <a:ext uri="{FF2B5EF4-FFF2-40B4-BE49-F238E27FC236}">
                <a16:creationId xmlns:a16="http://schemas.microsoft.com/office/drawing/2014/main" id="{1CD9187E-AC11-A183-FE9A-8752B3890E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56" y="0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>
            <a:extLst>
              <a:ext uri="{FF2B5EF4-FFF2-40B4-BE49-F238E27FC236}">
                <a16:creationId xmlns:a16="http://schemas.microsoft.com/office/drawing/2014/main" id="{307B2A4F-0722-8394-F933-D559587E75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2B1DA4-EBEA-EB60-37EE-D37212B6F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55" y="1353674"/>
            <a:ext cx="11197697" cy="55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7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38B9160B-6B72-726F-A822-9FF893AD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>
            <a:extLst>
              <a:ext uri="{FF2B5EF4-FFF2-40B4-BE49-F238E27FC236}">
                <a16:creationId xmlns:a16="http://schemas.microsoft.com/office/drawing/2014/main" id="{020176BB-57B6-6E10-D10F-5CAAF72FA8DB}"/>
              </a:ext>
            </a:extLst>
          </p:cNvPr>
          <p:cNvSpPr txBox="1"/>
          <p:nvPr/>
        </p:nvSpPr>
        <p:spPr>
          <a:xfrm>
            <a:off x="2431300" y="125050"/>
            <a:ext cx="64527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Stacked Area Plot</a:t>
            </a:r>
            <a:endParaRPr dirty="0"/>
          </a:p>
        </p:txBody>
      </p:sp>
      <p:pic>
        <p:nvPicPr>
          <p:cNvPr id="174" name="Google Shape;174;p11" descr="Present Your Data Like a Pro">
            <a:extLst>
              <a:ext uri="{FF2B5EF4-FFF2-40B4-BE49-F238E27FC236}">
                <a16:creationId xmlns:a16="http://schemas.microsoft.com/office/drawing/2014/main" id="{9C951EB0-1843-9510-999D-E4A0CD6EA0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56" y="0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>
            <a:extLst>
              <a:ext uri="{FF2B5EF4-FFF2-40B4-BE49-F238E27FC236}">
                <a16:creationId xmlns:a16="http://schemas.microsoft.com/office/drawing/2014/main" id="{3CB7A30A-B779-B705-9C6F-1FAC7D29D4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3E387-7ECF-4A2D-F182-CE99B1F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10" y="1958212"/>
            <a:ext cx="8771380" cy="43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D9A50-C766-96B4-8EC0-7393567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351442"/>
            <a:ext cx="3561678" cy="2982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6CBEA-8BEC-A7E6-2CAA-AB8AAB18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61" y="459737"/>
            <a:ext cx="3561678" cy="276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AE1F5-6F8F-C3B8-A91C-860C1125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401" y="462473"/>
            <a:ext cx="3743892" cy="2885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90145-7437-50A0-B756-3D5F7C6F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2" y="3553699"/>
            <a:ext cx="3561678" cy="320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50C1AC-0ED6-891B-DC02-41966E990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161" y="3632013"/>
            <a:ext cx="3620019" cy="312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9917B-10B1-E7BD-F5AA-19EF0A87E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75" y="3755767"/>
            <a:ext cx="3620018" cy="30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2"/>
          <p:cNvSpPr txBox="1"/>
          <p:nvPr/>
        </p:nvSpPr>
        <p:spPr>
          <a:xfrm>
            <a:off x="1016782" y="457010"/>
            <a:ext cx="7082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öhne"/>
              </a:rPr>
              <a:t>Model Building</a:t>
            </a:r>
            <a:endParaRPr lang="en-IN" sz="4000" b="1" i="0" dirty="0">
              <a:effectLst/>
              <a:latin typeface="Söhne"/>
            </a:endParaRPr>
          </a:p>
          <a:p>
            <a:r>
              <a:rPr lang="en-IN" sz="3200" b="1" i="0" dirty="0">
                <a:effectLst/>
                <a:latin typeface="Söhne"/>
              </a:rPr>
              <a:t>Splitting Data</a:t>
            </a:r>
          </a:p>
        </p:txBody>
      </p:sp>
      <p:sp>
        <p:nvSpPr>
          <p:cNvPr id="1048627" name="TextBox 3"/>
          <p:cNvSpPr txBox="1"/>
          <p:nvPr/>
        </p:nvSpPr>
        <p:spPr>
          <a:xfrm>
            <a:off x="7903029" y="1369448"/>
            <a:ext cx="363147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Observation:-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Data Splitting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The code splits the original dataset into features (X) and the target variable (y).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Imbalanced Class Handling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The code employs the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RandomOverSampler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technique to handle class imbalance in the dataset. This is particularly useful when one or more classes are underrepresented in the dataset, which could lead to biased model 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Train-Test Split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After resampling, the resampled data is split into training and testing. Where 80% of the data goes for training and the rest 20% for testing.</a:t>
            </a:r>
          </a:p>
        </p:txBody>
      </p:sp>
      <p:pic>
        <p:nvPicPr>
          <p:cNvPr id="209720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30462" r="35974" b="40202"/>
          <a:stretch/>
        </p:blipFill>
        <p:spPr>
          <a:xfrm>
            <a:off x="1016782" y="2205471"/>
            <a:ext cx="5956664" cy="35160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5"/>
          <p:cNvSpPr txBox="1"/>
          <p:nvPr/>
        </p:nvSpPr>
        <p:spPr>
          <a:xfrm>
            <a:off x="861138" y="122712"/>
            <a:ext cx="5330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Söhne"/>
              </a:rPr>
              <a:t>Model Summary</a:t>
            </a:r>
            <a:endParaRPr lang="en-IN" sz="4000" b="1" i="0" dirty="0">
              <a:effectLst/>
              <a:latin typeface="Söhne"/>
            </a:endParaRPr>
          </a:p>
        </p:txBody>
      </p:sp>
      <p:sp>
        <p:nvSpPr>
          <p:cNvPr id="1048629" name="TextBox 1"/>
          <p:cNvSpPr txBox="1"/>
          <p:nvPr/>
        </p:nvSpPr>
        <p:spPr>
          <a:xfrm>
            <a:off x="472572" y="4232782"/>
            <a:ext cx="1077738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Insights from the Data:-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Models like Decision Trees, Random Forest, SVM, Naive Bayes,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demonstrate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high testing accuracy,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with values around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96.9%.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Decision Trees, Random Forest, SVM, Naive Bayes,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correctly classified most instances for both classes, as evident from their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confusion matrices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Random Forest, SVM, Naive Bayes,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seem to perform consistently well having 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higher average precision score and ROC AUC score.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Based on these insights, Random Forest, SVM,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CatBoost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can be considered the best models for this particular task, as they consistently perform well across various evaluation metrics. </a:t>
            </a:r>
          </a:p>
        </p:txBody>
      </p:sp>
      <p:pic>
        <p:nvPicPr>
          <p:cNvPr id="20972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t="37622" r="1082" b="15045"/>
          <a:stretch/>
        </p:blipFill>
        <p:spPr>
          <a:xfrm>
            <a:off x="261257" y="992777"/>
            <a:ext cx="11612879" cy="31543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3"/>
          <p:cNvSpPr txBox="1"/>
          <p:nvPr/>
        </p:nvSpPr>
        <p:spPr>
          <a:xfrm>
            <a:off x="404948" y="1939"/>
            <a:ext cx="42715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Söhne"/>
              </a:rPr>
              <a:t>Model Selection</a:t>
            </a:r>
          </a:p>
          <a:p>
            <a:r>
              <a:rPr lang="en-US" sz="2400" b="1" i="0" dirty="0">
                <a:effectLst/>
                <a:latin typeface="Söhne"/>
              </a:rPr>
              <a:t>Random Forest</a:t>
            </a:r>
            <a:endParaRPr lang="en-IN" sz="2400" b="1" i="0" dirty="0">
              <a:effectLst/>
              <a:latin typeface="Söhne"/>
            </a:endParaRPr>
          </a:p>
        </p:txBody>
      </p:sp>
      <p:sp>
        <p:nvSpPr>
          <p:cNvPr id="1048631" name="TextBox 5"/>
          <p:cNvSpPr txBox="1"/>
          <p:nvPr/>
        </p:nvSpPr>
        <p:spPr>
          <a:xfrm>
            <a:off x="6531429" y="956046"/>
            <a:ext cx="458506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Observation: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Random Forest Classifier Initialization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Fit the training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set of data to that RF model. 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Next,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test the data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draw conclusions based on the results.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training accuracy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tells us how well it remembers the examples it was taught, and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testing accuracy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tells us how well it can predict outcomes for new examples.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print out the training and testing accuracies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see how good our model is at remembering what it learned and at making new predictions.</a:t>
            </a:r>
          </a:p>
        </p:txBody>
      </p:sp>
      <p:pic>
        <p:nvPicPr>
          <p:cNvPr id="20972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t="23181" r="54297" b="41249"/>
          <a:stretch/>
        </p:blipFill>
        <p:spPr>
          <a:xfrm>
            <a:off x="404948" y="1311356"/>
            <a:ext cx="4857716" cy="3846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29999" r="78182" b="63764"/>
          <a:stretch/>
        </p:blipFill>
        <p:spPr>
          <a:xfrm>
            <a:off x="404948" y="5389737"/>
            <a:ext cx="3466661" cy="876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2" descr="6 Advantages of Fostering an Effective Project Team">
            <a:extLst>
              <a:ext uri="{FF2B5EF4-FFF2-40B4-BE49-F238E27FC236}">
                <a16:creationId xmlns:a16="http://schemas.microsoft.com/office/drawing/2014/main" id="{C91D83E0-4A5D-A642-30C0-69DBEDC81B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545" y="975627"/>
            <a:ext cx="4906746" cy="490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2AF89E87-52A9-58D6-691A-EADAF5BD3256}"/>
              </a:ext>
            </a:extLst>
          </p:cNvPr>
          <p:cNvSpPr txBox="1"/>
          <p:nvPr/>
        </p:nvSpPr>
        <p:spPr>
          <a:xfrm>
            <a:off x="7756902" y="1171239"/>
            <a:ext cx="26486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Project Mentor: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1F442A"/>
                </a:solidFill>
                <a:latin typeface="Cambria"/>
                <a:ea typeface="Cambria"/>
                <a:cs typeface="Calibri"/>
                <a:sym typeface="Cambria"/>
              </a:rPr>
              <a:t>Snehal</a:t>
            </a:r>
            <a:r>
              <a:rPr lang="en-US" sz="1900" dirty="0">
                <a:solidFill>
                  <a:srgbClr val="1F442A"/>
                </a:solidFill>
                <a:latin typeface="Cambria"/>
                <a:ea typeface="Cambria"/>
                <a:cs typeface="Calibri"/>
                <a:sym typeface="Cambria"/>
              </a:rPr>
              <a:t> Shinde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1F442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Project Co-Ordinator: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1F442A"/>
                </a:solidFill>
                <a:latin typeface="Cambria"/>
                <a:ea typeface="Cambria"/>
                <a:cs typeface="Calibri"/>
                <a:sym typeface="Cambria"/>
              </a:rPr>
              <a:t> </a:t>
            </a:r>
            <a:r>
              <a:rPr lang="en-US" sz="1900" dirty="0" err="1">
                <a:solidFill>
                  <a:srgbClr val="1F442A"/>
                </a:solidFill>
                <a:latin typeface="Cambria"/>
                <a:ea typeface="Cambria"/>
                <a:cs typeface="Calibri"/>
                <a:sym typeface="Cambria"/>
              </a:rPr>
              <a:t>Sunkarapalli</a:t>
            </a:r>
            <a:r>
              <a:rPr lang="en-US" sz="1900" dirty="0">
                <a:solidFill>
                  <a:srgbClr val="1F442A"/>
                </a:solidFill>
                <a:latin typeface="Cambria"/>
                <a:ea typeface="Cambria"/>
                <a:cs typeface="Calibri"/>
                <a:sym typeface="Cambria"/>
              </a:rPr>
              <a:t> Mounika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577EA3F0-69FB-6CB9-CE2A-DE5077CFA51D}"/>
              </a:ext>
            </a:extLst>
          </p:cNvPr>
          <p:cNvSpPr txBox="1"/>
          <p:nvPr/>
        </p:nvSpPr>
        <p:spPr>
          <a:xfrm>
            <a:off x="7180730" y="3429000"/>
            <a:ext cx="4016188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E4E79"/>
                </a:solidFill>
                <a:latin typeface="Cambria"/>
                <a:ea typeface="Cambria"/>
                <a:cs typeface="Cambria"/>
                <a:sym typeface="Cambria"/>
              </a:rPr>
              <a:t>Group - I Members:</a:t>
            </a: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Ms.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Vangeti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Bhavana</a:t>
            </a: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Mr. Vijaykumar V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Dalali</a:t>
            </a:r>
            <a:endParaRPr lang="en-US" sz="1600" b="0" i="0" u="none" strike="noStrike" cap="none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Kanchan </a:t>
            </a:r>
            <a:r>
              <a:rPr lang="en-US" sz="1600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kag</a:t>
            </a:r>
            <a:endParaRPr lang="en-US" sz="16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Arya Krishna A</a:t>
            </a: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Agath</a:t>
            </a:r>
            <a:r>
              <a:rPr lang="en-US" sz="16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Clafio</a:t>
            </a:r>
            <a:endParaRPr lang="en-US" sz="16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Nemalipuri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Rakesh</a:t>
            </a: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lang="en-US" sz="16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Vineeth PM</a:t>
            </a:r>
            <a:endParaRPr lang="en-US" sz="1600" b="0" i="0" u="none" strike="noStrike" cap="none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endParaRPr lang="en-US" sz="1600" b="0" i="0" u="none" strike="noStrike" cap="none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" name="Google Shape;97;p2">
            <a:extLst>
              <a:ext uri="{FF2B5EF4-FFF2-40B4-BE49-F238E27FC236}">
                <a16:creationId xmlns:a16="http://schemas.microsoft.com/office/drawing/2014/main" id="{6771268A-4CB5-E021-EEEC-F99C6B1742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793" y="16888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97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3"/>
          <p:cNvSpPr txBox="1"/>
          <p:nvPr/>
        </p:nvSpPr>
        <p:spPr>
          <a:xfrm>
            <a:off x="235131" y="243190"/>
            <a:ext cx="5499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öhne"/>
              </a:rPr>
              <a:t>Model Evaluation</a:t>
            </a:r>
            <a:endParaRPr lang="en-IN" sz="4000" b="1" i="0" dirty="0">
              <a:effectLst/>
              <a:latin typeface="Söhne"/>
            </a:endParaRPr>
          </a:p>
        </p:txBody>
      </p:sp>
      <p:pic>
        <p:nvPicPr>
          <p:cNvPr id="20972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30922" r="43377" b="12022"/>
          <a:stretch/>
        </p:blipFill>
        <p:spPr>
          <a:xfrm>
            <a:off x="235131" y="1058090"/>
            <a:ext cx="4885509" cy="4767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36698" r="62468" b="31887"/>
          <a:stretch/>
        </p:blipFill>
        <p:spPr>
          <a:xfrm>
            <a:off x="5303521" y="1171636"/>
            <a:ext cx="4767942" cy="206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41549" r="62986" b="8094"/>
          <a:stretch/>
        </p:blipFill>
        <p:spPr>
          <a:xfrm>
            <a:off x="5120639" y="3235568"/>
            <a:ext cx="3487783" cy="3335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38546" r="67143" b="11790"/>
          <a:stretch/>
        </p:blipFill>
        <p:spPr>
          <a:xfrm>
            <a:off x="8598198" y="3456128"/>
            <a:ext cx="3397886" cy="31144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552417" y="390957"/>
            <a:ext cx="4099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Söhne"/>
              </a:rPr>
              <a:t>Deployment</a:t>
            </a:r>
            <a:endParaRPr lang="en-IN" sz="4000" b="1" i="0" dirty="0">
              <a:effectLst/>
              <a:latin typeface="Söhne"/>
            </a:endParaRPr>
          </a:p>
        </p:txBody>
      </p:sp>
      <p:pic>
        <p:nvPicPr>
          <p:cNvPr id="209722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583733-B439-0528-F85A-0A602CB6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6" y="1400782"/>
            <a:ext cx="5456034" cy="4880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53DC5-7E97-8483-A1C7-90453A372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47" y="1400781"/>
            <a:ext cx="5314545" cy="48808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Picture 2" descr="Free Google Thank You Slide &amp; PowerPoint Templat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D7829804-10FC-E6AA-B7E8-93B1FE42D725}"/>
              </a:ext>
            </a:extLst>
          </p:cNvPr>
          <p:cNvSpPr txBox="1"/>
          <p:nvPr/>
        </p:nvSpPr>
        <p:spPr>
          <a:xfrm>
            <a:off x="467425" y="2358643"/>
            <a:ext cx="11257149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Purpose</a:t>
            </a:r>
            <a:r>
              <a:rPr lang="en-US" sz="1800" b="1" i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:</a:t>
            </a:r>
            <a:r>
              <a:rPr lang="en-US" sz="1800" b="1" i="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The </a:t>
            </a: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bankruptcy prevention projects is 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probability that a business goes bankrupt or not from different features.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dirty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  <a:p>
            <a:pPr algn="l"/>
            <a:r>
              <a:rPr lang="en-US" sz="2000" b="1" i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Key Attributes:</a:t>
            </a:r>
            <a:r>
              <a:rPr lang="en-US" sz="2000" b="1" i="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</a:p>
          <a:p>
            <a:pPr algn="l"/>
            <a:endParaRPr lang="en-US" sz="2000" b="1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  <a:p>
            <a:pPr algn="l"/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data file contains 7 features about 250 companies including the following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Industrial_risk</a:t>
            </a: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0=low risk, 0.5=medium risk, 1=high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management_risk</a:t>
            </a: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0=low risk, 0.5=medium risk, 1=high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financial flexibility: 0=low flexibility, 0.5=medium flexibility, 1=high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credibility: 0=low credibility, 0.5=medium credibility, 1=high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competitiveness: 0=low competitiveness, 0.5=medium competitiveness, 1=high  competitiveness.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operating_risk</a:t>
            </a: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0=low risk, 0.5=medium risk, 1=high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class: bankruptcy, non-bankruptcy (target variable).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</p:txBody>
      </p:sp>
      <p:pic>
        <p:nvPicPr>
          <p:cNvPr id="2050" name="Picture 2" descr="What Happens To My House If I Declare Bankruptcy">
            <a:extLst>
              <a:ext uri="{FF2B5EF4-FFF2-40B4-BE49-F238E27FC236}">
                <a16:creationId xmlns:a16="http://schemas.microsoft.com/office/drawing/2014/main" id="{0BD4A2B8-B29B-4C81-92E4-6E5AB2DD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54" y="0"/>
            <a:ext cx="4908176" cy="226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05;p3">
            <a:extLst>
              <a:ext uri="{FF2B5EF4-FFF2-40B4-BE49-F238E27FC236}">
                <a16:creationId xmlns:a16="http://schemas.microsoft.com/office/drawing/2014/main" id="{5B8CFD4F-7FD1-2F64-D6AD-C84F810234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9010" y="20954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0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 descr="How to Write a Great Business Plan: Financial Analysis | Inc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165" y="-10134"/>
            <a:ext cx="6391835" cy="6868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743247" y="608449"/>
            <a:ext cx="41681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Analysis </a:t>
            </a:r>
            <a:endParaRPr dirty="0"/>
          </a:p>
        </p:txBody>
      </p:sp>
      <p:sp>
        <p:nvSpPr>
          <p:cNvPr id="128" name="Google Shape;128;p6"/>
          <p:cNvSpPr txBox="1"/>
          <p:nvPr/>
        </p:nvSpPr>
        <p:spPr>
          <a:xfrm>
            <a:off x="572918" y="2850777"/>
            <a:ext cx="5326380" cy="218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and Load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2117" y="172198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2049040" y="0"/>
            <a:ext cx="428498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</a:t>
            </a:r>
            <a:endParaRPr sz="44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5" name="Google Shape;135;p7" descr="Library Management System | Library Management Software in 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96" y="0"/>
            <a:ext cx="1582498" cy="14074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596990" y="1407459"/>
            <a:ext cx="11399094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#Start by importing the necessary libraries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#EDA Part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import pandas as pd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import </a:t>
            </a:r>
            <a:r>
              <a:rPr lang="en-GB" sz="1600" b="0" dirty="0" err="1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numpy</a:t>
            </a: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as np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import </a:t>
            </a:r>
            <a:r>
              <a:rPr lang="en-GB" sz="1600" b="0" dirty="0" err="1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matplotlib.pyplot</a:t>
            </a: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as </a:t>
            </a:r>
            <a:r>
              <a:rPr lang="en-GB" sz="1600" b="0" dirty="0" err="1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plt</a:t>
            </a:r>
            <a:endParaRPr lang="en-GB" sz="1600"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import seaborn as </a:t>
            </a:r>
            <a:r>
              <a:rPr lang="en-GB" sz="1600" b="0" dirty="0" err="1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sns</a:t>
            </a:r>
            <a:endParaRPr lang="en-GB" sz="1600"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from </a:t>
            </a:r>
            <a:r>
              <a:rPr lang="en-GB" sz="1600" b="0" dirty="0" err="1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sklearn</a:t>
            </a:r>
            <a:r>
              <a:rPr lang="en-GB" sz="1600" b="0" dirty="0">
                <a:solidFill>
                  <a:srgbClr val="17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import preprocessing</a:t>
            </a:r>
            <a:endParaRPr lang="en-IN" sz="160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sweetviz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sv</a:t>
            </a:r>
            <a:endParaRPr lang="en-US" sz="16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sklearn.model_selection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train_test_split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GridSearchCV</a:t>
            </a:r>
            <a:endParaRPr lang="en-US" sz="16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sklearn.metrics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classification_report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confusion_matrix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roc_auc_score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roc_curve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precision_recall_curve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average_precision_score</a:t>
            </a:r>
            <a:endParaRPr lang="en-US" sz="16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sklearn.preprocessing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StandardScaler</a:t>
            </a:r>
            <a:endParaRPr lang="en-US" sz="16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imblearn.over_sampling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RandomOverSampler</a:t>
            </a:r>
            <a:endParaRPr lang="en-US" sz="1600" b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pickle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rgbClr val="171616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825227" y="1753279"/>
            <a:ext cx="68040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DA9DB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# Load your dataset into a Pandas Data Frame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8DA9DB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data=</a:t>
            </a:r>
            <a:r>
              <a:rPr lang="en-GB" sz="1800" b="1" dirty="0" err="1">
                <a:solidFill>
                  <a:srgbClr val="8DA9DB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pd.read_excel</a:t>
            </a:r>
            <a:r>
              <a:rPr lang="en-GB" sz="1800" b="1" dirty="0">
                <a:solidFill>
                  <a:srgbClr val="8DA9DB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("/content/bankruptcy.xlsx")</a:t>
            </a:r>
            <a:endParaRPr sz="1800" b="1" dirty="0">
              <a:solidFill>
                <a:srgbClr val="8DA9DB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2284131" y="653970"/>
            <a:ext cx="36668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Load Data</a:t>
            </a:r>
            <a:endParaRPr sz="40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144" name="Google Shape;144;p8" descr="Database Icon Transparent #408826 - Free Icons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514" y="448526"/>
            <a:ext cx="1313874" cy="13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151" y="252879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0AF15-13D4-ACC6-B7FC-F1F633EEF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242" y="2555442"/>
            <a:ext cx="9097275" cy="3970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3048000" y="430326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Explore the Data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431" y="235224"/>
            <a:ext cx="1294980" cy="140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B813D4-E311-F924-CD27-6D92D3841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83" y="2286951"/>
            <a:ext cx="10471769" cy="41407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9">
            <a:extLst>
              <a:ext uri="{FF2B5EF4-FFF2-40B4-BE49-F238E27FC236}">
                <a16:creationId xmlns:a16="http://schemas.microsoft.com/office/drawing/2014/main" id="{F5B9EA14-E3D8-EE22-147F-13179F25DB13}"/>
              </a:ext>
            </a:extLst>
          </p:cNvPr>
          <p:cNvSpPr txBox="1"/>
          <p:nvPr/>
        </p:nvSpPr>
        <p:spPr>
          <a:xfrm>
            <a:off x="1272989" y="33171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Value Counts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Google Shape;159;p9">
            <a:extLst>
              <a:ext uri="{FF2B5EF4-FFF2-40B4-BE49-F238E27FC236}">
                <a16:creationId xmlns:a16="http://schemas.microsoft.com/office/drawing/2014/main" id="{D6B73443-491B-8C6D-120C-A74D5345D4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78328" y="153844"/>
            <a:ext cx="1492250" cy="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88E89-D2E1-D964-12EC-5BCE8EF9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92" y="1425389"/>
            <a:ext cx="4775907" cy="4876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F9F1A-EC66-A5E7-3D4F-A1CCFB876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30" y="1425389"/>
            <a:ext cx="4775906" cy="48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72613B59-ED85-4D00-263A-28A587E5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D3D7639F-A272-2582-D22B-0024EB71FDB3}"/>
              </a:ext>
            </a:extLst>
          </p:cNvPr>
          <p:cNvSpPr txBox="1"/>
          <p:nvPr/>
        </p:nvSpPr>
        <p:spPr>
          <a:xfrm>
            <a:off x="3209365" y="664218"/>
            <a:ext cx="609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Correlation Analysis</a:t>
            </a:r>
            <a:endParaRPr sz="32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56" name="Google Shape;156;p9">
            <a:extLst>
              <a:ext uri="{FF2B5EF4-FFF2-40B4-BE49-F238E27FC236}">
                <a16:creationId xmlns:a16="http://schemas.microsoft.com/office/drawing/2014/main" id="{DE7ACDB7-CC9B-291A-8DF0-9A25B18FA1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431" y="235224"/>
            <a:ext cx="1294980" cy="140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>
            <a:extLst>
              <a:ext uri="{FF2B5EF4-FFF2-40B4-BE49-F238E27FC236}">
                <a16:creationId xmlns:a16="http://schemas.microsoft.com/office/drawing/2014/main" id="{DFEE5489-D958-DD55-6C25-E1D07DA9075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2;p8">
            <a:extLst>
              <a:ext uri="{FF2B5EF4-FFF2-40B4-BE49-F238E27FC236}">
                <a16:creationId xmlns:a16="http://schemas.microsoft.com/office/drawing/2014/main" id="{49CE92D1-193E-EBF2-C150-3063A0981E4E}"/>
              </a:ext>
            </a:extLst>
          </p:cNvPr>
          <p:cNvSpPr txBox="1"/>
          <p:nvPr/>
        </p:nvSpPr>
        <p:spPr>
          <a:xfrm>
            <a:off x="357949" y="1773547"/>
            <a:ext cx="31102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data.corr</a:t>
            </a:r>
            <a:r>
              <a:rPr lang="en-GB" sz="1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()</a:t>
            </a:r>
            <a:endParaRPr sz="18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DDA1D-2AA5-555F-9484-7BE5A55CB87F}"/>
              </a:ext>
            </a:extLst>
          </p:cNvPr>
          <p:cNvSpPr txBox="1"/>
          <p:nvPr/>
        </p:nvSpPr>
        <p:spPr>
          <a:xfrm>
            <a:off x="805437" y="5010316"/>
            <a:ext cx="10444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Correlation Analysis helps to understand how changes in one variable are associated with changes in another.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Here the feature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industrial_risk</a:t>
            </a:r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management_risk</a:t>
            </a:r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operating_risk</a:t>
            </a:r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is having a negative correlation with the target variable "class" whereas the features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financial_flexibility</a:t>
            </a:r>
            <a:r>
              <a:rPr lang="en-GB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credibility and competitiveness shares a strong positive correlation.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4" t="47093" r="6234" b="22416"/>
          <a:stretch/>
        </p:blipFill>
        <p:spPr>
          <a:xfrm>
            <a:off x="1319347" y="2275296"/>
            <a:ext cx="10149841" cy="26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748</Words>
  <Application>Microsoft Office PowerPoint</Application>
  <PresentationFormat>Widescreen</PresentationFormat>
  <Paragraphs>85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Rounded</vt:lpstr>
      <vt:lpstr>Calibri</vt:lpstr>
      <vt:lpstr>Calibri Light</vt:lpstr>
      <vt:lpstr>Cambria</vt:lpstr>
      <vt:lpstr>Helvetica Neue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Vijaykumar [TS-3-RPA-B1]</dc:creator>
  <cp:lastModifiedBy>Corporate Edition</cp:lastModifiedBy>
  <cp:revision>24</cp:revision>
  <dcterms:created xsi:type="dcterms:W3CDTF">2024-02-14T05:33:48Z</dcterms:created>
  <dcterms:modified xsi:type="dcterms:W3CDTF">2024-02-17T05:06:33Z</dcterms:modified>
</cp:coreProperties>
</file>