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67D30-D99E-2E8A-F7DA-4AF810B1A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F94BEE-1E2E-BAD2-1F65-D88DDEF7D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E532E5-BB60-B3C2-4923-9D68F6727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B548-E09B-4A9B-A134-18568DDD85CA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C646FE-25EF-A263-2925-3C7DD47D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14F5AC-DACC-58A5-687A-492AD581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78A4-F669-4441-BEE5-897627743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91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582AD-0845-F426-4CBA-BA3C2C9E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3D0F3B0-F7E0-AF1E-73FC-D5518E631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9BCE7D-35FF-44E2-1DDC-E38EEC03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B548-E09B-4A9B-A134-18568DDD85CA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FE6DB2-2542-A220-8845-B2AA8F35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C0E496-8764-C098-5D51-79A239DC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78A4-F669-4441-BEE5-897627743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924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BA7953-A193-EA3D-462C-BAE44B913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E96ACD-BC5D-6F84-F5E1-DBFD2EB8A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B62A9-6E13-B6F7-95FB-70EDA40A2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B548-E09B-4A9B-A134-18568DDD85CA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26742D-8E79-E2EB-0D7C-E4191AF0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B1E534-58F6-B159-A3C1-0E0806C2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78A4-F669-4441-BEE5-897627743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22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0FDA4-3BEF-EA0E-8B29-3A79EDF4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AC01A5-03F8-EF20-76D4-3E4F3B557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0FBE33-6679-5839-805F-7ABD01F2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B548-E09B-4A9B-A134-18568DDD85CA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FC5F82-66C8-AD0E-A4DD-EB5EF8F6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9C518C-E5B2-2977-DB7C-758D90A2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78A4-F669-4441-BEE5-897627743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048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1940F-9767-ED42-E15D-B43613C65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DFBF6C-D200-DAD2-7E1A-F49836757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00E963-93D1-639E-4371-58C52E18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B548-E09B-4A9B-A134-18568DDD85CA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BD0E95-D2DB-D5B6-B4A6-673CC02D7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DA097-0C60-0627-C980-6D0F5477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78A4-F669-4441-BEE5-897627743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19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63B88-D57C-F84C-03AC-5031B5585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8C352E-ED0C-0652-4767-3AF0E7AD4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425154-CBBD-0808-0375-DE9F99941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2FF287-BF87-2265-DE94-0A9FCBE9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B548-E09B-4A9B-A134-18568DDD85CA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A3A78D-6DB0-7B0C-96F8-843536F0F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5DFFB0-BC05-F8E8-5BE8-156A8CA80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78A4-F669-4441-BEE5-897627743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89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E62D3-C6B8-9C86-AD71-4D5C01037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A3B44A-C8B1-B33D-D7E8-6CC6FD62B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068E13-ED06-1BAF-A64D-C481CD031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FEE996-9141-D31B-03C4-243A475CC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85BC1AA-ED9F-9754-53BA-4F334C045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85EA01-476E-C098-C349-CF428A299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B548-E09B-4A9B-A134-18568DDD85CA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5C54C51-B5EF-8A95-3B1E-6D5D4705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8BD732-B8B3-D9D2-FB5C-76705CC07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78A4-F669-4441-BEE5-897627743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01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23A8D-7669-8F4E-28EC-5D712D8F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35F9BF-223F-46E0-A75F-0481EFC1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B548-E09B-4A9B-A134-18568DDD85CA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354F02-EC61-55B6-2CED-314584E0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8F5D36-260C-E6AC-D44C-DFA1399D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78A4-F669-4441-BEE5-897627743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33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E20E8BE-9B59-3C74-4526-AE9843EE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B548-E09B-4A9B-A134-18568DDD85CA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C979B1-40CA-F5B9-50A0-CC0170B56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3F74305-7518-A606-49BD-47546FA8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78A4-F669-4441-BEE5-897627743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92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C32D7-ADDB-6AD9-E731-BA6C657A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163EC7-90AC-E05E-335F-7309A469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C206CD-E87D-ABC6-0D53-60F4144D3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768E15-DF18-69F0-42AF-70ED02172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B548-E09B-4A9B-A134-18568DDD85CA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DA143D-F79D-9458-1768-3F5837BC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A383B7-3B44-CED2-A3F8-57AB5214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78A4-F669-4441-BEE5-897627743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459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8404DC-F875-6747-2C85-0EE1F222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722870-527B-C28B-F68F-6CDE7538F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8648E61-0269-6C1D-B904-645A2DFB4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8F7BCA-0C2B-DF9A-4FE5-4BA90CEBC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5B548-E09B-4A9B-A134-18568DDD85CA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32584F-2768-5732-5FC1-2F328615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753B3C-E12B-1A26-A65B-045E23A04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778A4-F669-4441-BEE5-897627743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27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D7C9C7-B1E7-5BD3-C2F0-08978CBB4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CEFE1A-373D-5356-38FA-C5F71C57E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F0C747-A062-B7DC-2F50-4217AC45E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5B548-E09B-4A9B-A134-18568DDD85CA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67F496-91F7-C1B5-0657-08687535A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5BFD9E-A23B-F125-69B5-5464612EB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8778A4-F669-4441-BEE5-8976277437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539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85333-CAA4-9E3B-3D80-AEEA0C9ED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" y="187643"/>
            <a:ext cx="11927840" cy="879157"/>
          </a:xfrm>
        </p:spPr>
        <p:txBody>
          <a:bodyPr>
            <a:normAutofit/>
          </a:bodyPr>
          <a:lstStyle/>
          <a:p>
            <a:r>
              <a:rPr lang="pt-BR" sz="4800" dirty="0"/>
              <a:t>VISÃO GERAL DA CAMPANHA DE MARKETING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81FF00-CC03-F85E-88E0-BD545EEF7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r="4800000" sx="69000" sy="69000" algn="ctr" rotWithShape="0">
              <a:srgbClr val="000000">
                <a:alpha val="3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201BA3BB-0AFE-43F4-A16F-253727809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059" y="1429542"/>
            <a:ext cx="3680581" cy="185023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E5CCB86-FF56-692F-DFF5-5C98F882D6F8}"/>
              </a:ext>
            </a:extLst>
          </p:cNvPr>
          <p:cNvSpPr txBox="1"/>
          <p:nvPr/>
        </p:nvSpPr>
        <p:spPr>
          <a:xfrm>
            <a:off x="4447418" y="1347967"/>
            <a:ext cx="6799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campanha converteu um volume significativo de clientes (</a:t>
            </a:r>
            <a:r>
              <a:rPr lang="pt-BR" sz="2000" b="1" dirty="0"/>
              <a:t>2,2 mil</a:t>
            </a:r>
            <a:r>
              <a:rPr lang="pt-BR" sz="2000" dirty="0"/>
              <a:t>) em um faturamento expressivo (</a:t>
            </a:r>
            <a:r>
              <a:rPr lang="pt-BR" sz="2000" b="1" dirty="0"/>
              <a:t>$1,24 milhões</a:t>
            </a:r>
            <a:r>
              <a:rPr lang="pt-BR" sz="2000" dirty="0"/>
              <a:t>), refletindo a eficácia da abordagem adotada.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F2D65E3-E3BE-A452-A1DB-3D7F8D118EA0}"/>
              </a:ext>
            </a:extLst>
          </p:cNvPr>
          <p:cNvSpPr txBox="1"/>
          <p:nvPr/>
        </p:nvSpPr>
        <p:spPr>
          <a:xfrm>
            <a:off x="4471488" y="2626619"/>
            <a:ext cx="706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Abrangendo clientes em diferentes regiões, a campanha reforçou o posicionamento nacional da marca.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1241F2A-9AD7-BB87-C56E-CC213D265E0F}"/>
              </a:ext>
            </a:extLst>
          </p:cNvPr>
          <p:cNvSpPr txBox="1"/>
          <p:nvPr/>
        </p:nvSpPr>
        <p:spPr>
          <a:xfrm>
            <a:off x="7101840" y="4470400"/>
            <a:ext cx="4145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faturamento obtido demonstra um retorno significativo frente aos custos da campanha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3CD5AF0-DB0C-2AB0-341D-0BBB50A56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058" y="4185259"/>
            <a:ext cx="5986901" cy="189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5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2B399-586D-6CC2-825D-371A77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CLIENTE</a:t>
            </a:r>
            <a:br>
              <a:rPr lang="pt-BR" dirty="0"/>
            </a:b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6AF4167-234C-2E9A-D3C4-44C174123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3800" y="1298043"/>
            <a:ext cx="3937000" cy="2720818"/>
          </a:xfr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61708D5-9974-1147-AE9C-DDCAEFFFD703}"/>
              </a:ext>
            </a:extLst>
          </p:cNvPr>
          <p:cNvSpPr txBox="1"/>
          <p:nvPr/>
        </p:nvSpPr>
        <p:spPr>
          <a:xfrm>
            <a:off x="955040" y="4419599"/>
            <a:ext cx="38201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Clientes abaixo dos 30 gastam menos no </a:t>
            </a:r>
            <a:r>
              <a:rPr lang="pt-BR" dirty="0" err="1"/>
              <a:t>ifood</a:t>
            </a:r>
            <a:r>
              <a:rPr lang="pt-BR" dirty="0"/>
              <a:t>. Para a próxima campanha  devemos priorizar os clientes 40+, pois foram os que mais trouxeram retorno (R$1.019.889)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5A12CD0-1F93-CCEB-C926-EBD04E7F1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399" y="1298043"/>
            <a:ext cx="4858177" cy="2960606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B2550C0-6F81-77E0-E84F-3E6F7E921BD6}"/>
              </a:ext>
            </a:extLst>
          </p:cNvPr>
          <p:cNvSpPr txBox="1"/>
          <p:nvPr/>
        </p:nvSpPr>
        <p:spPr>
          <a:xfrm>
            <a:off x="6096000" y="4582160"/>
            <a:ext cx="544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Públicos com graduação representam 52% do faturamento da campanha, trazendo R$635 mil reais. </a:t>
            </a:r>
          </a:p>
        </p:txBody>
      </p:sp>
      <p:pic>
        <p:nvPicPr>
          <p:cNvPr id="20" name="Imagem 19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0D6CEE1F-2018-FB6D-45AC-FE348D7782B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95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C1965090-B825-8A55-BFCD-264D2B00E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560" y="3555956"/>
            <a:ext cx="5206440" cy="2994553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2487782-094C-58A8-07D6-979A537D4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66" y="475621"/>
            <a:ext cx="5579434" cy="2826423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6963BF6-0AF3-4F7D-C000-136F32C87EB9}"/>
              </a:ext>
            </a:extLst>
          </p:cNvPr>
          <p:cNvSpPr txBox="1"/>
          <p:nvPr/>
        </p:nvSpPr>
        <p:spPr>
          <a:xfrm>
            <a:off x="6650279" y="579120"/>
            <a:ext cx="4861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Clientes sem adolescentes em casa representam 59,5% do faturamento.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Já em relação às crianças, clientes sem crianças em casa respondem por 86,5% do faturamento, contra 13,5% daqueles com crianças.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BDE5192-803A-E58C-D2EF-73671359C230}"/>
              </a:ext>
            </a:extLst>
          </p:cNvPr>
          <p:cNvSpPr txBox="1"/>
          <p:nvPr/>
        </p:nvSpPr>
        <p:spPr>
          <a:xfrm>
            <a:off x="543000" y="4460240"/>
            <a:ext cx="5781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a próxima campanha, podemos reforçar benefícios ligados à praticidade, estilo de vida e autonomia, que costumam ter mais apelo com adultos sem dependentes em casa</a:t>
            </a:r>
          </a:p>
        </p:txBody>
      </p:sp>
      <p:pic>
        <p:nvPicPr>
          <p:cNvPr id="19" name="Imagem 18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42947639-7D1F-2C9C-17B6-87CD354ED8B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3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280D4-65CC-C536-DD7B-423CA42D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PRODUTO</a:t>
            </a:r>
            <a:br>
              <a:rPr lang="pt-BR" dirty="0"/>
            </a:b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8331F07-B2B6-2A30-0107-A9FB4B738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6902"/>
            <a:ext cx="10419080" cy="36494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508F7A6-6271-7126-CAA8-81299D016567}"/>
              </a:ext>
            </a:extLst>
          </p:cNvPr>
          <p:cNvSpPr txBox="1"/>
          <p:nvPr/>
        </p:nvSpPr>
        <p:spPr>
          <a:xfrm>
            <a:off x="838200" y="5212080"/>
            <a:ext cx="1051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produto “Vinho” possui o maior faturamento, além disso, existe uma correlação positiva entre vinhos e carnes com maiores faturamentos médio.</a:t>
            </a:r>
          </a:p>
          <a:p>
            <a:endParaRPr lang="pt-BR" dirty="0"/>
          </a:p>
          <a:p>
            <a:r>
              <a:rPr lang="pt-BR" dirty="0"/>
              <a:t>O foco da próxima campanha deve ser na venda desses dois produtos juntos com ofertas de descontos na compra conjunta. </a:t>
            </a:r>
          </a:p>
        </p:txBody>
      </p:sp>
      <p:pic>
        <p:nvPicPr>
          <p:cNvPr id="3" name="Imagem 2" descr="Padrão do plano de fundo&#10;&#10;O conteúdo gerado por IA pode estar incorreto.">
            <a:extLst>
              <a:ext uri="{FF2B5EF4-FFF2-40B4-BE49-F238E27FC236}">
                <a16:creationId xmlns:a16="http://schemas.microsoft.com/office/drawing/2014/main" id="{C9F82521-064E-7F57-FAF6-046822897C5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7525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VISÃO GERAL DA CAMPANHA DE MARKETING</vt:lpstr>
      <vt:lpstr>VISÃO CLIENTE </vt:lpstr>
      <vt:lpstr>Apresentação do PowerPoint</vt:lpstr>
      <vt:lpstr>VISÃO PRODUTO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Agatha Renata Silva Meneghel</dc:creator>
  <cp:lastModifiedBy>Agatha Renata Silva Meneghel</cp:lastModifiedBy>
  <cp:revision>2</cp:revision>
  <dcterms:created xsi:type="dcterms:W3CDTF">2025-08-08T16:52:26Z</dcterms:created>
  <dcterms:modified xsi:type="dcterms:W3CDTF">2025-08-08T17:12:51Z</dcterms:modified>
</cp:coreProperties>
</file>