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2" r:id="rId4"/>
    <p:sldId id="263" r:id="rId5"/>
    <p:sldId id="267" r:id="rId6"/>
    <p:sldId id="277" r:id="rId7"/>
    <p:sldId id="274" r:id="rId8"/>
    <p:sldId id="276" r:id="rId9"/>
    <p:sldId id="275" r:id="rId10"/>
    <p:sldId id="278" r:id="rId11"/>
    <p:sldId id="273" r:id="rId12"/>
    <p:sldId id="279" r:id="rId13"/>
    <p:sldId id="269" r:id="rId14"/>
    <p:sldId id="264" r:id="rId15"/>
    <p:sldId id="265" r:id="rId16"/>
    <p:sldId id="266"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434ACB-B472-4256-823A-F6FB68EE9FE9}"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842FB-C727-450C-9C82-F098220F39C6}" type="slidenum">
              <a:rPr lang="en-US" smtClean="0"/>
              <a:t>‹#›</a:t>
            </a:fld>
            <a:endParaRPr lang="en-US"/>
          </a:p>
        </p:txBody>
      </p:sp>
    </p:spTree>
    <p:extLst>
      <p:ext uri="{BB962C8B-B14F-4D97-AF65-F5344CB8AC3E}">
        <p14:creationId xmlns:p14="http://schemas.microsoft.com/office/powerpoint/2010/main" val="2260274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434ACB-B472-4256-823A-F6FB68EE9FE9}"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842FB-C727-450C-9C82-F098220F39C6}" type="slidenum">
              <a:rPr lang="en-US" smtClean="0"/>
              <a:t>‹#›</a:t>
            </a:fld>
            <a:endParaRPr lang="en-US"/>
          </a:p>
        </p:txBody>
      </p:sp>
    </p:spTree>
    <p:extLst>
      <p:ext uri="{BB962C8B-B14F-4D97-AF65-F5344CB8AC3E}">
        <p14:creationId xmlns:p14="http://schemas.microsoft.com/office/powerpoint/2010/main" val="1901931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434ACB-B472-4256-823A-F6FB68EE9FE9}"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842FB-C727-450C-9C82-F098220F39C6}" type="slidenum">
              <a:rPr lang="en-US" smtClean="0"/>
              <a:t>‹#›</a:t>
            </a:fld>
            <a:endParaRPr lang="en-US"/>
          </a:p>
        </p:txBody>
      </p:sp>
    </p:spTree>
    <p:extLst>
      <p:ext uri="{BB962C8B-B14F-4D97-AF65-F5344CB8AC3E}">
        <p14:creationId xmlns:p14="http://schemas.microsoft.com/office/powerpoint/2010/main" val="858770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434ACB-B472-4256-823A-F6FB68EE9FE9}"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842FB-C727-450C-9C82-F098220F39C6}" type="slidenum">
              <a:rPr lang="en-US" smtClean="0"/>
              <a:t>‹#›</a:t>
            </a:fld>
            <a:endParaRPr lang="en-US"/>
          </a:p>
        </p:txBody>
      </p:sp>
    </p:spTree>
    <p:extLst>
      <p:ext uri="{BB962C8B-B14F-4D97-AF65-F5344CB8AC3E}">
        <p14:creationId xmlns:p14="http://schemas.microsoft.com/office/powerpoint/2010/main" val="461908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434ACB-B472-4256-823A-F6FB68EE9FE9}"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842FB-C727-450C-9C82-F098220F39C6}" type="slidenum">
              <a:rPr lang="en-US" smtClean="0"/>
              <a:t>‹#›</a:t>
            </a:fld>
            <a:endParaRPr lang="en-US"/>
          </a:p>
        </p:txBody>
      </p:sp>
    </p:spTree>
    <p:extLst>
      <p:ext uri="{BB962C8B-B14F-4D97-AF65-F5344CB8AC3E}">
        <p14:creationId xmlns:p14="http://schemas.microsoft.com/office/powerpoint/2010/main" val="2095892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434ACB-B472-4256-823A-F6FB68EE9FE9}" type="datetimeFigureOut">
              <a:rPr lang="en-US" smtClean="0"/>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B842FB-C727-450C-9C82-F098220F39C6}" type="slidenum">
              <a:rPr lang="en-US" smtClean="0"/>
              <a:t>‹#›</a:t>
            </a:fld>
            <a:endParaRPr lang="en-US"/>
          </a:p>
        </p:txBody>
      </p:sp>
    </p:spTree>
    <p:extLst>
      <p:ext uri="{BB962C8B-B14F-4D97-AF65-F5344CB8AC3E}">
        <p14:creationId xmlns:p14="http://schemas.microsoft.com/office/powerpoint/2010/main" val="3568156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434ACB-B472-4256-823A-F6FB68EE9FE9}" type="datetimeFigureOut">
              <a:rPr lang="en-US" smtClean="0"/>
              <a:t>6/1/2024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B842FB-C727-450C-9C82-F098220F39C6}" type="slidenum">
              <a:rPr lang="en-US" smtClean="0"/>
              <a:t>‹#›</a:t>
            </a:fld>
            <a:endParaRPr lang="en-US"/>
          </a:p>
        </p:txBody>
      </p:sp>
    </p:spTree>
    <p:extLst>
      <p:ext uri="{BB962C8B-B14F-4D97-AF65-F5344CB8AC3E}">
        <p14:creationId xmlns:p14="http://schemas.microsoft.com/office/powerpoint/2010/main" val="2562624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434ACB-B472-4256-823A-F6FB68EE9FE9}" type="datetimeFigureOut">
              <a:rPr lang="en-US" smtClean="0"/>
              <a:t>6/1/2024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B842FB-C727-450C-9C82-F098220F39C6}" type="slidenum">
              <a:rPr lang="en-US" smtClean="0"/>
              <a:t>‹#›</a:t>
            </a:fld>
            <a:endParaRPr lang="en-US"/>
          </a:p>
        </p:txBody>
      </p:sp>
    </p:spTree>
    <p:extLst>
      <p:ext uri="{BB962C8B-B14F-4D97-AF65-F5344CB8AC3E}">
        <p14:creationId xmlns:p14="http://schemas.microsoft.com/office/powerpoint/2010/main" val="2820026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434ACB-B472-4256-823A-F6FB68EE9FE9}" type="datetimeFigureOut">
              <a:rPr lang="en-US" smtClean="0"/>
              <a:t>6/1/2024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B842FB-C727-450C-9C82-F098220F39C6}" type="slidenum">
              <a:rPr lang="en-US" smtClean="0"/>
              <a:t>‹#›</a:t>
            </a:fld>
            <a:endParaRPr lang="en-US"/>
          </a:p>
        </p:txBody>
      </p:sp>
    </p:spTree>
    <p:extLst>
      <p:ext uri="{BB962C8B-B14F-4D97-AF65-F5344CB8AC3E}">
        <p14:creationId xmlns:p14="http://schemas.microsoft.com/office/powerpoint/2010/main" val="3935767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434ACB-B472-4256-823A-F6FB68EE9FE9}" type="datetimeFigureOut">
              <a:rPr lang="en-US" smtClean="0"/>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B842FB-C727-450C-9C82-F098220F39C6}" type="slidenum">
              <a:rPr lang="en-US" smtClean="0"/>
              <a:t>‹#›</a:t>
            </a:fld>
            <a:endParaRPr lang="en-US"/>
          </a:p>
        </p:txBody>
      </p:sp>
    </p:spTree>
    <p:extLst>
      <p:ext uri="{BB962C8B-B14F-4D97-AF65-F5344CB8AC3E}">
        <p14:creationId xmlns:p14="http://schemas.microsoft.com/office/powerpoint/2010/main" val="1167660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434ACB-B472-4256-823A-F6FB68EE9FE9}" type="datetimeFigureOut">
              <a:rPr lang="en-US" smtClean="0"/>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B842FB-C727-450C-9C82-F098220F39C6}" type="slidenum">
              <a:rPr lang="en-US" smtClean="0"/>
              <a:t>‹#›</a:t>
            </a:fld>
            <a:endParaRPr lang="en-US"/>
          </a:p>
        </p:txBody>
      </p:sp>
    </p:spTree>
    <p:extLst>
      <p:ext uri="{BB962C8B-B14F-4D97-AF65-F5344CB8AC3E}">
        <p14:creationId xmlns:p14="http://schemas.microsoft.com/office/powerpoint/2010/main" val="3578788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434ACB-B472-4256-823A-F6FB68EE9FE9}" type="datetimeFigureOut">
              <a:rPr lang="en-US" smtClean="0"/>
              <a:t>6/1/2024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B842FB-C727-450C-9C82-F098220F39C6}" type="slidenum">
              <a:rPr lang="en-US" smtClean="0"/>
              <a:t>‹#›</a:t>
            </a:fld>
            <a:endParaRPr lang="en-US"/>
          </a:p>
        </p:txBody>
      </p:sp>
    </p:spTree>
    <p:extLst>
      <p:ext uri="{BB962C8B-B14F-4D97-AF65-F5344CB8AC3E}">
        <p14:creationId xmlns:p14="http://schemas.microsoft.com/office/powerpoint/2010/main" val="3739995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Movie Genre Analysis for Microsoft Movie Studio.</a:t>
            </a:r>
            <a:br>
              <a:rPr lang="en-US" dirty="0"/>
            </a:br>
            <a:endParaRPr lang="en-US" dirty="0"/>
          </a:p>
        </p:txBody>
      </p:sp>
      <p:sp>
        <p:nvSpPr>
          <p:cNvPr id="3" name="Subtitle 2"/>
          <p:cNvSpPr>
            <a:spLocks noGrp="1"/>
          </p:cNvSpPr>
          <p:nvPr>
            <p:ph type="subTitle" idx="1"/>
          </p:nvPr>
        </p:nvSpPr>
        <p:spPr/>
        <p:txBody>
          <a:bodyPr/>
          <a:lstStyle/>
          <a:p>
            <a:r>
              <a:rPr lang="en-US" dirty="0" smtClean="0"/>
              <a:t>By </a:t>
            </a:r>
          </a:p>
          <a:p>
            <a:r>
              <a:rPr lang="en-US" dirty="0" smtClean="0"/>
              <a:t>Agatha Nyambati</a:t>
            </a:r>
          </a:p>
          <a:p>
            <a:r>
              <a:rPr lang="en-US" dirty="0" smtClean="0"/>
              <a:t>2</a:t>
            </a:r>
            <a:r>
              <a:rPr lang="en-US" baseline="30000" dirty="0" smtClean="0"/>
              <a:t>nd</a:t>
            </a:r>
            <a:r>
              <a:rPr lang="en-US" dirty="0" smtClean="0"/>
              <a:t> June 2024</a:t>
            </a:r>
          </a:p>
        </p:txBody>
      </p:sp>
    </p:spTree>
    <p:extLst>
      <p:ext uri="{BB962C8B-B14F-4D97-AF65-F5344CB8AC3E}">
        <p14:creationId xmlns:p14="http://schemas.microsoft.com/office/powerpoint/2010/main" val="31682436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Release date trends</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From </a:t>
            </a:r>
            <a:r>
              <a:rPr lang="en-US" dirty="0"/>
              <a:t>the </a:t>
            </a:r>
            <a:r>
              <a:rPr lang="en-US" dirty="0" smtClean="0"/>
              <a:t>graph</a:t>
            </a:r>
            <a:r>
              <a:rPr lang="en-US" dirty="0"/>
              <a:t>;</a:t>
            </a:r>
            <a:endParaRPr lang="en-US" dirty="0" smtClean="0"/>
          </a:p>
          <a:p>
            <a:r>
              <a:rPr lang="en-US" dirty="0" smtClean="0"/>
              <a:t>both </a:t>
            </a:r>
            <a:r>
              <a:rPr lang="en-US" dirty="0"/>
              <a:t>domestic and worldwide experienced high average revenue the year 2018 on the month of April. .April seems to be the best month to release a new movie because the gross return is high.</a:t>
            </a:r>
          </a:p>
        </p:txBody>
      </p:sp>
    </p:spTree>
    <p:extLst>
      <p:ext uri="{BB962C8B-B14F-4D97-AF65-F5344CB8AC3E}">
        <p14:creationId xmlns:p14="http://schemas.microsoft.com/office/powerpoint/2010/main" val="14494889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9605"/>
          </a:xfrm>
        </p:spPr>
        <p:txBody>
          <a:bodyPr>
            <a:normAutofit fontScale="90000"/>
          </a:bodyPr>
          <a:lstStyle/>
          <a:p>
            <a:r>
              <a:rPr lang="en-US" dirty="0" smtClean="0"/>
              <a:t>              Budget and gross correlation</a:t>
            </a:r>
            <a:br>
              <a:rPr lang="en-US" dirty="0" smtClean="0"/>
            </a:br>
            <a:endParaRPr lang="en-US" dirty="0"/>
          </a:p>
        </p:txBody>
      </p:sp>
      <p:pic>
        <p:nvPicPr>
          <p:cNvPr id="4" name="Content Placeholder 3"/>
          <p:cNvPicPr>
            <a:picLocks noGrp="1" noChangeAspect="1"/>
          </p:cNvPicPr>
          <p:nvPr>
            <p:ph idx="1"/>
          </p:nvPr>
        </p:nvPicPr>
        <p:blipFill>
          <a:blip r:embed="rId2"/>
          <a:stretch>
            <a:fillRect/>
          </a:stretch>
        </p:blipFill>
        <p:spPr>
          <a:xfrm>
            <a:off x="2019299" y="1987826"/>
            <a:ext cx="8264387" cy="4032768"/>
          </a:xfrm>
          <a:prstGeom prst="rect">
            <a:avLst/>
          </a:prstGeom>
        </p:spPr>
      </p:pic>
    </p:spTree>
    <p:extLst>
      <p:ext uri="{BB962C8B-B14F-4D97-AF65-F5344CB8AC3E}">
        <p14:creationId xmlns:p14="http://schemas.microsoft.com/office/powerpoint/2010/main" val="30340765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Budget and gross correlation</a:t>
            </a:r>
            <a:br>
              <a:rPr lang="en-US" dirty="0" smtClean="0"/>
            </a:br>
            <a:endParaRPr lang="en-US" dirty="0"/>
          </a:p>
        </p:txBody>
      </p:sp>
      <p:sp>
        <p:nvSpPr>
          <p:cNvPr id="3" name="Content Placeholder 2"/>
          <p:cNvSpPr>
            <a:spLocks noGrp="1"/>
          </p:cNvSpPr>
          <p:nvPr>
            <p:ph idx="1"/>
          </p:nvPr>
        </p:nvSpPr>
        <p:spPr/>
        <p:txBody>
          <a:bodyPr/>
          <a:lstStyle/>
          <a:p>
            <a:endParaRPr lang="en-US" dirty="0" smtClean="0"/>
          </a:p>
          <a:p>
            <a:r>
              <a:rPr lang="en-US" dirty="0" smtClean="0"/>
              <a:t>0.6857</a:t>
            </a:r>
            <a:r>
              <a:rPr lang="en-US" dirty="0"/>
              <a:t>, and 0.7483 indicates a moderately strong positive correlation between production budget and worldwide/domestic gross respectively.</a:t>
            </a:r>
          </a:p>
          <a:p>
            <a:r>
              <a:rPr lang="en-US" dirty="0"/>
              <a:t>Movies with higher budgets tend to have higher worldwide/domestic gross, on average. 3.The correlation doesn't necessarily mean a high budget guarantees high gross. Other factors like script quality, directorial vision, and critical reception can also play a significant role.</a:t>
            </a:r>
          </a:p>
          <a:p>
            <a:endParaRPr lang="en-US" dirty="0"/>
          </a:p>
        </p:txBody>
      </p:sp>
    </p:spTree>
    <p:extLst>
      <p:ext uri="{BB962C8B-B14F-4D97-AF65-F5344CB8AC3E}">
        <p14:creationId xmlns:p14="http://schemas.microsoft.com/office/powerpoint/2010/main" val="11667242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t>
            </a:r>
            <a:r>
              <a:rPr lang="en-US" b="1" dirty="0" smtClean="0"/>
              <a:t>       Recommendations</a:t>
            </a:r>
            <a:endParaRPr lang="en-US" dirty="0"/>
          </a:p>
        </p:txBody>
      </p:sp>
      <p:sp>
        <p:nvSpPr>
          <p:cNvPr id="3" name="Content Placeholder 2"/>
          <p:cNvSpPr>
            <a:spLocks noGrp="1"/>
          </p:cNvSpPr>
          <p:nvPr>
            <p:ph idx="1"/>
          </p:nvPr>
        </p:nvSpPr>
        <p:spPr/>
        <p:txBody>
          <a:bodyPr>
            <a:normAutofit/>
          </a:bodyPr>
          <a:lstStyle/>
          <a:p>
            <a:pPr marL="457200" lvl="1" indent="0">
              <a:buNone/>
            </a:pPr>
            <a:endParaRPr lang="en-US" dirty="0" smtClean="0"/>
          </a:p>
          <a:p>
            <a:pPr lvl="1"/>
            <a:endParaRPr lang="en-US" dirty="0" smtClean="0"/>
          </a:p>
          <a:p>
            <a:pPr lvl="1"/>
            <a:r>
              <a:rPr lang="en-US" dirty="0" smtClean="0"/>
              <a:t>Diversity </a:t>
            </a:r>
            <a:r>
              <a:rPr lang="en-US" dirty="0"/>
              <a:t>in Successful leading movie genre: Star war, Black Panther , Avengers  and Jurassic </a:t>
            </a:r>
            <a:r>
              <a:rPr lang="en-US" dirty="0" smtClean="0"/>
              <a:t>World</a:t>
            </a:r>
          </a:p>
          <a:p>
            <a:pPr lvl="1"/>
            <a:endParaRPr lang="en-US" dirty="0" smtClean="0"/>
          </a:p>
          <a:p>
            <a:pPr lvl="1"/>
            <a:r>
              <a:rPr lang="en-US" dirty="0"/>
              <a:t>Focus on Increasing Movie </a:t>
            </a:r>
            <a:r>
              <a:rPr lang="en-US" dirty="0" smtClean="0"/>
              <a:t>Popularity</a:t>
            </a:r>
          </a:p>
          <a:p>
            <a:pPr lvl="1"/>
            <a:endParaRPr lang="en-US" dirty="0" smtClean="0"/>
          </a:p>
          <a:p>
            <a:pPr lvl="1"/>
            <a:r>
              <a:rPr lang="en-US" dirty="0"/>
              <a:t>Invest in high-Quality movies to create a visually stunning experience that can attract audiences</a:t>
            </a:r>
          </a:p>
          <a:p>
            <a:pPr lvl="1"/>
            <a:endParaRPr lang="en-US" dirty="0"/>
          </a:p>
          <a:p>
            <a:pPr lvl="1"/>
            <a:endParaRPr lang="en-US" dirty="0"/>
          </a:p>
          <a:p>
            <a:pPr marL="0" indent="0">
              <a:buNone/>
            </a:pPr>
            <a:endParaRPr lang="en-US" dirty="0"/>
          </a:p>
          <a:p>
            <a:endParaRPr lang="en-US" dirty="0"/>
          </a:p>
        </p:txBody>
      </p:sp>
    </p:spTree>
    <p:extLst>
      <p:ext uri="{BB962C8B-B14F-4D97-AF65-F5344CB8AC3E}">
        <p14:creationId xmlns:p14="http://schemas.microsoft.com/office/powerpoint/2010/main" val="4375038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Actionable Insights for Microsoft Studios</a:t>
            </a:r>
            <a:endParaRPr lang="en-US" dirty="0"/>
          </a:p>
        </p:txBody>
      </p:sp>
      <p:sp>
        <p:nvSpPr>
          <p:cNvPr id="3" name="Content Placeholder 2"/>
          <p:cNvSpPr>
            <a:spLocks noGrp="1"/>
          </p:cNvSpPr>
          <p:nvPr>
            <p:ph idx="1"/>
          </p:nvPr>
        </p:nvSpPr>
        <p:spPr/>
        <p:txBody>
          <a:bodyPr/>
          <a:lstStyle/>
          <a:p>
            <a:r>
              <a:rPr lang="en-US" dirty="0"/>
              <a:t>Focus on creating films in the top-performing </a:t>
            </a:r>
            <a:r>
              <a:rPr lang="en-US" dirty="0" smtClean="0"/>
              <a:t>movie titles </a:t>
            </a:r>
            <a:r>
              <a:rPr lang="en-US" dirty="0"/>
              <a:t>identified.</a:t>
            </a:r>
          </a:p>
          <a:p>
            <a:r>
              <a:rPr lang="en-US" dirty="0"/>
              <a:t>Consider </a:t>
            </a:r>
            <a:r>
              <a:rPr lang="en-US" dirty="0" smtClean="0"/>
              <a:t>movie </a:t>
            </a:r>
            <a:r>
              <a:rPr lang="en-US" dirty="0"/>
              <a:t>variations within the top categories for a broader </a:t>
            </a:r>
            <a:r>
              <a:rPr lang="en-US" dirty="0" smtClean="0"/>
              <a:t>market.</a:t>
            </a:r>
            <a:endParaRPr lang="en-US" dirty="0"/>
          </a:p>
          <a:p>
            <a:r>
              <a:rPr lang="en-US" dirty="0"/>
              <a:t>Analyze target audience demographics for each </a:t>
            </a:r>
            <a:r>
              <a:rPr lang="en-US" dirty="0" smtClean="0"/>
              <a:t>movie </a:t>
            </a:r>
            <a:r>
              <a:rPr lang="en-US" dirty="0"/>
              <a:t>to tailor marketing strategies</a:t>
            </a:r>
            <a:r>
              <a:rPr lang="en-US" dirty="0" smtClean="0"/>
              <a:t>.</a:t>
            </a:r>
          </a:p>
          <a:p>
            <a:r>
              <a:rPr lang="en-US" dirty="0"/>
              <a:t>Focus on </a:t>
            </a:r>
            <a:r>
              <a:rPr lang="en-US" dirty="0" smtClean="0"/>
              <a:t>movies </a:t>
            </a:r>
            <a:r>
              <a:rPr lang="en-US" dirty="0"/>
              <a:t>with proven </a:t>
            </a:r>
            <a:r>
              <a:rPr lang="en-US" dirty="0" smtClean="0"/>
              <a:t>success</a:t>
            </a:r>
          </a:p>
          <a:p>
            <a:r>
              <a:rPr lang="en-US" dirty="0"/>
              <a:t>Collaborate with experienced filmmakers in identified genres</a:t>
            </a:r>
          </a:p>
          <a:p>
            <a:endParaRPr lang="en-US" dirty="0"/>
          </a:p>
          <a:p>
            <a:endParaRPr lang="en-US" dirty="0" smtClean="0"/>
          </a:p>
          <a:p>
            <a:endParaRPr lang="en-US" dirty="0"/>
          </a:p>
        </p:txBody>
      </p:sp>
    </p:spTree>
    <p:extLst>
      <p:ext uri="{BB962C8B-B14F-4D97-AF65-F5344CB8AC3E}">
        <p14:creationId xmlns:p14="http://schemas.microsoft.com/office/powerpoint/2010/main" val="40238382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p>
        </p:txBody>
      </p:sp>
      <p:sp>
        <p:nvSpPr>
          <p:cNvPr id="3" name="Content Placeholder 2"/>
          <p:cNvSpPr>
            <a:spLocks noGrp="1"/>
          </p:cNvSpPr>
          <p:nvPr>
            <p:ph idx="1"/>
          </p:nvPr>
        </p:nvSpPr>
        <p:spPr/>
        <p:txBody>
          <a:bodyPr/>
          <a:lstStyle/>
          <a:p>
            <a:r>
              <a:rPr lang="en-US" dirty="0" smtClean="0"/>
              <a:t>Data analysis provides valuable insights for movie production decisions.</a:t>
            </a:r>
          </a:p>
          <a:p>
            <a:endParaRPr lang="en-US" dirty="0"/>
          </a:p>
          <a:p>
            <a:r>
              <a:rPr lang="en-US" dirty="0"/>
              <a:t>Focusing on top-performing genres increases the chances of box office </a:t>
            </a:r>
            <a:r>
              <a:rPr lang="en-US" dirty="0" smtClean="0"/>
              <a:t>success.</a:t>
            </a:r>
          </a:p>
          <a:p>
            <a:endParaRPr lang="en-US" dirty="0" smtClean="0"/>
          </a:p>
          <a:p>
            <a:r>
              <a:rPr lang="en-US" dirty="0"/>
              <a:t>Successful entry into the movie industry requires understanding audience </a:t>
            </a:r>
            <a:r>
              <a:rPr lang="en-US" dirty="0" smtClean="0"/>
              <a:t>preferences, budget </a:t>
            </a:r>
            <a:r>
              <a:rPr lang="en-US" dirty="0"/>
              <a:t>and market dynamics</a:t>
            </a:r>
          </a:p>
          <a:p>
            <a:endParaRPr lang="en-US" dirty="0"/>
          </a:p>
          <a:p>
            <a:endParaRPr lang="en-US" dirty="0"/>
          </a:p>
        </p:txBody>
      </p:sp>
    </p:spTree>
    <p:extLst>
      <p:ext uri="{BB962C8B-B14F-4D97-AF65-F5344CB8AC3E}">
        <p14:creationId xmlns:p14="http://schemas.microsoft.com/office/powerpoint/2010/main" val="31539379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Next Steps</a:t>
            </a:r>
            <a:r>
              <a:rPr lang="en-US" dirty="0"/>
              <a:t>:</a:t>
            </a:r>
          </a:p>
        </p:txBody>
      </p:sp>
      <p:sp>
        <p:nvSpPr>
          <p:cNvPr id="3" name="Content Placeholder 2"/>
          <p:cNvSpPr>
            <a:spLocks noGrp="1"/>
          </p:cNvSpPr>
          <p:nvPr>
            <p:ph idx="1"/>
          </p:nvPr>
        </p:nvSpPr>
        <p:spPr/>
        <p:txBody>
          <a:bodyPr/>
          <a:lstStyle/>
          <a:p>
            <a:endParaRPr lang="en-US" dirty="0" smtClean="0"/>
          </a:p>
          <a:p>
            <a:endParaRPr lang="en-US" dirty="0"/>
          </a:p>
          <a:p>
            <a:r>
              <a:rPr lang="en-US" dirty="0" smtClean="0"/>
              <a:t>Implement </a:t>
            </a:r>
            <a:r>
              <a:rPr lang="en-US" dirty="0"/>
              <a:t>recommendations for genre selection and movie </a:t>
            </a:r>
            <a:r>
              <a:rPr lang="en-US" dirty="0" smtClean="0"/>
              <a:t>production</a:t>
            </a:r>
          </a:p>
          <a:p>
            <a:endParaRPr lang="en-US" dirty="0"/>
          </a:p>
          <a:p>
            <a:r>
              <a:rPr lang="en-US" dirty="0"/>
              <a:t>Monitor performance metrics and </a:t>
            </a:r>
            <a:r>
              <a:rPr lang="en-US" dirty="0" smtClean="0"/>
              <a:t>revise </a:t>
            </a:r>
            <a:r>
              <a:rPr lang="en-US" dirty="0"/>
              <a:t>strategies accordingly</a:t>
            </a:r>
          </a:p>
          <a:p>
            <a:endParaRPr lang="en-US" dirty="0"/>
          </a:p>
        </p:txBody>
      </p:sp>
    </p:spTree>
    <p:extLst>
      <p:ext uri="{BB962C8B-B14F-4D97-AF65-F5344CB8AC3E}">
        <p14:creationId xmlns:p14="http://schemas.microsoft.com/office/powerpoint/2010/main" val="29366817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r>
              <a:rPr lang="en-US" dirty="0" smtClean="0"/>
              <a:t>Email : agathanyambati14@gmail.com</a:t>
            </a:r>
          </a:p>
          <a:p>
            <a:pPr marL="0" indent="0">
              <a:buNone/>
            </a:pPr>
            <a:endParaRPr lang="en-US" dirty="0" smtClean="0"/>
          </a:p>
          <a:p>
            <a:endParaRPr lang="en-US" dirty="0"/>
          </a:p>
        </p:txBody>
      </p:sp>
    </p:spTree>
    <p:extLst>
      <p:ext uri="{BB962C8B-B14F-4D97-AF65-F5344CB8AC3E}">
        <p14:creationId xmlns:p14="http://schemas.microsoft.com/office/powerpoint/2010/main" val="365815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understanding</a:t>
            </a:r>
            <a:endParaRPr lang="en-US" dirty="0"/>
          </a:p>
        </p:txBody>
      </p:sp>
      <p:sp>
        <p:nvSpPr>
          <p:cNvPr id="3" name="Content Placeholder 2"/>
          <p:cNvSpPr>
            <a:spLocks noGrp="1"/>
          </p:cNvSpPr>
          <p:nvPr>
            <p:ph idx="1"/>
          </p:nvPr>
        </p:nvSpPr>
        <p:spPr/>
        <p:txBody>
          <a:bodyPr/>
          <a:lstStyle/>
          <a:p>
            <a:endParaRPr lang="en-US" dirty="0" smtClean="0"/>
          </a:p>
          <a:p>
            <a:r>
              <a:rPr lang="en-US" dirty="0" smtClean="0"/>
              <a:t>Microsoft is venturing into movie production with a new studio.</a:t>
            </a:r>
          </a:p>
          <a:p>
            <a:endParaRPr lang="en-US" dirty="0" smtClean="0"/>
          </a:p>
          <a:p>
            <a:r>
              <a:rPr lang="en-US" dirty="0" smtClean="0"/>
              <a:t>Lacking movie-making expertise, they need data-driven insights.</a:t>
            </a:r>
          </a:p>
          <a:p>
            <a:endParaRPr lang="en-US" dirty="0" smtClean="0"/>
          </a:p>
          <a:p>
            <a:r>
              <a:rPr lang="en-US" dirty="0" smtClean="0"/>
              <a:t>Our goal: Analyze box office data to identify commercially successful film genres.</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0722073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Exploration</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We'll analyze the bom.movie_gross.csv.gz, tn.movie_budgets.csv and tmdb.movies.csv dataset.</a:t>
            </a:r>
          </a:p>
          <a:p>
            <a:endParaRPr lang="en-US" dirty="0"/>
          </a:p>
          <a:p>
            <a:r>
              <a:rPr lang="en-US" dirty="0" smtClean="0"/>
              <a:t>This </a:t>
            </a:r>
            <a:r>
              <a:rPr lang="en-US" dirty="0"/>
              <a:t>dataset </a:t>
            </a:r>
            <a:r>
              <a:rPr lang="en-US" dirty="0" smtClean="0"/>
              <a:t> </a:t>
            </a:r>
            <a:r>
              <a:rPr lang="en-US" dirty="0"/>
              <a:t>contains information on movie genres and their box office </a:t>
            </a:r>
            <a:r>
              <a:rPr lang="en-US" dirty="0" smtClean="0"/>
              <a:t>gross</a:t>
            </a:r>
          </a:p>
          <a:p>
            <a:endParaRPr lang="en-US" dirty="0"/>
          </a:p>
          <a:p>
            <a:r>
              <a:rPr lang="en-US" dirty="0"/>
              <a:t>We'll use Python </a:t>
            </a:r>
            <a:r>
              <a:rPr lang="en-US" dirty="0" smtClean="0"/>
              <a:t>library, </a:t>
            </a:r>
            <a:r>
              <a:rPr lang="en-US" dirty="0"/>
              <a:t>pandas to explore the data.</a:t>
            </a:r>
          </a:p>
          <a:p>
            <a:pPr marL="0" indent="0">
              <a:buNone/>
            </a:pPr>
            <a:endParaRPr lang="en-US" dirty="0"/>
          </a:p>
        </p:txBody>
      </p:sp>
    </p:spTree>
    <p:extLst>
      <p:ext uri="{BB962C8B-B14F-4D97-AF65-F5344CB8AC3E}">
        <p14:creationId xmlns:p14="http://schemas.microsoft.com/office/powerpoint/2010/main" val="32673611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Key metrics</a:t>
            </a:r>
            <a:endParaRPr lang="en-US" dirty="0"/>
          </a:p>
        </p:txBody>
      </p:sp>
      <p:sp>
        <p:nvSpPr>
          <p:cNvPr id="3" name="Content Placeholder 2"/>
          <p:cNvSpPr>
            <a:spLocks noGrp="1"/>
          </p:cNvSpPr>
          <p:nvPr>
            <p:ph idx="1"/>
          </p:nvPr>
        </p:nvSpPr>
        <p:spPr/>
        <p:txBody>
          <a:bodyPr/>
          <a:lstStyle/>
          <a:p>
            <a:r>
              <a:rPr lang="en-US" dirty="0"/>
              <a:t>Analyze </a:t>
            </a:r>
            <a:r>
              <a:rPr lang="en-US" dirty="0" smtClean="0"/>
              <a:t>domestic </a:t>
            </a:r>
            <a:r>
              <a:rPr lang="en-US" dirty="0"/>
              <a:t>gross for </a:t>
            </a:r>
            <a:r>
              <a:rPr lang="en-US" dirty="0" smtClean="0"/>
              <a:t>top five movie.</a:t>
            </a:r>
          </a:p>
          <a:p>
            <a:r>
              <a:rPr lang="en-US" dirty="0" smtClean="0"/>
              <a:t>Compare movie popularity and gross</a:t>
            </a:r>
          </a:p>
          <a:p>
            <a:r>
              <a:rPr lang="en-US" dirty="0" smtClean="0"/>
              <a:t>Analyze release date trends</a:t>
            </a:r>
          </a:p>
          <a:p>
            <a:r>
              <a:rPr lang="en-US" dirty="0" smtClean="0"/>
              <a:t>Analyze budget and gross correlation</a:t>
            </a:r>
          </a:p>
          <a:p>
            <a:endParaRPr lang="en-US" dirty="0"/>
          </a:p>
        </p:txBody>
      </p:sp>
    </p:spTree>
    <p:extLst>
      <p:ext uri="{BB962C8B-B14F-4D97-AF65-F5344CB8AC3E}">
        <p14:creationId xmlns:p14="http://schemas.microsoft.com/office/powerpoint/2010/main" val="14919794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Domestic Revenue Trends</a:t>
            </a:r>
            <a:endParaRPr lang="en-US" dirty="0"/>
          </a:p>
        </p:txBody>
      </p:sp>
      <p:pic>
        <p:nvPicPr>
          <p:cNvPr id="4" name="Content Placeholder 3"/>
          <p:cNvPicPr>
            <a:picLocks noGrp="1" noChangeAspect="1"/>
          </p:cNvPicPr>
          <p:nvPr>
            <p:ph idx="1"/>
          </p:nvPr>
        </p:nvPicPr>
        <p:blipFill>
          <a:blip r:embed="rId2"/>
          <a:stretch>
            <a:fillRect/>
          </a:stretch>
        </p:blipFill>
        <p:spPr>
          <a:xfrm>
            <a:off x="3414718" y="1825625"/>
            <a:ext cx="5362564" cy="4351338"/>
          </a:xfrm>
          <a:prstGeom prst="rect">
            <a:avLst/>
          </a:prstGeom>
        </p:spPr>
      </p:pic>
    </p:spTree>
    <p:extLst>
      <p:ext uri="{BB962C8B-B14F-4D97-AF65-F5344CB8AC3E}">
        <p14:creationId xmlns:p14="http://schemas.microsoft.com/office/powerpoint/2010/main" val="7584786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Domestic Revenue Trends</a:t>
            </a:r>
            <a:endParaRPr lang="en-US" dirty="0"/>
          </a:p>
        </p:txBody>
      </p:sp>
      <p:sp>
        <p:nvSpPr>
          <p:cNvPr id="3" name="Content Placeholder 2"/>
          <p:cNvSpPr>
            <a:spLocks noGrp="1"/>
          </p:cNvSpPr>
          <p:nvPr>
            <p:ph idx="1"/>
          </p:nvPr>
        </p:nvSpPr>
        <p:spPr/>
        <p:txBody>
          <a:bodyPr/>
          <a:lstStyle/>
          <a:p>
            <a:r>
              <a:rPr lang="en-US" dirty="0"/>
              <a:t>From the graph;</a:t>
            </a:r>
          </a:p>
          <a:p>
            <a:r>
              <a:rPr lang="en-US" dirty="0"/>
              <a:t>1.Star wars: The Force Awakens performed well with the highest return domestically.</a:t>
            </a:r>
          </a:p>
          <a:p>
            <a:r>
              <a:rPr lang="en-US" dirty="0"/>
              <a:t>Black </a:t>
            </a:r>
            <a:r>
              <a:rPr lang="en-US" dirty="0" err="1"/>
              <a:t>Panther,Avengers:Infinity</a:t>
            </a:r>
            <a:r>
              <a:rPr lang="en-US" dirty="0"/>
              <a:t> War and Jurassic world have a competitive reception in the market because their gross has a small difference.</a:t>
            </a:r>
          </a:p>
          <a:p>
            <a:r>
              <a:rPr lang="en-US" dirty="0"/>
              <a:t>Black Panther is the second in gross performance</a:t>
            </a:r>
          </a:p>
          <a:p>
            <a:endParaRPr lang="en-US" dirty="0"/>
          </a:p>
        </p:txBody>
      </p:sp>
    </p:spTree>
    <p:extLst>
      <p:ext uri="{BB962C8B-B14F-4D97-AF65-F5344CB8AC3E}">
        <p14:creationId xmlns:p14="http://schemas.microsoft.com/office/powerpoint/2010/main" val="26688118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Popularity and domestic gross</a:t>
            </a:r>
            <a:endParaRPr lang="en-US" dirty="0"/>
          </a:p>
        </p:txBody>
      </p:sp>
      <p:pic>
        <p:nvPicPr>
          <p:cNvPr id="4" name="Content Placeholder 3"/>
          <p:cNvPicPr>
            <a:picLocks noGrp="1" noChangeAspect="1"/>
          </p:cNvPicPr>
          <p:nvPr>
            <p:ph idx="1"/>
          </p:nvPr>
        </p:nvPicPr>
        <p:blipFill>
          <a:blip r:embed="rId2"/>
          <a:stretch>
            <a:fillRect/>
          </a:stretch>
        </p:blipFill>
        <p:spPr>
          <a:xfrm>
            <a:off x="3771900" y="2158206"/>
            <a:ext cx="4648200" cy="3686175"/>
          </a:xfrm>
          <a:prstGeom prst="rect">
            <a:avLst/>
          </a:prstGeom>
        </p:spPr>
      </p:pic>
    </p:spTree>
    <p:extLst>
      <p:ext uri="{BB962C8B-B14F-4D97-AF65-F5344CB8AC3E}">
        <p14:creationId xmlns:p14="http://schemas.microsoft.com/office/powerpoint/2010/main" val="1117947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Popularity and domestic gross  </a:t>
            </a:r>
            <a:endParaRPr lang="en-US" dirty="0"/>
          </a:p>
        </p:txBody>
      </p:sp>
      <p:sp>
        <p:nvSpPr>
          <p:cNvPr id="3" name="Content Placeholder 2"/>
          <p:cNvSpPr>
            <a:spLocks noGrp="1"/>
          </p:cNvSpPr>
          <p:nvPr>
            <p:ph idx="1"/>
          </p:nvPr>
        </p:nvSpPr>
        <p:spPr/>
        <p:txBody>
          <a:bodyPr/>
          <a:lstStyle/>
          <a:p>
            <a:pPr marL="0" indent="0">
              <a:buNone/>
            </a:pPr>
            <a:endParaRPr lang="en-US" dirty="0"/>
          </a:p>
          <a:p>
            <a:r>
              <a:rPr lang="en-US" dirty="0" smtClean="0"/>
              <a:t>From the graph;</a:t>
            </a:r>
          </a:p>
          <a:p>
            <a:r>
              <a:rPr lang="en-US" dirty="0" smtClean="0"/>
              <a:t>A </a:t>
            </a:r>
            <a:r>
              <a:rPr lang="en-US" dirty="0"/>
              <a:t>correlation coefficient of 0.588 suggests that there's a positive trend. As a movie's popularity increases its domestic gross also tends to increase. However, the strength of this positive relationship is moderate, not extremely strong. Popularity attracts audiences, Movies with higher popularity scores might be more widely known leading to larger audiences and potentially higher domestic gross.</a:t>
            </a:r>
          </a:p>
        </p:txBody>
      </p:sp>
    </p:spTree>
    <p:extLst>
      <p:ext uri="{BB962C8B-B14F-4D97-AF65-F5344CB8AC3E}">
        <p14:creationId xmlns:p14="http://schemas.microsoft.com/office/powerpoint/2010/main" val="112011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Release date trends</a:t>
            </a:r>
            <a:endParaRPr lang="en-US" dirty="0"/>
          </a:p>
        </p:txBody>
      </p:sp>
      <p:pic>
        <p:nvPicPr>
          <p:cNvPr id="4" name="Content Placeholder 3"/>
          <p:cNvPicPr>
            <a:picLocks noGrp="1" noChangeAspect="1"/>
          </p:cNvPicPr>
          <p:nvPr>
            <p:ph idx="1"/>
          </p:nvPr>
        </p:nvPicPr>
        <p:blipFill>
          <a:blip r:embed="rId2"/>
          <a:stretch>
            <a:fillRect/>
          </a:stretch>
        </p:blipFill>
        <p:spPr>
          <a:xfrm>
            <a:off x="4076700" y="2667794"/>
            <a:ext cx="4038600" cy="2667000"/>
          </a:xfrm>
          <a:prstGeom prst="rect">
            <a:avLst/>
          </a:prstGeom>
        </p:spPr>
      </p:pic>
    </p:spTree>
    <p:extLst>
      <p:ext uri="{BB962C8B-B14F-4D97-AF65-F5344CB8AC3E}">
        <p14:creationId xmlns:p14="http://schemas.microsoft.com/office/powerpoint/2010/main" val="10571989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1425</TotalTime>
  <Words>495</Words>
  <Application>Microsoft Office PowerPoint</Application>
  <PresentationFormat>Widescreen</PresentationFormat>
  <Paragraphs>76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Movie Genre Analysis for Microsoft Movie Studio. </vt:lpstr>
      <vt:lpstr>Business understanding</vt:lpstr>
      <vt:lpstr>Data Exploration</vt:lpstr>
      <vt:lpstr>Key metrics</vt:lpstr>
      <vt:lpstr>               Domestic Revenue Trends</vt:lpstr>
      <vt:lpstr>       Domestic Revenue Trends</vt:lpstr>
      <vt:lpstr>             Popularity and domestic gross</vt:lpstr>
      <vt:lpstr>     Popularity and domestic gross  </vt:lpstr>
      <vt:lpstr>                    Release date trends</vt:lpstr>
      <vt:lpstr>         Release date trends</vt:lpstr>
      <vt:lpstr>              Budget and gross correlation </vt:lpstr>
      <vt:lpstr>      Budget and gross correlation </vt:lpstr>
      <vt:lpstr>        Recommendations</vt:lpstr>
      <vt:lpstr>Actionable Insights for Microsoft Studios</vt:lpstr>
      <vt:lpstr>Conclusion</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Data-Driven Movie Making for Microsoft Studios</dc:title>
  <dc:creator>user</dc:creator>
  <cp:lastModifiedBy>user</cp:lastModifiedBy>
  <cp:revision>28</cp:revision>
  <dcterms:created xsi:type="dcterms:W3CDTF">2024-06-01T12:42:07Z</dcterms:created>
  <dcterms:modified xsi:type="dcterms:W3CDTF">2024-06-02T12:27:46Z</dcterms:modified>
</cp:coreProperties>
</file>