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</p:sldIdLst>
  <p:sldSz cy="32004000" cx="51206400"/>
  <p:notesSz cx="32918400" cy="51206400"/>
  <p:embeddedFontLst>
    <p:embeddedFont>
      <p:font typeface="Helvetica Neue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7">
          <p15:clr>
            <a:srgbClr val="000000"/>
          </p15:clr>
        </p15:guide>
        <p15:guide id="2" orient="horz" pos="19087">
          <p15:clr>
            <a:srgbClr val="000000"/>
          </p15:clr>
        </p15:guide>
        <p15:guide id="3" orient="horz" pos="3625">
          <p15:clr>
            <a:srgbClr val="000000"/>
          </p15:clr>
        </p15:guide>
        <p15:guide id="4" orient="horz" pos="2070">
          <p15:clr>
            <a:srgbClr val="000000"/>
          </p15:clr>
        </p15:guide>
        <p15:guide id="5" pos="7439">
          <p15:clr>
            <a:srgbClr val="000000"/>
          </p15:clr>
        </p15:guide>
        <p15:guide id="6" pos="8412">
          <p15:clr>
            <a:srgbClr val="000000"/>
          </p15:clr>
        </p15:guide>
        <p15:guide id="7" pos="15311">
          <p15:clr>
            <a:srgbClr val="000000"/>
          </p15:clr>
        </p15:guide>
        <p15:guide id="8" pos="24535">
          <p15:clr>
            <a:srgbClr val="000000"/>
          </p15:clr>
        </p15:guide>
        <p15:guide id="9" pos="1150">
          <p15:clr>
            <a:srgbClr val="000000"/>
          </p15:clr>
        </p15:guide>
        <p15:guide id="10" pos="16330">
          <p15:clr>
            <a:srgbClr val="000000"/>
          </p15:clr>
        </p15:guide>
        <p15:guide id="11" pos="23563">
          <p15:clr>
            <a:srgbClr val="000000"/>
          </p15:clr>
        </p15:guide>
        <p15:guide id="12" pos="30871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hBw7fqQWzzC2rWZ2xY0g8q2CMS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7" orient="horz"/>
        <p:guide pos="19087" orient="horz"/>
        <p:guide pos="3625" orient="horz"/>
        <p:guide pos="2070" orient="horz"/>
        <p:guide pos="7439"/>
        <p:guide pos="8412"/>
        <p:guide pos="15311"/>
        <p:guide pos="24535"/>
        <p:guide pos="1150"/>
        <p:guide pos="16330"/>
        <p:guide pos="23563"/>
        <p:guide pos="3087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12" Type="http://customschemas.google.com/relationships/presentationmetadata" Target="metadata"/><Relationship Id="rId9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4265275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8646775" y="0"/>
            <a:ext cx="14263687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98550" y="3840162"/>
            <a:ext cx="30721301" cy="1920240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292475" y="24323675"/>
            <a:ext cx="26333450" cy="2304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637825"/>
            <a:ext cx="14265275" cy="2559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8646775" y="48637825"/>
            <a:ext cx="14263687" cy="2559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1098550" y="3840162"/>
            <a:ext cx="30721301" cy="1920240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3292475" y="24323675"/>
            <a:ext cx="26333450" cy="2304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7" name="Google Shape;97;p1:notes"/>
          <p:cNvSpPr txBox="1"/>
          <p:nvPr/>
        </p:nvSpPr>
        <p:spPr>
          <a:xfrm>
            <a:off x="18646775" y="48637825"/>
            <a:ext cx="14263687" cy="2559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17495838" y="29159200"/>
            <a:ext cx="1621472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36698238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4044951" y="20565844"/>
            <a:ext cx="43526075" cy="6355733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044951" y="13564969"/>
            <a:ext cx="43526075" cy="7000875"/>
          </a:xfrm>
          <a:prstGeom prst="rect">
            <a:avLst/>
          </a:prstGeom>
          <a:noFill/>
          <a:ln>
            <a:noFill/>
          </a:ln>
        </p:spPr>
        <p:txBody>
          <a:bodyPr anchorCtr="0" anchor="b" bIns="203775" lIns="407550" spcFirstLastPara="1" rIns="407550" wrap="square" tIns="2037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17495838" y="29159200"/>
            <a:ext cx="1621472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36698238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840162" y="2844800"/>
            <a:ext cx="4352607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840162" y="9247187"/>
            <a:ext cx="43526075" cy="19200811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17495838" y="29159200"/>
            <a:ext cx="1621472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36698238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3840164" y="9942601"/>
            <a:ext cx="43526075" cy="6858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7680325" y="18134983"/>
            <a:ext cx="35845751" cy="8180035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ctr"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Times New Roman"/>
              <a:buNone/>
              <a:defRPr/>
            </a:lvl1pPr>
            <a:lvl2pPr lvl="1" algn="ctr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Times New Roman"/>
              <a:buNone/>
              <a:defRPr/>
            </a:lvl2pPr>
            <a:lvl3pPr lvl="2" algn="ctr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Times New Roman"/>
              <a:buNone/>
              <a:defRPr/>
            </a:lvl3pPr>
            <a:lvl4pPr lvl="3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None/>
              <a:defRPr/>
            </a:lvl4pPr>
            <a:lvl5pPr lvl="4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None/>
              <a:defRPr/>
            </a:lvl5pPr>
            <a:lvl6pPr lvl="5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None/>
              <a:defRPr/>
            </a:lvl6pPr>
            <a:lvl7pPr lvl="6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None/>
              <a:defRPr/>
            </a:lvl7pPr>
            <a:lvl8pPr lvl="7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None/>
              <a:defRPr/>
            </a:lvl8pPr>
            <a:lvl9pPr lvl="8" algn="ctr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17495838" y="29159200"/>
            <a:ext cx="1621472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36698238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 rot="5400000">
            <a:off x="29124121" y="10205884"/>
            <a:ext cx="25603509" cy="1088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 rot="5400000">
            <a:off x="7284883" y="-600228"/>
            <a:ext cx="25603509" cy="32492949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17495838" y="29159200"/>
            <a:ext cx="1621472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36698238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840162" y="2844800"/>
            <a:ext cx="4352607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 rot="5400000">
            <a:off x="16002794" y="-2915445"/>
            <a:ext cx="19200811" cy="43526075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17495838" y="29159200"/>
            <a:ext cx="1621472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36698238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10036176" y="22402492"/>
            <a:ext cx="30724474" cy="2645392"/>
          </a:xfrm>
          <a:prstGeom prst="rect">
            <a:avLst/>
          </a:prstGeom>
          <a:noFill/>
          <a:ln>
            <a:noFill/>
          </a:ln>
        </p:spPr>
        <p:txBody>
          <a:bodyPr anchorCtr="0" anchor="b" bIns="203775" lIns="407550" spcFirstLastPara="1" rIns="407550" wrap="square" tIns="203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/>
          <p:nvPr>
            <p:ph idx="2" type="pic"/>
          </p:nvPr>
        </p:nvSpPr>
        <p:spPr>
          <a:xfrm>
            <a:off x="10036176" y="2859927"/>
            <a:ext cx="30724474" cy="19201474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10036176" y="25047884"/>
            <a:ext cx="30724474" cy="3755098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17495838" y="29159200"/>
            <a:ext cx="1621472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36698238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2560638" y="1274851"/>
            <a:ext cx="16846550" cy="5421974"/>
          </a:xfrm>
          <a:prstGeom prst="rect">
            <a:avLst/>
          </a:prstGeom>
          <a:noFill/>
          <a:ln>
            <a:noFill/>
          </a:ln>
        </p:spPr>
        <p:txBody>
          <a:bodyPr anchorCtr="0" anchor="b" bIns="203775" lIns="407550" spcFirstLastPara="1" rIns="407550" wrap="square" tIns="203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20019963" y="1274851"/>
            <a:ext cx="28625799" cy="273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2560638" y="6696825"/>
            <a:ext cx="16846550" cy="21891625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17495838" y="29159200"/>
            <a:ext cx="1621472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36698238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17495838" y="29159200"/>
            <a:ext cx="1621472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36698238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840162" y="2844800"/>
            <a:ext cx="4352607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17495838" y="29159200"/>
            <a:ext cx="1621472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36698238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2560639" y="1281024"/>
            <a:ext cx="46085126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2560638" y="7164476"/>
            <a:ext cx="22625050" cy="2984941"/>
          </a:xfrm>
          <a:prstGeom prst="rect">
            <a:avLst/>
          </a:prstGeom>
          <a:noFill/>
          <a:ln>
            <a:noFill/>
          </a:ln>
        </p:spPr>
        <p:txBody>
          <a:bodyPr anchorCtr="0" anchor="b" bIns="203775" lIns="407550" spcFirstLastPara="1" rIns="407550" wrap="square" tIns="2037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2560638" y="10149417"/>
            <a:ext cx="22625050" cy="18439033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4" name="Google Shape;64;p11"/>
          <p:cNvSpPr txBox="1"/>
          <p:nvPr>
            <p:ph idx="3" type="body"/>
          </p:nvPr>
        </p:nvSpPr>
        <p:spPr>
          <a:xfrm>
            <a:off x="26012775" y="7164476"/>
            <a:ext cx="22632987" cy="2984941"/>
          </a:xfrm>
          <a:prstGeom prst="rect">
            <a:avLst/>
          </a:prstGeom>
          <a:noFill/>
          <a:ln>
            <a:noFill/>
          </a:ln>
        </p:spPr>
        <p:txBody>
          <a:bodyPr anchorCtr="0" anchor="b" bIns="203775" lIns="407550" spcFirstLastPara="1" rIns="407550" wrap="square" tIns="2037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11"/>
          <p:cNvSpPr txBox="1"/>
          <p:nvPr>
            <p:ph idx="4" type="body"/>
          </p:nvPr>
        </p:nvSpPr>
        <p:spPr>
          <a:xfrm>
            <a:off x="26012775" y="10149417"/>
            <a:ext cx="22632987" cy="18439033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17495838" y="29159200"/>
            <a:ext cx="1621472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36698238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3840162" y="2844800"/>
            <a:ext cx="4352607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3840164" y="9246527"/>
            <a:ext cx="21686837" cy="19201474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2" name="Google Shape;72;p12"/>
          <p:cNvSpPr txBox="1"/>
          <p:nvPr>
            <p:ph idx="2" type="body"/>
          </p:nvPr>
        </p:nvSpPr>
        <p:spPr>
          <a:xfrm>
            <a:off x="25679400" y="9246527"/>
            <a:ext cx="21686839" cy="19201474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17495838" y="29159200"/>
            <a:ext cx="1621472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36698238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840162" y="2844800"/>
            <a:ext cx="4352607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3840162" y="9247187"/>
            <a:ext cx="43526075" cy="19200811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1136650" lvl="0" marL="457200" marR="0" rtl="0" algn="l"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Times New Roman"/>
              <a:buChar char="•"/>
              <a:defRPr b="0" i="0" sz="14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22350" lvl="1" marL="914400" marR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Times New Roman"/>
              <a:buChar char="–"/>
              <a:defRPr b="0" i="0" sz="1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908050" lvl="2" marL="13716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Times New Roman"/>
              <a:buChar char="•"/>
              <a:defRPr b="0" i="0" sz="10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793750" lvl="3" marL="18288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–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793750" lvl="4" marL="22860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793750" lvl="5" marL="27432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793750" lvl="6" marL="32004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793750" lvl="7" marL="36576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793750" lvl="8" marL="41148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7495838" y="29159200"/>
            <a:ext cx="1621472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36698238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3840162" y="2844800"/>
            <a:ext cx="4352607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775" lIns="407550" spcFirstLastPara="1" rIns="407550" wrap="square" tIns="2037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3840162" y="9247187"/>
            <a:ext cx="43526075" cy="19200811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-1136650" lvl="0" marL="457200" marR="0" rtl="0" algn="l">
              <a:spcBef>
                <a:spcPts val="2860"/>
              </a:spcBef>
              <a:spcAft>
                <a:spcPts val="0"/>
              </a:spcAft>
              <a:buClr>
                <a:schemeClr val="dk1"/>
              </a:buClr>
              <a:buSzPts val="14300"/>
              <a:buFont typeface="Times New Roman"/>
              <a:buChar char="•"/>
              <a:defRPr b="0" i="0" sz="14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22350" lvl="1" marL="914400" marR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Times New Roman"/>
              <a:buChar char="–"/>
              <a:defRPr b="0" i="0" sz="1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908050" lvl="2" marL="1371600" marR="0" rtl="0" algn="l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Times New Roman"/>
              <a:buChar char="•"/>
              <a:defRPr b="0" i="0" sz="10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793750" lvl="3" marL="18288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–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793750" lvl="4" marL="22860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793750" lvl="5" marL="27432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793750" lvl="6" marL="32004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793750" lvl="7" marL="36576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793750" lvl="8" marL="41148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Times New Roman"/>
              <a:buChar char="»"/>
              <a:defRPr b="0" i="0" sz="8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3840162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7495838" y="29159200"/>
            <a:ext cx="1621472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36698238" y="29159200"/>
            <a:ext cx="10668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775" lIns="407550" spcFirstLastPara="1" rIns="407550" wrap="square" tIns="2037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Times New Roman"/>
              <a:buNone/>
              <a:defRPr b="0" i="0" sz="6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mailto:peiyanw@umich.edu" TargetMode="External"/><Relationship Id="rId6" Type="http://schemas.openxmlformats.org/officeDocument/2006/relationships/hyperlink" Target="mailto:zzyang@umich.edu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0" y="0"/>
            <a:ext cx="51206400" cy="32004001"/>
          </a:xfrm>
          <a:prstGeom prst="rect">
            <a:avLst/>
          </a:prstGeom>
          <a:solidFill>
            <a:srgbClr val="191919">
              <a:alpha val="7450"/>
            </a:srgbClr>
          </a:solidFill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995475" y="6929425"/>
            <a:ext cx="10512300" cy="9168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400" lIns="914400" spcFirstLastPara="1" rIns="914400" wrap="square" tIns="4572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b="1" i="0" lang="en-US" sz="48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Introduction</a:t>
            </a:r>
            <a:r>
              <a:rPr b="1" lang="en-US" sz="4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b="1" lang="en-US" sz="4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purpose of the project is to predict whether the company can win an opportunity from its potential customers and generate a model with 85%-90% accuracy. We applied data manipulation and feature selections and tried multiple prediction models to find out the best model.</a:t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995475" y="16974650"/>
            <a:ext cx="10512300" cy="1392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400" lIns="914400" spcFirstLastPara="1" rIns="914400" wrap="square" tIns="4572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None/>
            </a:pPr>
            <a:r>
              <a:rPr b="1" i="0" lang="en-US" sz="4800" u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Materials and method</a:t>
            </a:r>
            <a:r>
              <a:rPr b="1" lang="en-US" sz="4800">
                <a:latin typeface="Avenir"/>
                <a:ea typeface="Avenir"/>
                <a:cs typeface="Avenir"/>
                <a:sym typeface="Avenir"/>
              </a:rPr>
              <a:t>s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3822363" y="6908800"/>
            <a:ext cx="23347500" cy="23991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400" lIns="914400" spcFirstLastPara="1" rIns="914400" wrap="square" tIns="4572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None/>
            </a:pPr>
            <a:r>
              <a:rPr b="1" i="0" lang="en-US" sz="4800" u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Results</a:t>
            </a:r>
            <a:endParaRPr b="1"/>
          </a:p>
          <a:p>
            <a:pPr indent="-5334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Char char="●"/>
            </a:pPr>
            <a:r>
              <a:rPr b="1" lang="en-US" sz="4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Amount and open duration are important indicators for outcome prediction</a:t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Char char="●"/>
            </a:pPr>
            <a:r>
              <a:rPr b="1" lang="en-US" sz="4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Training two models on the splitted dataset has a much better accuracy</a:t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t/>
            </a:r>
            <a:endParaRPr b="1" i="0" sz="4800" u="non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800" u="none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38598475" y="6902450"/>
            <a:ext cx="10512300" cy="10072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400" lIns="914400" spcFirstLastPara="1" rIns="914400" wrap="square" tIns="457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None/>
            </a:pPr>
            <a:r>
              <a:rPr b="1" i="0" lang="en-US" sz="4800" u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Conclusions</a:t>
            </a:r>
            <a:endParaRPr b="1" sz="4800">
              <a:latin typeface="Avenir"/>
              <a:ea typeface="Avenir"/>
              <a:cs typeface="Avenir"/>
              <a:sym typeface="Avenir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venir"/>
              <a:buChar char="●"/>
            </a:pPr>
            <a:r>
              <a:rPr b="1" lang="en-US" sz="4800">
                <a:latin typeface="Avenir"/>
                <a:ea typeface="Avenir"/>
                <a:cs typeface="Avenir"/>
                <a:sym typeface="Avenir"/>
              </a:rPr>
              <a:t>Amount and open duration are important features for prediction.</a:t>
            </a:r>
            <a:endParaRPr b="1" sz="4800">
              <a:latin typeface="Avenir"/>
              <a:ea typeface="Avenir"/>
              <a:cs typeface="Avenir"/>
              <a:sym typeface="Avenir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venir"/>
              <a:buChar char="●"/>
            </a:pPr>
            <a:r>
              <a:rPr b="1" lang="en-US" sz="4800">
                <a:latin typeface="Avenir"/>
                <a:ea typeface="Avenir"/>
                <a:cs typeface="Avenir"/>
                <a:sym typeface="Avenir"/>
              </a:rPr>
              <a:t>Most successful sales have amount less than $250 and open duration less than 30 days.</a:t>
            </a:r>
            <a:endParaRPr b="1" sz="4800">
              <a:latin typeface="Avenir"/>
              <a:ea typeface="Avenir"/>
              <a:cs typeface="Avenir"/>
              <a:sym typeface="Avenir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venir"/>
              <a:buChar char="●"/>
            </a:pPr>
            <a:r>
              <a:rPr b="1" lang="en-US" sz="4800">
                <a:latin typeface="Avenir"/>
                <a:ea typeface="Avenir"/>
                <a:cs typeface="Avenir"/>
                <a:sym typeface="Avenir"/>
              </a:rPr>
              <a:t>Training two classifiers on two subgroups has accuracy as best as 0.85.</a:t>
            </a:r>
            <a:endParaRPr b="1" sz="48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t/>
            </a:r>
            <a:endParaRPr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6944125" y="3122175"/>
            <a:ext cx="179595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300" lIns="274300" spcFirstLastPara="1" rIns="274300" wrap="square" tIns="2743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venir"/>
              <a:buNone/>
            </a:pPr>
            <a:r>
              <a:rPr b="1" lang="en-US" sz="5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Team - W.Z.</a:t>
            </a:r>
            <a:endParaRPr b="1" sz="5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venir"/>
              <a:buNone/>
            </a:pPr>
            <a:r>
              <a:rPr b="1" lang="en-US" sz="5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 670 - Applied Machine Learning</a:t>
            </a:r>
            <a:endParaRPr b="1" sz="5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venir"/>
              <a:buNone/>
            </a:pPr>
            <a:r>
              <a:rPr b="1" lang="en-US" sz="5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School of Information, University of Michigan</a:t>
            </a:r>
            <a:endParaRPr b="1" sz="55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879475" y="672848"/>
            <a:ext cx="494505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venir"/>
              <a:buNone/>
            </a:pPr>
            <a:r>
              <a:rPr lang="en-US" sz="11000">
                <a:solidFill>
                  <a:schemeClr val="dk1"/>
                </a:solidFill>
              </a:rPr>
              <a:t>Service Express Sales Outcome Prediction</a:t>
            </a:r>
            <a:r>
              <a:rPr b="1" i="0" lang="en-US" sz="1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1000"/>
          </a:p>
        </p:txBody>
      </p:sp>
      <p:sp>
        <p:nvSpPr>
          <p:cNvPr id="106" name="Google Shape;106;p1"/>
          <p:cNvSpPr txBox="1"/>
          <p:nvPr/>
        </p:nvSpPr>
        <p:spPr>
          <a:xfrm>
            <a:off x="38636875" y="17701600"/>
            <a:ext cx="10515600" cy="13199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400" lIns="914400" spcFirstLastPara="1" rIns="914400" wrap="square" tIns="457200">
            <a:noAutofit/>
          </a:bodyPr>
          <a:lstStyle/>
          <a:p>
            <a:pPr indent="-500062" lvl="0" marL="500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 sz="4800">
                <a:latin typeface="Avenir"/>
                <a:ea typeface="Avenir"/>
                <a:cs typeface="Avenir"/>
                <a:sym typeface="Avenir"/>
              </a:rPr>
              <a:t>Discussion</a:t>
            </a:r>
            <a:endParaRPr b="1" sz="4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>
                <a:latin typeface="Avenir"/>
                <a:ea typeface="Avenir"/>
                <a:cs typeface="Avenir"/>
                <a:sym typeface="Avenir"/>
              </a:rPr>
              <a:t>Accuracy can reach as high as 0.85 with feature whether amount over $250. But the project has limitations. 1) Excluded data with amount over $2,000 while training model that likely cause high bias when predicting opportunities with amount over $2,000. 2) Trained model on data with closed opportunities so that open duration is not available, which violates actual situation.</a:t>
            </a:r>
            <a:endParaRPr b="1" sz="4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5171000" y="15617625"/>
            <a:ext cx="20864400" cy="244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Avenir"/>
                <a:ea typeface="Avenir"/>
                <a:cs typeface="Avenir"/>
                <a:sym typeface="Avenir"/>
              </a:rPr>
              <a:t>Figure 1. The top10 important features for sales outcome prediction. </a:t>
            </a:r>
            <a:r>
              <a:rPr lang="en-US" sz="4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n-US" sz="4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mount (amount250, amount_bucket) and </a:t>
            </a:r>
            <a:r>
              <a:rPr lang="en-US" sz="4500">
                <a:latin typeface="Avenir"/>
                <a:ea typeface="Avenir"/>
                <a:cs typeface="Avenir"/>
                <a:sym typeface="Avenir"/>
              </a:rPr>
              <a:t>o</a:t>
            </a:r>
            <a:r>
              <a:rPr lang="en-US" sz="4500">
                <a:latin typeface="Avenir"/>
                <a:ea typeface="Avenir"/>
                <a:cs typeface="Avenir"/>
                <a:sym typeface="Avenir"/>
              </a:rPr>
              <a:t>pen time (daysopen, monthopen1, Month_open) are strong indicators for the outcome prediction.</a:t>
            </a:r>
            <a:endParaRPr sz="45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0550" y="9202700"/>
            <a:ext cx="17959450" cy="61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20395075" y="9238725"/>
            <a:ext cx="3895200" cy="107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20395075" y="10686525"/>
            <a:ext cx="3895200" cy="61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20395075" y="11677125"/>
            <a:ext cx="3895200" cy="61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20395075" y="12591525"/>
            <a:ext cx="3895200" cy="61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8015" y="19193925"/>
            <a:ext cx="10950870" cy="91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/>
        </p:nvSpPr>
        <p:spPr>
          <a:xfrm>
            <a:off x="15206325" y="28335025"/>
            <a:ext cx="20534400" cy="21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Avenir"/>
                <a:ea typeface="Avenir"/>
                <a:cs typeface="Avenir"/>
                <a:sym typeface="Avenir"/>
              </a:rPr>
              <a:t>Figure 2. The accuracy of different models training on the splitted dataset. XGBoost and GBDT classifiers perform best. The accuracy score can be as high as 0.85 after tuning parameters. </a:t>
            </a:r>
            <a:endParaRPr sz="45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2405725" y="2939625"/>
            <a:ext cx="9691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</a:pPr>
            <a:r>
              <a:rPr lang="en-US" sz="4800"/>
              <a:t>Wang, Peiyan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</a:pPr>
            <a:r>
              <a:rPr lang="en-US" sz="4800" u="sng">
                <a:solidFill>
                  <a:srgbClr val="4D4D4D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peiyanw@umich.edu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</a:pPr>
            <a:r>
              <a:rPr lang="en-US" sz="4800"/>
              <a:t>School of Information</a:t>
            </a:r>
            <a:endParaRPr sz="4800"/>
          </a:p>
        </p:txBody>
      </p:sp>
      <p:sp>
        <p:nvSpPr>
          <p:cNvPr id="116" name="Google Shape;116;p1"/>
          <p:cNvSpPr txBox="1"/>
          <p:nvPr/>
        </p:nvSpPr>
        <p:spPr>
          <a:xfrm>
            <a:off x="39048775" y="2939625"/>
            <a:ext cx="9691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</a:pPr>
            <a:r>
              <a:rPr lang="en-US" sz="4800"/>
              <a:t>Zhao, Zhengyang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</a:pPr>
            <a:r>
              <a:rPr lang="en-US" sz="4800" u="sng">
                <a:solidFill>
                  <a:srgbClr val="4D4D4D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zzyang@umich.edu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venir"/>
              <a:buNone/>
            </a:pPr>
            <a:r>
              <a:rPr lang="en-US" sz="4800"/>
              <a:t>School of Information</a:t>
            </a:r>
            <a:endParaRPr sz="4800"/>
          </a:p>
        </p:txBody>
      </p:sp>
      <p:pic>
        <p:nvPicPr>
          <p:cNvPr id="117" name="Google Shape;117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2425" y="18988626"/>
            <a:ext cx="9695100" cy="1062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817687" y="19462575"/>
            <a:ext cx="9691801" cy="783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2012-06-12T14:08:55Z</dcterms:created>
  <dc:creator>Colin Purrington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Owner">
    <vt:lpstr>Colin Purrington</vt:lpstr>
  </property>
</Properties>
</file>