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258" r:id="rId4"/>
    <p:sldId id="259" r:id="rId5"/>
    <p:sldId id="262" r:id="rId6"/>
    <p:sldId id="264" r:id="rId7"/>
    <p:sldId id="263" r:id="rId8"/>
    <p:sldId id="265" r:id="rId9"/>
    <p:sldId id="267" r:id="rId10"/>
    <p:sldId id="266" r:id="rId11"/>
    <p:sldId id="268" r:id="rId12"/>
    <p:sldId id="269" r:id="rId13"/>
    <p:sldId id="260" r:id="rId14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Light" panose="000004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2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1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1f18f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1f18f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A55A91BE-1275-FB94-B87D-A733431A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>
            <a:extLst>
              <a:ext uri="{FF2B5EF4-FFF2-40B4-BE49-F238E27FC236}">
                <a16:creationId xmlns:a16="http://schemas.microsoft.com/office/drawing/2014/main" id="{03D44B87-DE91-6835-9B2C-2BF5AFC24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>
            <a:extLst>
              <a:ext uri="{FF2B5EF4-FFF2-40B4-BE49-F238E27FC236}">
                <a16:creationId xmlns:a16="http://schemas.microsoft.com/office/drawing/2014/main" id="{78CB44AD-5EA5-10FE-29CA-0B1A4D5A5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0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A55A91BE-1275-FB94-B87D-A733431A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31f18f8bb_0_18:notes">
            <a:extLst>
              <a:ext uri="{FF2B5EF4-FFF2-40B4-BE49-F238E27FC236}">
                <a16:creationId xmlns:a16="http://schemas.microsoft.com/office/drawing/2014/main" id="{03D44B87-DE91-6835-9B2C-2BF5AFC24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31f18f8bb_0_18:notes">
            <a:extLst>
              <a:ext uri="{FF2B5EF4-FFF2-40B4-BE49-F238E27FC236}">
                <a16:creationId xmlns:a16="http://schemas.microsoft.com/office/drawing/2014/main" id="{78CB44AD-5EA5-10FE-29CA-0B1A4D5A5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14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4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9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60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b31f18f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b31f18f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8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5700" y="4107600"/>
            <a:ext cx="42483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29850" y="2065025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2638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265500" y="3144000"/>
            <a:ext cx="2386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D606D"/>
                </a:solidFill>
              </a:defRPr>
            </a:lvl1pPr>
            <a:lvl2pPr lvl="1">
              <a:buNone/>
              <a:defRPr>
                <a:solidFill>
                  <a:srgbClr val="0D606D"/>
                </a:solidFill>
              </a:defRPr>
            </a:lvl2pPr>
            <a:lvl3pPr lvl="2">
              <a:buNone/>
              <a:defRPr>
                <a:solidFill>
                  <a:srgbClr val="0D606D"/>
                </a:solidFill>
              </a:defRPr>
            </a:lvl3pPr>
            <a:lvl4pPr lvl="3">
              <a:buNone/>
              <a:defRPr>
                <a:solidFill>
                  <a:srgbClr val="0D606D"/>
                </a:solidFill>
              </a:defRPr>
            </a:lvl4pPr>
            <a:lvl5pPr lvl="4">
              <a:buNone/>
              <a:defRPr>
                <a:solidFill>
                  <a:srgbClr val="0D606D"/>
                </a:solidFill>
              </a:defRPr>
            </a:lvl5pPr>
            <a:lvl6pPr lvl="5">
              <a:buNone/>
              <a:defRPr>
                <a:solidFill>
                  <a:srgbClr val="0D606D"/>
                </a:solidFill>
              </a:defRPr>
            </a:lvl6pPr>
            <a:lvl7pPr lvl="6">
              <a:buNone/>
              <a:defRPr>
                <a:solidFill>
                  <a:srgbClr val="0D606D"/>
                </a:solidFill>
              </a:defRPr>
            </a:lvl7pPr>
            <a:lvl8pPr lvl="7">
              <a:buNone/>
              <a:defRPr>
                <a:solidFill>
                  <a:srgbClr val="0D606D"/>
                </a:solidFill>
              </a:defRPr>
            </a:lvl8pPr>
            <a:lvl9pPr lvl="8">
              <a:buNone/>
              <a:defRPr>
                <a:solidFill>
                  <a:srgbClr val="0D606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2AA5E"/>
              </a:buClr>
              <a:buSzPts val="2800"/>
              <a:buFont typeface="Poppins"/>
              <a:buNone/>
              <a:defRPr sz="2800" b="1">
                <a:solidFill>
                  <a:srgbClr val="52AA5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 SemiBold"/>
              <a:buChar char="●"/>
              <a:defRPr sz="1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agatha-silalahi-722507215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Agathaha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athahah/Final-Project_DQ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athahah/Final-Project_DQLA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Superstore</a:t>
            </a:r>
            <a:br>
              <a:rPr lang="en-US" dirty="0"/>
            </a:br>
            <a:r>
              <a:rPr lang="en-US" dirty="0"/>
              <a:t>Time Series</a:t>
            </a:r>
            <a:br>
              <a:rPr lang="en-US" dirty="0"/>
            </a:br>
            <a:r>
              <a:rPr lang="en-US" dirty="0"/>
              <a:t>Analysis</a:t>
            </a:r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101700" y="3693000"/>
            <a:ext cx="42483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Agatha </a:t>
            </a:r>
            <a:r>
              <a:rPr lang="en-US" dirty="0" err="1"/>
              <a:t>Ulina</a:t>
            </a:r>
            <a:r>
              <a:rPr lang="en-US" dirty="0"/>
              <a:t> Silalahi</a:t>
            </a:r>
            <a:endParaRPr dirty="0"/>
          </a:p>
        </p:txBody>
      </p:sp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C7819566-F844-4514-1A23-391353AF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" y="4157452"/>
            <a:ext cx="483516" cy="48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ACEFEA-C7BC-6BA4-91CF-8147CF8E1D85}"/>
              </a:ext>
            </a:extLst>
          </p:cNvPr>
          <p:cNvSpPr txBox="1"/>
          <p:nvPr/>
        </p:nvSpPr>
        <p:spPr>
          <a:xfrm>
            <a:off x="510540" y="424532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4"/>
              </a:rPr>
              <a:t>https://github.com/Agathahah</a:t>
            </a:r>
            <a:r>
              <a:rPr lang="en-ID" dirty="0"/>
              <a:t> </a:t>
            </a:r>
          </a:p>
        </p:txBody>
      </p:sp>
      <p:pic>
        <p:nvPicPr>
          <p:cNvPr id="1026" name="Picture 2" descr="LinkedIn - Aplikasi Microsoft">
            <a:extLst>
              <a:ext uri="{FF2B5EF4-FFF2-40B4-BE49-F238E27FC236}">
                <a16:creationId xmlns:a16="http://schemas.microsoft.com/office/drawing/2014/main" id="{65912145-7A01-3BE6-907E-19064B645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3" y="4665967"/>
            <a:ext cx="340107" cy="34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51903-CFF8-9A39-CE84-5614A71B8E30}"/>
              </a:ext>
            </a:extLst>
          </p:cNvPr>
          <p:cNvSpPr txBox="1"/>
          <p:nvPr/>
        </p:nvSpPr>
        <p:spPr>
          <a:xfrm>
            <a:off x="510540" y="4665967"/>
            <a:ext cx="4687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6"/>
              </a:rPr>
              <a:t>https://www.linkedin.com/in/agatha-silalahi-722507215/</a:t>
            </a:r>
            <a:r>
              <a:rPr lang="en-ID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Forecasts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09FE0-75D4-DB88-28A2-26FE185576DF}"/>
              </a:ext>
            </a:extLst>
          </p:cNvPr>
          <p:cNvSpPr txBox="1"/>
          <p:nvPr/>
        </p:nvSpPr>
        <p:spPr>
          <a:xfrm>
            <a:off x="571500" y="3871994"/>
            <a:ext cx="779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Di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sini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perhatikan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bahwa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interval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kepercayaan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meningkat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saat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kita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bergerak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lebih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jauh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ke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masa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depan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. Model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menjadi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kurang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percaya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diri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memprediksi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nilai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saat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kita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bergerak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lebih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jauh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ke</a:t>
            </a:r>
            <a:r>
              <a:rPr lang="en-ID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+mj-lt"/>
              </a:rPr>
              <a:t>depan</a:t>
            </a:r>
            <a:endParaRPr lang="en-ID" b="0" i="0" dirty="0">
              <a:solidFill>
                <a:srgbClr val="1F1F1F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2C216-D421-5FEF-6973-A64A21C8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881019"/>
            <a:ext cx="6743700" cy="29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3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Furniture Vs Office Supplies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781C-3D26-9226-C815-57D6ECDB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806238"/>
            <a:ext cx="7797800" cy="35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8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Furniture Vs Office Supplies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8416C-40E7-CB38-8A5C-4C54F9E92061}"/>
              </a:ext>
            </a:extLst>
          </p:cNvPr>
          <p:cNvSpPr txBox="1"/>
          <p:nvPr/>
        </p:nvSpPr>
        <p:spPr>
          <a:xfrm>
            <a:off x="723900" y="1186755"/>
            <a:ext cx="7797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1" i="0" dirty="0">
                <a:solidFill>
                  <a:srgbClr val="1F1F1F"/>
                </a:solidFill>
                <a:effectLst/>
                <a:latin typeface="+mj-lt"/>
              </a:rPr>
              <a:t>Kesimpulan: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Plot di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atas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menunjukkan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bahwa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baik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furniture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maupun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office supplies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menunjukkan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komponen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musiman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yang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serupa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umumnya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rendah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pada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awal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setiap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tahun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seperti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yang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terlihat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dari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penurunan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kemiringan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garis pada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awal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tahun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2014, 2015, 2016,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dll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Selain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itu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,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rata-rata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bulanan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furniture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lebih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tinggi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daripada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perlengkapan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kantor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/office supplies. Hal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ini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mungkin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karena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biaya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furnitur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jauh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lebih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mahal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dibandingkan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dengan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utilitas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kantor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Tetapi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ada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beberapa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contoh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dalam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rangkaian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waktu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di mana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perlengkapan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kantor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melampaui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furnitur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. Hal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ini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terutama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terjadi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pada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bulan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Juli 2014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untuk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pertama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kalinya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dalam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2260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DCFD0834-676D-79D3-4B96-E0C2A56E0C95}"/>
              </a:ext>
            </a:extLst>
          </p:cNvPr>
          <p:cNvSpPr txBox="1">
            <a:spLocks/>
          </p:cNvSpPr>
          <p:nvPr/>
        </p:nvSpPr>
        <p:spPr>
          <a:xfrm>
            <a:off x="234800" y="2423000"/>
            <a:ext cx="65216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dirty="0" err="1"/>
              <a:t>Github</a:t>
            </a:r>
            <a:r>
              <a:rPr lang="en-US" sz="1800" b="1" dirty="0"/>
              <a:t>:</a:t>
            </a:r>
          </a:p>
          <a:p>
            <a:pPr algn="just"/>
            <a:r>
              <a:rPr lang="en-US" sz="1800" b="1" dirty="0">
                <a:hlinkClick r:id="rId3"/>
              </a:rPr>
              <a:t>https://github.com/Agathahah/Final-Project_DQLAB</a:t>
            </a:r>
            <a:r>
              <a:rPr lang="en-US" sz="1800"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43F6351-AC40-A4A8-2737-C39BECE0C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F69E63B3-A3B5-684A-2B46-C7964D6D1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2638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14C4EE40-120C-4A3B-0AD3-D6CEA5649B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About Data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Data preprocessing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Indexing time-series data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Furniture data time-series visualization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Time Series Forecasting with ARIMA Model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Future Forecasts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Furniture Vs Office Supplies</a:t>
            </a:r>
          </a:p>
        </p:txBody>
      </p:sp>
    </p:spTree>
    <p:extLst>
      <p:ext uri="{BB962C8B-B14F-4D97-AF65-F5344CB8AC3E}">
        <p14:creationId xmlns:p14="http://schemas.microsoft.com/office/powerpoint/2010/main" val="13849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548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Data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3F024-112B-878C-4AF4-A04C6EF6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284381"/>
            <a:ext cx="1838582" cy="3296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166B70-4C56-3F7F-E2E8-A1A36B0ED5EC}"/>
              </a:ext>
            </a:extLst>
          </p:cNvPr>
          <p:cNvSpPr txBox="1"/>
          <p:nvPr/>
        </p:nvSpPr>
        <p:spPr>
          <a:xfrm>
            <a:off x="2756383" y="906765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Tipe</a:t>
            </a:r>
            <a:r>
              <a:rPr lang="en-US" b="1" dirty="0"/>
              <a:t> data</a:t>
            </a:r>
            <a:endParaRPr lang="en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8AE65-BF2D-10D8-1E29-E3DA0857B6C3}"/>
              </a:ext>
            </a:extLst>
          </p:cNvPr>
          <p:cNvSpPr txBox="1"/>
          <p:nvPr/>
        </p:nvSpPr>
        <p:spPr>
          <a:xfrm>
            <a:off x="0" y="1144704"/>
            <a:ext cx="2679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9994 baris dan 21 </a:t>
            </a:r>
            <a:r>
              <a:rPr lang="en-US" dirty="0" err="1"/>
              <a:t>kolom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kolom</a:t>
            </a:r>
            <a:r>
              <a:rPr lang="en-US" dirty="0"/>
              <a:t> ‘Order Date’ dan ‘Ship Date’ </a:t>
            </a:r>
            <a:r>
              <a:rPr lang="en-US" dirty="0" err="1"/>
              <a:t>menjadi</a:t>
            </a:r>
            <a:r>
              <a:rPr lang="en-US" dirty="0"/>
              <a:t> ‘datetime6464[ns]’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“Category”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DC17F-AD31-D503-1171-5482BD5E4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18" y="1284381"/>
            <a:ext cx="4220164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038138-DCB0-409F-E115-7481EC6B910A}"/>
              </a:ext>
            </a:extLst>
          </p:cNvPr>
          <p:cNvSpPr txBox="1"/>
          <p:nvPr/>
        </p:nvSpPr>
        <p:spPr>
          <a:xfrm>
            <a:off x="4760618" y="906765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Ubah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</a:t>
            </a:r>
            <a:endParaRPr lang="en-ID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9DF08-24AB-DCF7-3167-BAFFBFCC2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618" y="3427370"/>
            <a:ext cx="3162741" cy="600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9897F8-4AA4-18E6-A1D3-DAEA6678E7EA}"/>
              </a:ext>
            </a:extLst>
          </p:cNvPr>
          <p:cNvSpPr txBox="1"/>
          <p:nvPr/>
        </p:nvSpPr>
        <p:spPr>
          <a:xfrm>
            <a:off x="4760618" y="3154696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Nilai </a:t>
            </a:r>
            <a:r>
              <a:rPr lang="en-US" b="1" dirty="0" err="1"/>
              <a:t>unik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kolom</a:t>
            </a:r>
            <a:r>
              <a:rPr lang="en-US" b="1" dirty="0"/>
              <a:t> ‘Category’</a:t>
            </a:r>
            <a:endParaRPr lang="en-ID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3036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Preprocessing</a:t>
            </a:r>
            <a:endParaRPr dirty="0"/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AA5AC1A4-E1E0-AB90-E453-2FC79A0A30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09707" y="431799"/>
            <a:ext cx="4804500" cy="2933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200" dirty="0" err="1"/>
              <a:t>Mengidentifikasi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furniture </a:t>
            </a:r>
            <a:r>
              <a:rPr lang="en-US" sz="1200" dirty="0" err="1"/>
              <a:t>pertama</a:t>
            </a:r>
            <a:r>
              <a:rPr lang="en-US" sz="1200" dirty="0"/>
              <a:t> kali </a:t>
            </a:r>
            <a:r>
              <a:rPr lang="en-US" sz="1200" dirty="0" err="1"/>
              <a:t>dicatat</a:t>
            </a:r>
            <a:r>
              <a:rPr lang="en-US" sz="1200" dirty="0"/>
              <a:t> (</a:t>
            </a:r>
            <a:r>
              <a:rPr lang="en-US" sz="1200" dirty="0" err="1"/>
              <a:t>tanggal</a:t>
            </a:r>
            <a:r>
              <a:rPr lang="en-US" sz="1200" dirty="0"/>
              <a:t> min)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 kali (</a:t>
            </a:r>
            <a:r>
              <a:rPr lang="en-US" sz="1200" dirty="0" err="1"/>
              <a:t>maksimum</a:t>
            </a:r>
            <a:r>
              <a:rPr lang="en-US" sz="1200" dirty="0"/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 ‘furniture’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‘Order Date’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dirty="0" err="1"/>
              <a:t>Menggunakan</a:t>
            </a:r>
            <a:r>
              <a:rPr lang="en-US" sz="1200" dirty="0"/>
              <a:t> ‘resample ’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menghitung</a:t>
            </a:r>
            <a:r>
              <a:rPr lang="en-US" sz="1200" dirty="0"/>
              <a:t> Daily Sales</a:t>
            </a:r>
          </a:p>
          <a:p>
            <a:pPr marL="171450" indent="-171450">
              <a:spcAft>
                <a:spcPts val="1200"/>
              </a:spcAft>
            </a:pPr>
            <a:endParaRPr lang="en-US" sz="1200" dirty="0"/>
          </a:p>
          <a:p>
            <a:pPr marL="0" indent="0">
              <a:spcAft>
                <a:spcPts val="1200"/>
              </a:spcAft>
              <a:buNone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02111-69F2-C445-F3B2-A0AFB7D7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14" y="2407326"/>
            <a:ext cx="4130486" cy="1120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C4BF3-B670-35C0-A696-3226D28C0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614" y="3602395"/>
            <a:ext cx="4632593" cy="579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84156-3783-F2FB-F17E-3F9A64129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439" y="4255864"/>
            <a:ext cx="3372321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43F6351-AC40-A4A8-2737-C39BECE0C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F69E63B3-A3B5-684A-2B46-C7964D6D1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3061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Furniture data time-series visualization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14C4EE40-120C-4A3B-0AD3-D6CEA5649B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About Data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Data preprocessing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Indexing time-series data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Furniture data time-series visualization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Time Series Forecasting with ARIMA Model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Validating The Model Forecasts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Future Forecasts</a:t>
            </a:r>
          </a:p>
        </p:txBody>
      </p:sp>
    </p:spTree>
    <p:extLst>
      <p:ext uri="{BB962C8B-B14F-4D97-AF65-F5344CB8AC3E}">
        <p14:creationId xmlns:p14="http://schemas.microsoft.com/office/powerpoint/2010/main" val="24394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Furniture data time-series visualization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E983F-EBB1-89DC-D95F-BE95C2F8E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6238"/>
            <a:ext cx="8197471" cy="36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Furniture data time-series visualization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38138-DCB0-409F-E115-7481EC6B910A}"/>
              </a:ext>
            </a:extLst>
          </p:cNvPr>
          <p:cNvSpPr txBox="1"/>
          <p:nvPr/>
        </p:nvSpPr>
        <p:spPr>
          <a:xfrm>
            <a:off x="5654945" y="3225791"/>
            <a:ext cx="3003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di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furnitur</a:t>
            </a:r>
            <a:r>
              <a:rPr lang="en-US" b="1" dirty="0"/>
              <a:t> sangat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stabil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musim</a:t>
            </a:r>
            <a:r>
              <a:rPr lang="en-US" b="1" dirty="0"/>
              <a:t> dan </a:t>
            </a:r>
            <a:r>
              <a:rPr lang="en-US" b="1" dirty="0" err="1"/>
              <a:t>tren</a:t>
            </a:r>
            <a:r>
              <a:rPr lang="en-US" b="1" dirty="0"/>
              <a:t> yang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diamati</a:t>
            </a:r>
            <a:r>
              <a:rPr lang="en-US" b="1" dirty="0"/>
              <a:t>. 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8150-8420-A337-ED0D-A6C94AA6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3" y="809379"/>
            <a:ext cx="4829849" cy="3524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84F3F2-B942-5072-B32A-382F2FAB0A71}"/>
              </a:ext>
            </a:extLst>
          </p:cNvPr>
          <p:cNvSpPr txBox="1"/>
          <p:nvPr/>
        </p:nvSpPr>
        <p:spPr>
          <a:xfrm>
            <a:off x="1692376" y="438674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4"/>
              </a:rPr>
              <a:t>https://github.com/Agathahah/Final-Project_DQLAB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758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Series forecasting with ARIMA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C4244-1B56-9999-3E2D-7F72A964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9" y="806238"/>
            <a:ext cx="7356421" cy="38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970068" y="233538"/>
            <a:ext cx="7208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Series forecasting with ARIMA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09FE0-75D4-DB88-28A2-26FE185576DF}"/>
              </a:ext>
            </a:extLst>
          </p:cNvPr>
          <p:cNvSpPr txBox="1"/>
          <p:nvPr/>
        </p:nvSpPr>
        <p:spPr>
          <a:xfrm>
            <a:off x="723900" y="1186755"/>
            <a:ext cx="779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1" i="0" dirty="0">
                <a:solidFill>
                  <a:srgbClr val="1F1F1F"/>
                </a:solidFill>
                <a:effectLst/>
                <a:latin typeface="+mj-lt"/>
              </a:rPr>
              <a:t>Kesimpulan: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menunjukkan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tren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 </a:t>
            </a:r>
            <a:r>
              <a:rPr lang="en-ID" sz="1800" b="1" i="0" dirty="0" err="1">
                <a:solidFill>
                  <a:srgbClr val="1F1F1F"/>
                </a:solidFill>
                <a:effectLst/>
                <a:latin typeface="+mj-lt"/>
              </a:rPr>
              <a:t>meningkat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 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secara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keseluruhan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dengan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pola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musiman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yang </a:t>
            </a:r>
            <a:r>
              <a:rPr lang="en-ID" sz="1800" b="1" i="0" dirty="0" err="1">
                <a:solidFill>
                  <a:srgbClr val="1F1F1F"/>
                </a:solidFill>
                <a:effectLst/>
                <a:latin typeface="+mj-lt"/>
              </a:rPr>
              <a:t>tidak</a:t>
            </a:r>
            <a:r>
              <a:rPr lang="en-ID" sz="1800" b="1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1" i="0" dirty="0" err="1">
                <a:solidFill>
                  <a:srgbClr val="1F1F1F"/>
                </a:solidFill>
                <a:effectLst/>
                <a:latin typeface="+mj-lt"/>
              </a:rPr>
              <a:t>konsisten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1F1F1F"/>
                </a:solidFill>
                <a:latin typeface="+mj-lt"/>
              </a:rPr>
              <a:t>Ada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beberapa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periode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peningkatan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dan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penurunan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penjualan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yang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signifikan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selama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ID" sz="1800" dirty="0" err="1">
                <a:solidFill>
                  <a:srgbClr val="1F1F1F"/>
                </a:solidFill>
                <a:latin typeface="+mj-lt"/>
              </a:rPr>
              <a:t>periode</a:t>
            </a:r>
            <a:r>
              <a:rPr lang="en-ID" sz="1800" dirty="0">
                <a:solidFill>
                  <a:srgbClr val="1F1F1F"/>
                </a:solidFill>
                <a:latin typeface="+mj-lt"/>
              </a:rPr>
              <a:t> 2017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b="1" i="0" dirty="0">
                <a:solidFill>
                  <a:srgbClr val="1F1F1F"/>
                </a:solidFill>
                <a:effectLst/>
                <a:latin typeface="+mj-lt"/>
              </a:rPr>
              <a:t>Batas </a:t>
            </a:r>
            <a:r>
              <a:rPr lang="en-ID" sz="1800" b="1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 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menunjukkan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 </a:t>
            </a:r>
            <a:r>
              <a:rPr lang="en-ID" sz="1800" b="1" i="0" dirty="0" err="1">
                <a:solidFill>
                  <a:srgbClr val="1F1F1F"/>
                </a:solidFill>
                <a:effectLst/>
                <a:latin typeface="+mj-lt"/>
              </a:rPr>
              <a:t>kisaran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 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penjualan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yang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bervariasi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di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setiap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ID" sz="1800" b="0" i="0" dirty="0" err="1">
                <a:solidFill>
                  <a:srgbClr val="1F1F1F"/>
                </a:solidFill>
                <a:effectLst/>
                <a:latin typeface="+mj-lt"/>
              </a:rPr>
              <a:t>periode</a:t>
            </a:r>
            <a:r>
              <a:rPr lang="en-ID" sz="1800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472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413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 Light</vt:lpstr>
      <vt:lpstr>Arial</vt:lpstr>
      <vt:lpstr>Poppins SemiBold</vt:lpstr>
      <vt:lpstr>Poppins</vt:lpstr>
      <vt:lpstr>Simple Light</vt:lpstr>
      <vt:lpstr>Superstore Time Series Analysis</vt:lpstr>
      <vt:lpstr>Contents</vt:lpstr>
      <vt:lpstr>About Data</vt:lpstr>
      <vt:lpstr>Data Preprocessing</vt:lpstr>
      <vt:lpstr>Furniture data time-series visualization</vt:lpstr>
      <vt:lpstr>Furniture data time-series visualization</vt:lpstr>
      <vt:lpstr>Furniture data time-series visualization</vt:lpstr>
      <vt:lpstr>Time Series forecasting with ARIMA Model</vt:lpstr>
      <vt:lpstr>Time Series forecasting with ARIMA Model</vt:lpstr>
      <vt:lpstr>Future Forecasts</vt:lpstr>
      <vt:lpstr>Furniture Vs Office Supplies</vt:lpstr>
      <vt:lpstr>Furniture Vs Office Supplies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Analysis</dc:title>
  <dc:creator>Agatha Silalahi</dc:creator>
  <cp:lastModifiedBy>Agatha Silalahi</cp:lastModifiedBy>
  <cp:revision>3</cp:revision>
  <dcterms:modified xsi:type="dcterms:W3CDTF">2024-03-10T12:54:16Z</dcterms:modified>
</cp:coreProperties>
</file>