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3" r:id="rId9"/>
    <p:sldId id="264" r:id="rId10"/>
    <p:sldId id="266" r:id="rId11"/>
    <p:sldId id="267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AF7F-D9F1-497C-036F-45C141E7F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BF09C-7105-7F59-848A-11B7E2440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A72D-A2F3-B09D-0A59-FEA42169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5F16-61CA-4454-90E7-D872862D4A5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BD0A-1380-A9CE-AB66-AFA4FCDF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DD8B-A77D-9721-0CAB-C1F8A462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7A78-EA1F-417F-B7B9-237A2863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7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78B3-35B0-A43D-309F-937647E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8870D-8DC7-76D5-2841-4BB89C59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40B98-A6F5-0546-317C-860C2203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5F16-61CA-4454-90E7-D872862D4A5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CAD0-4FB4-2BE4-3A83-609B08BD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40564-0EAA-1AA9-FD8A-DE585DC8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7A78-EA1F-417F-B7B9-237A2863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76DFE-CC42-ED76-4764-4EC835CB8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C578A-7098-9F94-B817-2490390FC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47CA-3D5C-CE55-0031-684B69A3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5F16-61CA-4454-90E7-D872862D4A5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5974-3B6F-137B-80DC-6306C361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6D04-1C40-B185-8A43-1F41A106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7A78-EA1F-417F-B7B9-237A2863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4BA4-17D9-C161-E295-09C4DCAA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B2A6-8228-01C9-3789-264DAB092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C9E0-D904-757C-8D64-F1687A8D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5F16-61CA-4454-90E7-D872862D4A5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A741-F0C5-D6F5-78E6-8A8DAA3A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07A1-6972-24C2-F68E-71BC03EA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7A78-EA1F-417F-B7B9-237A2863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DAD4-5154-0BC1-9704-6535C601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FEE55-ED1A-EF05-5A59-2FDE4C69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7A99-8D3B-6B82-3140-527FA6F3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5F16-61CA-4454-90E7-D872862D4A5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9D0B-CAE3-EB63-1B6C-695D48D4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BB46-167F-C41F-53FB-2C51A394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7A78-EA1F-417F-B7B9-237A2863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2BD2-F77F-25ED-202B-113A6533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D304-499B-6686-E3CE-85E9DC4A5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006A0-B115-349D-1D73-94F87C3F2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89F2B-CF70-078E-113E-9E72C32D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5F16-61CA-4454-90E7-D872862D4A5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6DDB-03B7-F342-2CA9-09B3E0D1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9A310-4828-97A1-0EC2-48AD5AFE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7A78-EA1F-417F-B7B9-237A2863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8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A1B3-E114-7766-051B-0F3D736B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2F90-8C5D-3091-08E5-B717AF19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829DF-6CBF-6809-9B82-18ACA260E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DD45F-6A84-A823-C467-428CA7B26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54058-0FF3-F534-75B3-78C2E2ADE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F532A-FFE1-A006-030B-18C044AA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5F16-61CA-4454-90E7-D872862D4A5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FE976-EE15-1BB5-BB12-4D877667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8CBDB-8060-6958-52D8-B4A95D0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7A78-EA1F-417F-B7B9-237A2863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A67F-E3DE-F46B-1A92-D87DDA92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B1BA0-6200-33A6-95CF-D8F512C9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5F16-61CA-4454-90E7-D872862D4A5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AEA9-97DE-59E1-1086-C1FAF89C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502E7-1D89-5C22-4380-2BD23096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7A78-EA1F-417F-B7B9-237A2863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0C566-F374-FFF1-0085-54B4FF78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5F16-61CA-4454-90E7-D872862D4A5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B29F1-A8A2-5CD5-3B0B-DBFB4677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59A12-3E5E-E10B-50C3-EC6CE619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7A78-EA1F-417F-B7B9-237A2863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9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B2D4-298C-42B3-95AE-66956966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6D76-F0D0-1A3D-81EB-39EE65F7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F85D8-3782-1A4E-4A93-D543DB742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F8ECB-28F9-34CD-E06E-498A2661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5F16-61CA-4454-90E7-D872862D4A5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F9626-8158-07BC-08D3-BEFEE36C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18007-1CDB-8283-0CDD-CC91F76C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7A78-EA1F-417F-B7B9-237A2863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2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E4BA-0AB6-4268-013F-8CB7D38C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33628-BF34-D29F-8353-6912127E9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D254C-6962-1A3F-B230-F480C76D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E7F9-9A0A-E352-BE6B-8C9ACCAF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5F16-61CA-4454-90E7-D872862D4A5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ABCA-7DF8-2C2E-B623-DC85AAAB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38AA4-D4B6-7D92-3EB3-B5B2FCB9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7A78-EA1F-417F-B7B9-237A2863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5DE72-F124-97D0-2466-B68950D6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7D732-F2A9-F004-74DA-134D8B2B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5F7C-E28A-DE16-1C44-E47B31B32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5F16-61CA-4454-90E7-D872862D4A5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2922-2450-AF25-4237-6F699D424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BBACE-4CBB-2251-D439-880781182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7A78-EA1F-417F-B7B9-237A2863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1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F80E-FCBE-8C66-372A-007A589DB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334" y="747609"/>
            <a:ext cx="9144000" cy="2387600"/>
          </a:xfrm>
        </p:spPr>
        <p:txBody>
          <a:bodyPr/>
          <a:lstStyle/>
          <a:p>
            <a:r>
              <a:rPr lang="en-US" sz="6000" b="1" dirty="0"/>
              <a:t>AUTOMATED PAPER EVALUATION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0EA11-4C4F-596D-1A3D-C0F801AB0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02038"/>
            <a:ext cx="5165559" cy="278272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dirty="0"/>
              <a:t>PRESENT BY </a:t>
            </a:r>
          </a:p>
          <a:p>
            <a:pPr marL="0" indent="0" algn="l">
              <a:buNone/>
            </a:pPr>
            <a:r>
              <a:rPr lang="en-US" sz="2000" dirty="0"/>
              <a:t>	AGATHEESWARAN A (8208E22ASR008)</a:t>
            </a:r>
          </a:p>
          <a:p>
            <a:pPr marL="0" indent="0" algn="l">
              <a:buNone/>
            </a:pPr>
            <a:r>
              <a:rPr lang="en-US" sz="2000" dirty="0"/>
              <a:t>                PRAVEENKUMAR S (8208E22ASR040)</a:t>
            </a:r>
          </a:p>
          <a:p>
            <a:pPr marL="0" indent="0" algn="l">
              <a:buNone/>
            </a:pPr>
            <a:r>
              <a:rPr lang="en-US" sz="2000" b="1" dirty="0"/>
              <a:t>SUPERVISOR</a:t>
            </a:r>
          </a:p>
          <a:p>
            <a:pPr marL="0" indent="0" algn="l">
              <a:buNone/>
            </a:pPr>
            <a:r>
              <a:rPr lang="en-US" sz="2000" dirty="0"/>
              <a:t>	 MS.R.DIVYABHARATHI(ME),</a:t>
            </a:r>
          </a:p>
          <a:p>
            <a:pPr marL="0" indent="0" algn="l">
              <a:buNone/>
            </a:pPr>
            <a:r>
              <a:rPr lang="en-US" sz="2000" dirty="0"/>
              <a:t>	 ASSISTANT PROFESSOR,</a:t>
            </a:r>
          </a:p>
          <a:p>
            <a:pPr marL="0" indent="0" algn="l">
              <a:buNone/>
            </a:pPr>
            <a:r>
              <a:rPr lang="en-US" sz="2000" dirty="0"/>
              <a:t>	 DEPARTMENT OF AI&amp;DS.</a:t>
            </a:r>
          </a:p>
        </p:txBody>
      </p:sp>
    </p:spTree>
    <p:extLst>
      <p:ext uri="{BB962C8B-B14F-4D97-AF65-F5344CB8AC3E}">
        <p14:creationId xmlns:p14="http://schemas.microsoft.com/office/powerpoint/2010/main" val="363356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6E2879-AFD0-1E66-34DE-B767A08C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INITIAL CHALLENGES AND RISKS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62916B-5554-DCDF-277F-4AC2626D6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228" y="1690688"/>
            <a:ext cx="5157787" cy="823912"/>
          </a:xfrm>
        </p:spPr>
        <p:txBody>
          <a:bodyPr/>
          <a:lstStyle/>
          <a:p>
            <a:r>
              <a:rPr lang="en-IN" sz="3200" b="1" u="sng" dirty="0"/>
              <a:t>Challenges</a:t>
            </a:r>
            <a:endParaRPr lang="en-US" sz="3200" u="sng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15ED27-6083-3F69-6C75-A6C8BE869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6228" y="2359026"/>
            <a:ext cx="6106445" cy="370489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Data-related Challenges:</a:t>
            </a:r>
          </a:p>
          <a:p>
            <a:pPr marL="457200" lvl="1" indent="0">
              <a:buNone/>
            </a:pPr>
            <a:r>
              <a:rPr lang="en-US" dirty="0"/>
              <a:t>1. Data quality issues (e.g., noise, inconsistencies)</a:t>
            </a:r>
          </a:p>
          <a:p>
            <a:pPr marL="457200" lvl="1" indent="0">
              <a:buNone/>
            </a:pPr>
            <a:r>
              <a:rPr lang="en-US" dirty="0"/>
              <a:t>2. Insufficient data for training and validation</a:t>
            </a:r>
          </a:p>
          <a:p>
            <a:pPr marL="457200" lvl="1" indent="0">
              <a:buNone/>
            </a:pPr>
            <a:r>
              <a:rPr lang="en-US" dirty="0"/>
              <a:t>3. Class imbalance (e.g., few high-quality papers)</a:t>
            </a:r>
          </a:p>
          <a:p>
            <a:pPr marL="457200" lvl="1" indent="0">
              <a:buNone/>
            </a:pPr>
            <a:r>
              <a:rPr lang="en-US" dirty="0"/>
              <a:t>4. Data privacy and security concerns</a:t>
            </a:r>
          </a:p>
          <a:p>
            <a:r>
              <a:rPr lang="en-US" b="1" dirty="0"/>
              <a:t>Model Training Challenges:</a:t>
            </a:r>
          </a:p>
          <a:p>
            <a:pPr marL="0" indent="0">
              <a:buNone/>
            </a:pPr>
            <a:r>
              <a:rPr lang="en-US" dirty="0"/>
              <a:t>	1. Overfitting or underfitting</a:t>
            </a:r>
          </a:p>
          <a:p>
            <a:pPr marL="0" indent="0">
              <a:buNone/>
            </a:pPr>
            <a:r>
              <a:rPr lang="en-US" dirty="0"/>
              <a:t>	2. Handling high-dimensional text data</a:t>
            </a:r>
          </a:p>
          <a:p>
            <a:pPr marL="0" indent="0">
              <a:buNone/>
            </a:pPr>
            <a:r>
              <a:rPr lang="en-US" dirty="0"/>
              <a:t>	3. Selecting optimal hyperparameters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3054235-13E0-FD82-87E0-F6CC4FEA6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3200" b="1" u="sng" dirty="0"/>
              <a:t>Risks</a:t>
            </a:r>
            <a:endParaRPr lang="en-US" sz="3200" u="sng" dirty="0"/>
          </a:p>
          <a:p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B5F7292F-E2CA-EE67-3819-C7AD1DEC6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6511" y="2217571"/>
            <a:ext cx="6284495" cy="3987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Deployment Risks:</a:t>
            </a:r>
          </a:p>
          <a:p>
            <a:pPr marL="457200" lvl="1" indent="0">
              <a:buNone/>
            </a:pPr>
            <a:r>
              <a:rPr lang="en-US" dirty="0"/>
              <a:t>1. Integration with existing evaluation systems</a:t>
            </a:r>
          </a:p>
          <a:p>
            <a:pPr marL="457200" lvl="1" indent="0">
              <a:buNone/>
            </a:pPr>
            <a:r>
              <a:rPr lang="en-US" dirty="0"/>
              <a:t>2. Scalability and performance under heavy usage</a:t>
            </a:r>
          </a:p>
          <a:p>
            <a:pPr marL="457200" lvl="1" indent="0">
              <a:buNone/>
            </a:pPr>
            <a:r>
              <a:rPr lang="en-US" dirty="0"/>
              <a:t>3. Ensuring model fairness and bias mitigation</a:t>
            </a:r>
          </a:p>
          <a:p>
            <a:pPr marL="457200" lvl="1" indent="0">
              <a:buNone/>
            </a:pPr>
            <a:r>
              <a:rPr lang="en-US" dirty="0"/>
              <a:t>4. Addressing potential controversies or disagreements with evaluations</a:t>
            </a:r>
          </a:p>
          <a:p>
            <a:r>
              <a:rPr lang="en-US" b="1" dirty="0"/>
              <a:t>Additional Risks:</a:t>
            </a:r>
          </a:p>
          <a:p>
            <a:pPr marL="457200" lvl="1" indent="0">
              <a:buNone/>
            </a:pPr>
            <a:r>
              <a:rPr lang="en-US" dirty="0"/>
              <a:t>1. Intellectual property concerns (e.g., copyright, plagiarism)</a:t>
            </a:r>
          </a:p>
          <a:p>
            <a:pPr marL="457200" lvl="1" indent="0">
              <a:buNone/>
            </a:pPr>
            <a:r>
              <a:rPr lang="en-US" dirty="0"/>
              <a:t>2. Dependence on specific data sources or formats</a:t>
            </a:r>
          </a:p>
          <a:p>
            <a:pPr marL="457200" lvl="1" indent="0">
              <a:buNone/>
            </a:pPr>
            <a:r>
              <a:rPr lang="en-US" dirty="0"/>
              <a:t>3. Potential biases in evaluation criteria or metrics</a:t>
            </a:r>
          </a:p>
        </p:txBody>
      </p:sp>
    </p:spTree>
    <p:extLst>
      <p:ext uri="{BB962C8B-B14F-4D97-AF65-F5344CB8AC3E}">
        <p14:creationId xmlns:p14="http://schemas.microsoft.com/office/powerpoint/2010/main" val="321159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5438F9-4DBD-AE0F-A241-CF6F6578C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79" y="801521"/>
            <a:ext cx="9031705" cy="1091448"/>
          </a:xfrm>
        </p:spPr>
        <p:txBody>
          <a:bodyPr/>
          <a:lstStyle/>
          <a:p>
            <a:r>
              <a:rPr lang="en-IN" b="1" dirty="0"/>
              <a:t>PROPOSED SOLUTION: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3A71D17-CA7F-C69A-6136-AC07D80D5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243" y="2294607"/>
            <a:ext cx="10250904" cy="315970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Phase 1: Data Collection and Preprocessing</a:t>
            </a:r>
          </a:p>
          <a:p>
            <a:pPr algn="l"/>
            <a:r>
              <a:rPr lang="en-US" sz="3600" dirty="0"/>
              <a:t>Phase 2: Feature Engineering and Selection </a:t>
            </a:r>
          </a:p>
          <a:p>
            <a:pPr algn="l"/>
            <a:r>
              <a:rPr lang="en-US" sz="3600" dirty="0"/>
              <a:t>Phase 3: Model Development and Training </a:t>
            </a:r>
          </a:p>
          <a:p>
            <a:pPr algn="l"/>
            <a:r>
              <a:rPr lang="en-US" sz="3600" dirty="0"/>
              <a:t>Phase 4: Model Evaluation and Validation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2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26A95-2865-B8A1-3D6E-1C964D41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usage: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807EBE-3E4F-2598-22E2-C1F55CB97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92893" y="1488658"/>
            <a:ext cx="6045451" cy="823912"/>
          </a:xfrm>
        </p:spPr>
        <p:txBody>
          <a:bodyPr>
            <a:normAutofit/>
          </a:bodyPr>
          <a:lstStyle/>
          <a:p>
            <a:r>
              <a:rPr lang="en-US" sz="2800" u="sng" dirty="0"/>
              <a:t>Beneficiaries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B750-6E92-6114-FBD8-C8375443A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2111" y="2505075"/>
            <a:ext cx="676759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en-US" b="1" dirty="0"/>
              <a:t> Students</a:t>
            </a:r>
            <a:r>
              <a:rPr lang="en-US" dirty="0"/>
              <a:t>: Improved feedback and evaluation quality.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Educators</a:t>
            </a:r>
            <a:r>
              <a:rPr lang="en-US" dirty="0"/>
              <a:t>: Reduced grading time and enhanced assessment accuracy.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Researchers</a:t>
            </a:r>
            <a:r>
              <a:rPr lang="en-US" dirty="0"/>
              <a:t>: Access to large-scale, annotated datasets for research.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Academic Institutions</a:t>
            </a:r>
            <a:r>
              <a:rPr lang="en-US" dirty="0"/>
              <a:t>: Enhanced reputation through improved evaluation processes.</a:t>
            </a:r>
          </a:p>
          <a:p>
            <a:pPr marL="0" indent="0">
              <a:buNone/>
            </a:pPr>
            <a:r>
              <a:rPr lang="en-US" dirty="0"/>
              <a:t>5. Industry Partners: Better-prepared graduates with skills matching industry needs.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81A1AF-03E7-CA5A-9786-1B9AE811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25618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/>
              <a:t>Industry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7FBD2B-E3C2-8777-990C-73E416946B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Educational Institutions:</a:t>
            </a:r>
          </a:p>
          <a:p>
            <a:r>
              <a:rPr lang="en-US" dirty="0"/>
              <a:t>Research Organizations:</a:t>
            </a:r>
          </a:p>
          <a:p>
            <a:r>
              <a:rPr lang="en-US" dirty="0"/>
              <a:t>Publishing Industry:</a:t>
            </a:r>
          </a:p>
          <a:p>
            <a:r>
              <a:rPr lang="en-US" dirty="0"/>
              <a:t>Corporate Training:</a:t>
            </a:r>
          </a:p>
          <a:p>
            <a:r>
              <a:rPr lang="en-US" dirty="0"/>
              <a:t>Government Agencies: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8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D8CF-E25C-7CE5-D7C8-D99BE74A0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93" y="1905001"/>
            <a:ext cx="9833811" cy="1523999"/>
          </a:xfrm>
        </p:spPr>
        <p:txBody>
          <a:bodyPr>
            <a:normAutofit/>
          </a:bodyPr>
          <a:lstStyle/>
          <a:p>
            <a:r>
              <a:rPr lang="en-US" sz="7200" dirty="0"/>
              <a:t>THANKING YOU</a:t>
            </a:r>
          </a:p>
        </p:txBody>
      </p:sp>
    </p:spTree>
    <p:extLst>
      <p:ext uri="{BB962C8B-B14F-4D97-AF65-F5344CB8AC3E}">
        <p14:creationId xmlns:p14="http://schemas.microsoft.com/office/powerpoint/2010/main" val="400723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2915-D9FC-1056-9186-ED7B86166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411" y="689226"/>
            <a:ext cx="9144000" cy="931026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D8297-6833-75D1-343C-295F85336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968" y="1917615"/>
            <a:ext cx="9930063" cy="397844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The "Automated Paper Evaluation System" is designed to streamline the evaluation process of written exams, improving efficiency, accuracy, and objectivity.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 Traditional manual grading of written tests is time-consuming, prone to human error, and often lacks consistency.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The proposed solution not only reduces the burden on educators but also offers immediate feedback to students, promoting a more adaptive learning environment.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 Initial experiments show promising results in accuracy and processing speed, making the system a viable tool for educational institutions.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9CC3-2185-9C6C-026D-484686CA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PAPER DETAILS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B335-FABA-1076-699D-846FC35D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2326" cy="4667250"/>
          </a:xfrm>
        </p:spPr>
        <p:txBody>
          <a:bodyPr/>
          <a:lstStyle/>
          <a:p>
            <a:r>
              <a:rPr lang="en-US" sz="2400" b="1" u="sng" dirty="0"/>
              <a:t>TITLE</a:t>
            </a:r>
            <a:r>
              <a:rPr lang="en-US" sz="2400" dirty="0"/>
              <a:t>:A STUDY OF AUTOMATED EVALUATION OF STUDENT’S EXAMINATION 		 PAPER  USING MACHINE LEARNUNG TECHNIQUES</a:t>
            </a:r>
          </a:p>
          <a:p>
            <a:r>
              <a:rPr lang="en-US" sz="2400" b="1" u="sng" dirty="0"/>
              <a:t>PUBLISHED YEAR</a:t>
            </a:r>
            <a:r>
              <a:rPr lang="en-US" sz="2400" dirty="0"/>
              <a:t>: 2021</a:t>
            </a:r>
          </a:p>
          <a:p>
            <a:r>
              <a:rPr lang="en-US" sz="2400" b="1" u="sng" dirty="0"/>
              <a:t>PUBLISHER</a:t>
            </a:r>
            <a:r>
              <a:rPr lang="en-US" sz="2400" dirty="0"/>
              <a:t>: IEEE</a:t>
            </a:r>
          </a:p>
          <a:p>
            <a:r>
              <a:rPr lang="en-US" sz="2400" b="1" u="sng" dirty="0"/>
              <a:t>AUTHORS</a:t>
            </a:r>
            <a:r>
              <a:rPr lang="en-US" sz="2400" dirty="0"/>
              <a:t>:1.GANGA SANUVALA ,CSE DEPARTMENT,OSMANA UNIVERSITY ,			HYDRABAD.</a:t>
            </a:r>
          </a:p>
          <a:p>
            <a:pPr marL="1371600" lvl="3" indent="0">
              <a:buNone/>
            </a:pPr>
            <a:r>
              <a:rPr lang="en-US" sz="2400" dirty="0"/>
              <a:t>    2.SYEDASAMEEN FATIMA ,CSE DEPARTMENT, OSMANA UNIVERSITY   </a:t>
            </a:r>
          </a:p>
          <a:p>
            <a:pPr marL="1371600" lvl="3" indent="0">
              <a:buNone/>
            </a:pPr>
            <a:r>
              <a:rPr lang="en-US" sz="2400" dirty="0"/>
              <a:t>       HYDRABAD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FB86-D391-A062-8791-FED72564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D2EFF-FF8B-D14F-8A2E-176A2D77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2230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give the rating system by recommended ratings for descriptive answers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used comparison of  descriptive exam answers with grader answer to provide the grade  for each different answers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this the drawback of this approach was that there was less training data in each language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Cluster based machine learning technique was tested for evaluation of textbooks ,for reference.</a:t>
            </a:r>
          </a:p>
        </p:txBody>
      </p:sp>
    </p:spTree>
    <p:extLst>
      <p:ext uri="{BB962C8B-B14F-4D97-AF65-F5344CB8AC3E}">
        <p14:creationId xmlns:p14="http://schemas.microsoft.com/office/powerpoint/2010/main" val="398224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858A-F671-A585-454D-5870F15A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4797-D96B-7B2B-5527-AF23352B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going to implement for perfect grading system for the student’s descriptive answers and provide the efficiency and scalability grade for their answers.</a:t>
            </a:r>
          </a:p>
          <a:p>
            <a:r>
              <a:rPr lang="en-US" sz="2800" dirty="0"/>
              <a:t>It’s going to reduce the cost that institutes cost amount for evaluating answers by human .</a:t>
            </a:r>
          </a:p>
          <a:p>
            <a:r>
              <a:rPr lang="en-US" sz="2800" dirty="0"/>
              <a:t>It’s reduce human errors, lack of knowledge about the subject and even </a:t>
            </a:r>
            <a:r>
              <a:rPr lang="en-US" sz="2800" dirty="0" err="1"/>
              <a:t>favouritism</a:t>
            </a:r>
            <a:r>
              <a:rPr lang="en-US" sz="2800" dirty="0"/>
              <a:t> of the grader while grading.</a:t>
            </a:r>
          </a:p>
          <a:p>
            <a:r>
              <a:rPr lang="en-US" sz="2800" dirty="0"/>
              <a:t>This project evaluation is increasing day by day, lots of institute having wish for the execution of this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5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3C46-2A6E-3BC0-B447-06ED8F41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3" y="1139253"/>
            <a:ext cx="11471946" cy="5566348"/>
          </a:xfrm>
        </p:spPr>
        <p:txBody>
          <a:bodyPr>
            <a:normAutofit fontScale="85000" lnSpcReduction="10000"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1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Evaluation Process</a:t>
            </a:r>
            <a:r>
              <a:rPr kumimoji="0" lang="en-US" altLang="en-US" sz="2800" b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the assessment of academic papers to reduce the time and effort required by manual reviewers, improving the overall efficiency of paper evaluation.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 in Grading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uniform and unbiased evaluation of papers by applying consistent criteria and scoring mechanisms across all submissions.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in Feedback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detailed and accurate feedback to authors on various aspects such as content originality, structure, grammar, and adherence to academic standards.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 the system to handle a large number of submissions efficiently, making it suitable for conferences, journals, or educational institutions.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chievement: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	1.</a:t>
            </a:r>
            <a:r>
              <a:rPr lang="en-US" dirty="0">
                <a:solidFill>
                  <a:schemeClr val="tx1"/>
                </a:solidFill>
              </a:rPr>
              <a:t> Faster Turnaround Time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2.</a:t>
            </a:r>
            <a:r>
              <a:rPr lang="en-US" dirty="0">
                <a:solidFill>
                  <a:schemeClr val="tx1"/>
                </a:solidFill>
              </a:rPr>
              <a:t> Improved Quality Control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3.</a:t>
            </a:r>
            <a:r>
              <a:rPr lang="en-US" dirty="0">
                <a:solidFill>
                  <a:schemeClr val="tx1"/>
                </a:solidFill>
              </a:rPr>
              <a:t> Cost Savings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4.</a:t>
            </a:r>
            <a:r>
              <a:rPr lang="en-US" dirty="0">
                <a:solidFill>
                  <a:schemeClr val="tx1"/>
                </a:solidFill>
              </a:rPr>
              <a:t> Better Decision Support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772939-CA1A-D5E5-8DB3-6816F896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33" y="0"/>
            <a:ext cx="10515600" cy="1325563"/>
          </a:xfrm>
        </p:spPr>
        <p:txBody>
          <a:bodyPr/>
          <a:lstStyle/>
          <a:p>
            <a:r>
              <a:rPr lang="en-US" b="1" dirty="0"/>
              <a:t>OBJECTIVES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1618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0656-D8A2-6AF1-68F8-5F0982A0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64E1-A7C8-F521-B64E-192D4F5A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Optical character recognition(OCR</a:t>
            </a:r>
            <a:r>
              <a:rPr lang="en-US" dirty="0"/>
              <a:t>)-Extract text from Scanned document or image</a:t>
            </a:r>
          </a:p>
          <a:p>
            <a:r>
              <a:rPr lang="en-US" b="1" dirty="0"/>
              <a:t>Natural language processing(NLP)-</a:t>
            </a:r>
            <a:r>
              <a:rPr lang="en-US" dirty="0"/>
              <a:t>Text cleaning , Tokenization, Lemmatization, Vectorization .</a:t>
            </a:r>
          </a:p>
          <a:p>
            <a:r>
              <a:rPr lang="en-US" b="1" dirty="0"/>
              <a:t>Rubric-Based Grading </a:t>
            </a:r>
            <a:r>
              <a:rPr lang="en-US" dirty="0"/>
              <a:t>- designed to follow predefined rubrics and check whether the required points are present in the text.</a:t>
            </a:r>
          </a:p>
          <a:p>
            <a:r>
              <a:rPr lang="en-US" b="1" dirty="0"/>
              <a:t>Linear regression- </a:t>
            </a:r>
            <a:r>
              <a:rPr lang="en-US" dirty="0"/>
              <a:t>predict a score based on certain features like word count, sentence structure, and content relevance.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6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A8BC-94D3-4BDD-D88B-5AAC9FE7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UNDERSTANDING</a:t>
            </a:r>
            <a:r>
              <a:rPr lang="en-US" u="sng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7E15-A969-DCE8-5623-0C74276E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02459"/>
          </a:xfrm>
        </p:spPr>
        <p:txBody>
          <a:bodyPr/>
          <a:lstStyle/>
          <a:p>
            <a:r>
              <a:rPr lang="en-US" sz="2800" dirty="0"/>
              <a:t>In this we going to use the data set such as, </a:t>
            </a:r>
            <a:r>
              <a:rPr lang="en-US" sz="2800" b="1" u="sng" dirty="0"/>
              <a:t>Academic essays, assignments and exam papers</a:t>
            </a:r>
          </a:p>
          <a:p>
            <a:r>
              <a:rPr lang="en-US" sz="2800" dirty="0"/>
              <a:t>We’ll work with the unstructured data such as image (exam papers),documents, text files</a:t>
            </a:r>
          </a:p>
          <a:p>
            <a:pPr marL="0" indent="0">
              <a:buNone/>
            </a:pPr>
            <a:r>
              <a:rPr lang="en-US" sz="2800" b="1" dirty="0"/>
              <a:t>INSIGHTS:</a:t>
            </a:r>
          </a:p>
          <a:p>
            <a:r>
              <a:rPr lang="en-US" sz="2800" b="1" dirty="0"/>
              <a:t>	</a:t>
            </a:r>
            <a:r>
              <a:rPr lang="en-US" sz="2800" dirty="0"/>
              <a:t>Longer responses may not always correlate with higher scores</a:t>
            </a:r>
          </a:p>
          <a:p>
            <a:r>
              <a:rPr lang="en-US" sz="2800" dirty="0"/>
              <a:t> 	Specific keywords may indicate deeper understanding of concepts</a:t>
            </a:r>
          </a:p>
          <a:p>
            <a:r>
              <a:rPr lang="en-US" sz="2800" dirty="0"/>
              <a:t>	Sentiment and tone may influence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6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FB5D-1727-3179-0714-AED9EC8A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1" y="232611"/>
            <a:ext cx="9223683" cy="1320800"/>
          </a:xfrm>
        </p:spPr>
        <p:txBody>
          <a:bodyPr/>
          <a:lstStyle/>
          <a:p>
            <a:r>
              <a:rPr lang="en-IN" b="1" dirty="0"/>
              <a:t>DATA COLLECTION AND PREPARATION: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D8361-AE0E-F01B-6831-94138A41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1437834"/>
            <a:ext cx="11129655" cy="51875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Collected: 500 papers (20% of the target dataset)- Sources: Academic journals, conferences, and online repositories</a:t>
            </a:r>
          </a:p>
          <a:p>
            <a:pPr marL="0" indent="0">
              <a:buNone/>
            </a:pPr>
            <a:r>
              <a:rPr lang="en-US" b="1" dirty="0"/>
              <a:t>Preprocessing Steps: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1. Data Cleaning</a:t>
            </a:r>
          </a:p>
          <a:p>
            <a:pPr marL="0" indent="0">
              <a:buNone/>
            </a:pPr>
            <a:r>
              <a:rPr lang="en-US" dirty="0"/>
              <a:t>	2. Data Transformation</a:t>
            </a:r>
          </a:p>
          <a:p>
            <a:pPr marL="0" indent="0">
              <a:buNone/>
            </a:pPr>
            <a:r>
              <a:rPr lang="en-US" dirty="0"/>
              <a:t>	3. Data Reduction</a:t>
            </a:r>
          </a:p>
          <a:p>
            <a:pPr marL="0" indent="0">
              <a:buNone/>
            </a:pPr>
            <a:r>
              <a:rPr lang="en-US" b="1" dirty="0"/>
              <a:t>Handling Missing or Noisy Data:</a:t>
            </a:r>
          </a:p>
          <a:p>
            <a:r>
              <a:rPr lang="en-US" b="1" dirty="0"/>
              <a:t>	i</a:t>
            </a:r>
            <a:r>
              <a:rPr lang="en-US" dirty="0"/>
              <a:t>mpute missing values using mean or median   </a:t>
            </a:r>
          </a:p>
          <a:p>
            <a:r>
              <a:rPr lang="en-US" dirty="0"/>
              <a:t>	Use listwise deletion for rows with excessive missing values</a:t>
            </a:r>
          </a:p>
          <a:p>
            <a:r>
              <a:rPr lang="en-US" dirty="0"/>
              <a:t> 	Detect outliers using Z-score or IQR methods    - Apply data smoothing techniques </a:t>
            </a:r>
          </a:p>
          <a:p>
            <a:r>
              <a:rPr lang="en-US" dirty="0"/>
              <a:t>	Use robust regression or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13454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967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AUTOMATED PAPER EVALUATION SYSTEM</vt:lpstr>
      <vt:lpstr>ABSTRACT</vt:lpstr>
      <vt:lpstr>BASE PAPER DETAILS:</vt:lpstr>
      <vt:lpstr>LITERATURE REVIEW:</vt:lpstr>
      <vt:lpstr>PROBLEM STATEMENT:</vt:lpstr>
      <vt:lpstr>OBJECTIVES:</vt:lpstr>
      <vt:lpstr>MODEL SELECTION:</vt:lpstr>
      <vt:lpstr>DATA UNDERSTANDING:</vt:lpstr>
      <vt:lpstr>DATA COLLECTION AND PREPARATION:</vt:lpstr>
      <vt:lpstr>INITIAL CHALLENGES AND RISKS:</vt:lpstr>
      <vt:lpstr>PROPOSED SOLUTION:</vt:lpstr>
      <vt:lpstr>Possible usage:</vt:lpstr>
      <vt:lpstr>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PAPER EVALUATION SYSTEM</dc:title>
  <dc:creator>Agathees Waran</dc:creator>
  <cp:lastModifiedBy>Agathees Waran</cp:lastModifiedBy>
  <cp:revision>2</cp:revision>
  <dcterms:created xsi:type="dcterms:W3CDTF">2024-09-27T16:49:15Z</dcterms:created>
  <dcterms:modified xsi:type="dcterms:W3CDTF">2024-09-28T01:11:48Z</dcterms:modified>
</cp:coreProperties>
</file>