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9144000" cy="5143500"/>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5F3A15-6F41-47AB-B75F-3C14CA36F832}">
  <a:tblStyle styleId="{4A5F3A15-6F41-47AB-B75F-3C14CA36F83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bold.fntdata"/><Relationship Id="rId14" Type="http://schemas.openxmlformats.org/officeDocument/2006/relationships/slide" Target="slides/slide8.xml"/><Relationship Id="rId36" Type="http://schemas.openxmlformats.org/officeDocument/2006/relationships/font" Target="fonts/Tahom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325f434c0f4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41" name="Google Shape;41;g325f434c0f4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720e2eafe_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d720e2eafe_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03dc80cb8_1_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203dc80cb8_1_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73950" y="411110"/>
            <a:ext cx="8796000" cy="482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 name="Shape 16"/>
        <p:cNvGrpSpPr/>
        <p:nvPr/>
      </p:nvGrpSpPr>
      <p:grpSpPr>
        <a:xfrm>
          <a:off x="0" y="0"/>
          <a:ext cx="0" cy="0"/>
          <a:chOff x="0" y="0"/>
          <a:chExt cx="0" cy="0"/>
        </a:xfrm>
      </p:grpSpPr>
      <p:sp>
        <p:nvSpPr>
          <p:cNvPr id="17" name="Google Shape;17;p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4"/>
          <p:cNvSpPr txBox="1"/>
          <p:nvPr>
            <p:ph type="title"/>
          </p:nvPr>
        </p:nvSpPr>
        <p:spPr>
          <a:xfrm>
            <a:off x="173950" y="411110"/>
            <a:ext cx="8796000" cy="482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body"/>
          </p:nvPr>
        </p:nvSpPr>
        <p:spPr>
          <a:xfrm>
            <a:off x="553674" y="1232289"/>
            <a:ext cx="8036700" cy="26835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5"/>
          <p:cNvSpPr txBox="1"/>
          <p:nvPr>
            <p:ph type="title"/>
          </p:nvPr>
        </p:nvSpPr>
        <p:spPr>
          <a:xfrm>
            <a:off x="173950" y="411110"/>
            <a:ext cx="8796000" cy="482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41537" y="1560318"/>
            <a:ext cx="3248100" cy="26796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800">
                <a:solidFill>
                  <a:schemeClr val="dk1"/>
                </a:solidFill>
                <a:latin typeface="Trebuchet MS"/>
                <a:ea typeface="Trebuchet MS"/>
                <a:cs typeface="Trebuchet MS"/>
                <a:sym typeface="Trebuchet MS"/>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5"/>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6"/>
          <p:cNvSpPr txBox="1"/>
          <p:nvPr>
            <p:ph type="ctrTitle"/>
          </p:nvPr>
        </p:nvSpPr>
        <p:spPr>
          <a:xfrm>
            <a:off x="203525" y="337221"/>
            <a:ext cx="8736900" cy="4863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950" y="411110"/>
            <a:ext cx="8796000" cy="482700"/>
          </a:xfrm>
          <a:prstGeom prst="rect">
            <a:avLst/>
          </a:prstGeom>
          <a:noFill/>
          <a:ln>
            <a:noFill/>
          </a:ln>
        </p:spPr>
        <p:txBody>
          <a:bodyPr anchorCtr="0" anchor="t" bIns="0" lIns="0" spcFirstLastPara="1" rIns="0" wrap="square" tIns="0">
            <a:spAutoFit/>
          </a:bodyPr>
          <a:lstStyle>
            <a:lvl1pPr lvl="0" marR="0" algn="l">
              <a:spcBef>
                <a:spcPts val="0"/>
              </a:spcBef>
              <a:spcAft>
                <a:spcPts val="0"/>
              </a:spcAft>
              <a:buSzPts val="1400"/>
              <a:buNone/>
              <a:defRPr b="1" i="0" sz="30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53674" y="1232289"/>
            <a:ext cx="8036700" cy="2683500"/>
          </a:xfrm>
          <a:prstGeom prst="rect">
            <a:avLst/>
          </a:prstGeom>
          <a:noFill/>
          <a:ln>
            <a:noFill/>
          </a:ln>
        </p:spPr>
        <p:txBody>
          <a:bodyPr anchorCtr="0" anchor="t" bIns="0" lIns="0" spcFirstLastPara="1" rIns="0" wrap="square" tIns="0">
            <a:spAutoFit/>
          </a:bodyPr>
          <a:lstStyle>
            <a:lvl1pPr indent="-228600" lvl="0" marL="45720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algn="ctr">
              <a:spcBef>
                <a:spcPts val="0"/>
              </a:spcBef>
              <a:spcAft>
                <a:spcPts val="0"/>
              </a:spcAft>
              <a:buSzPts val="1400"/>
              <a:buNone/>
              <a:defRPr b="0" i="0" sz="1800" u="none" cap="none" strike="noStrike">
                <a:solidFill>
                  <a:srgbClr val="888888"/>
                </a:solidFill>
              </a:defRPr>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algn="l">
              <a:spcBef>
                <a:spcPts val="0"/>
              </a:spcBef>
              <a:spcAft>
                <a:spcPts val="0"/>
              </a:spcAft>
              <a:buSzPts val="1400"/>
              <a:buNone/>
              <a:defRPr b="0" i="0" sz="1800" u="none" cap="none" strike="noStrike">
                <a:solidFill>
                  <a:srgbClr val="888888"/>
                </a:solidFill>
              </a:defRPr>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marL="0" marR="0" algn="r">
              <a:spcBef>
                <a:spcPts val="0"/>
              </a:spcBef>
              <a:buNone/>
              <a:defRPr b="0" i="0" sz="1800" u="none" cap="none" strike="noStrike">
                <a:solidFill>
                  <a:srgbClr val="888888"/>
                </a:solidFill>
              </a:defRPr>
            </a:lvl1pPr>
            <a:lvl2pPr indent="0" lvl="1" marL="0" marR="0" algn="r">
              <a:spcBef>
                <a:spcPts val="0"/>
              </a:spcBef>
              <a:buNone/>
              <a:defRPr b="0" i="0" sz="1800" u="none" cap="none" strike="noStrike">
                <a:solidFill>
                  <a:srgbClr val="888888"/>
                </a:solidFill>
              </a:defRPr>
            </a:lvl2pPr>
            <a:lvl3pPr indent="0" lvl="2" marL="0" marR="0" algn="r">
              <a:spcBef>
                <a:spcPts val="0"/>
              </a:spcBef>
              <a:buNone/>
              <a:defRPr b="0" i="0" sz="1800" u="none" cap="none" strike="noStrike">
                <a:solidFill>
                  <a:srgbClr val="888888"/>
                </a:solidFill>
              </a:defRPr>
            </a:lvl3pPr>
            <a:lvl4pPr indent="0" lvl="3" marL="0" marR="0" algn="r">
              <a:spcBef>
                <a:spcPts val="0"/>
              </a:spcBef>
              <a:buNone/>
              <a:defRPr b="0" i="0" sz="1800" u="none" cap="none" strike="noStrike">
                <a:solidFill>
                  <a:srgbClr val="888888"/>
                </a:solidFill>
              </a:defRPr>
            </a:lvl4pPr>
            <a:lvl5pPr indent="0" lvl="4" marL="0" marR="0" algn="r">
              <a:spcBef>
                <a:spcPts val="0"/>
              </a:spcBef>
              <a:buNone/>
              <a:defRPr b="0" i="0" sz="1800" u="none" cap="none" strike="noStrike">
                <a:solidFill>
                  <a:srgbClr val="888888"/>
                </a:solidFill>
              </a:defRPr>
            </a:lvl5pPr>
            <a:lvl6pPr indent="0" lvl="5" marL="0" marR="0" algn="r">
              <a:spcBef>
                <a:spcPts val="0"/>
              </a:spcBef>
              <a:buNone/>
              <a:defRPr b="0" i="0" sz="1800" u="none" cap="none" strike="noStrike">
                <a:solidFill>
                  <a:srgbClr val="888888"/>
                </a:solidFill>
              </a:defRPr>
            </a:lvl6pPr>
            <a:lvl7pPr indent="0" lvl="6" marL="0" marR="0" algn="r">
              <a:spcBef>
                <a:spcPts val="0"/>
              </a:spcBef>
              <a:buNone/>
              <a:defRPr b="0" i="0" sz="1800" u="none" cap="none" strike="noStrike">
                <a:solidFill>
                  <a:srgbClr val="888888"/>
                </a:solidFill>
              </a:defRPr>
            </a:lvl7pPr>
            <a:lvl8pPr indent="0" lvl="7" marL="0" marR="0" algn="r">
              <a:spcBef>
                <a:spcPts val="0"/>
              </a:spcBef>
              <a:buNone/>
              <a:defRPr b="0" i="0" sz="1800" u="none" cap="none" strike="noStrike">
                <a:solidFill>
                  <a:srgbClr val="888888"/>
                </a:solidFill>
              </a:defRPr>
            </a:lvl8pPr>
            <a:lvl9pPr indent="0" lvl="8" marL="0" marR="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figma.com/design/s6lPfmKxwRRdSyFhHxgKDL/PDF-TO-MP3?node-id=0-1&amp;t=99YTEFqMWP6HOd76-0"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google.com/document/d/1vVRWIgusWixaJgkPz1r0LBqHuti0MNIY/ed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agathiyanvelu005@gmail.com" TargetMode="External"/><Relationship Id="rId4"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linkedin.com/posts/agathiyan-v_my-article-pdf-to-mp3-explores-how-individuals-activity-7274274544889053184-2f4Q?utm_source=share&amp;utm_medium=member_desktop"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7"/>
          <p:cNvSpPr txBox="1"/>
          <p:nvPr/>
        </p:nvSpPr>
        <p:spPr>
          <a:xfrm>
            <a:off x="1487225" y="1102875"/>
            <a:ext cx="4527300" cy="6132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b="1" lang="en-US" sz="3900">
                <a:solidFill>
                  <a:srgbClr val="000000"/>
                </a:solidFill>
                <a:latin typeface="Trebuchet MS"/>
                <a:ea typeface="Trebuchet MS"/>
                <a:cs typeface="Trebuchet MS"/>
                <a:sym typeface="Trebuchet MS"/>
              </a:rPr>
              <a:t>PDF TO MP3 APP</a:t>
            </a:r>
            <a:endParaRPr b="1" sz="3900">
              <a:solidFill>
                <a:srgbClr val="000000"/>
              </a:solidFill>
              <a:latin typeface="Trebuchet MS"/>
              <a:ea typeface="Trebuchet MS"/>
              <a:cs typeface="Trebuchet MS"/>
              <a:sym typeface="Trebuchet MS"/>
            </a:endParaRPr>
          </a:p>
        </p:txBody>
      </p:sp>
      <p:sp>
        <p:nvSpPr>
          <p:cNvPr id="44" name="Google Shape;44;p7"/>
          <p:cNvSpPr/>
          <p:nvPr/>
        </p:nvSpPr>
        <p:spPr>
          <a:xfrm>
            <a:off x="74150" y="2214925"/>
            <a:ext cx="6552175" cy="18550"/>
          </a:xfrm>
          <a:custGeom>
            <a:rect b="b" l="l" r="r" t="t"/>
            <a:pathLst>
              <a:path extrusionOk="0" h="742" w="262087">
                <a:moveTo>
                  <a:pt x="0" y="0"/>
                </a:moveTo>
                <a:lnTo>
                  <a:pt x="262087" y="742"/>
                </a:lnTo>
              </a:path>
            </a:pathLst>
          </a:custGeom>
          <a:noFill/>
          <a:ln cap="flat" cmpd="sng" w="3807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7"/>
          <p:cNvSpPr txBox="1"/>
          <p:nvPr/>
        </p:nvSpPr>
        <p:spPr>
          <a:xfrm>
            <a:off x="299875" y="3619600"/>
            <a:ext cx="3358200" cy="549600"/>
          </a:xfrm>
          <a:prstGeom prst="rect">
            <a:avLst/>
          </a:prstGeom>
          <a:noFill/>
          <a:ln>
            <a:noFill/>
          </a:ln>
        </p:spPr>
        <p:txBody>
          <a:bodyPr anchorCtr="0" anchor="t" bIns="0" lIns="0" spcFirstLastPara="1" rIns="0" wrap="square" tIns="10775">
            <a:spAutoFit/>
          </a:bodyPr>
          <a:lstStyle/>
          <a:p>
            <a:pPr indent="0" lvl="0" marL="12700" marR="5080" rtl="0" algn="just">
              <a:lnSpc>
                <a:spcPct val="150000"/>
              </a:lnSpc>
              <a:spcBef>
                <a:spcPts val="0"/>
              </a:spcBef>
              <a:spcAft>
                <a:spcPts val="0"/>
              </a:spcAft>
              <a:buNone/>
            </a:pPr>
            <a:r>
              <a:rPr b="1" lang="en-US">
                <a:latin typeface="Calibri"/>
                <a:ea typeface="Calibri"/>
                <a:cs typeface="Calibri"/>
                <a:sym typeface="Calibri"/>
              </a:rPr>
              <a:t>AGATHIYAN V(</a:t>
            </a:r>
            <a:r>
              <a:rPr b="1" lang="en-US">
                <a:solidFill>
                  <a:srgbClr val="000000"/>
                </a:solidFill>
                <a:latin typeface="Calibri"/>
                <a:ea typeface="Calibri"/>
                <a:cs typeface="Calibri"/>
                <a:sym typeface="Calibri"/>
              </a:rPr>
              <a:t>192221126)</a:t>
            </a:r>
            <a:endParaRPr b="1">
              <a:latin typeface="Calibri"/>
              <a:ea typeface="Calibri"/>
              <a:cs typeface="Calibri"/>
              <a:sym typeface="Calibri"/>
            </a:endParaRPr>
          </a:p>
          <a:p>
            <a:pPr indent="0" lvl="0" marL="0" marR="5080" rtl="0" algn="just">
              <a:lnSpc>
                <a:spcPct val="150000"/>
              </a:lnSpc>
              <a:spcBef>
                <a:spcPts val="0"/>
              </a:spcBef>
              <a:spcAft>
                <a:spcPts val="0"/>
              </a:spcAft>
              <a:buNone/>
            </a:pPr>
            <a:r>
              <a:rPr b="1" lang="en-US">
                <a:latin typeface="Calibri"/>
                <a:ea typeface="Calibri"/>
                <a:cs typeface="Calibri"/>
                <a:sym typeface="Calibri"/>
              </a:rPr>
              <a:t>DEPT - IT</a:t>
            </a:r>
            <a:endParaRPr b="1">
              <a:latin typeface="Calibri"/>
              <a:ea typeface="Calibri"/>
              <a:cs typeface="Calibri"/>
              <a:sym typeface="Calibri"/>
            </a:endParaRPr>
          </a:p>
        </p:txBody>
      </p:sp>
      <p:sp>
        <p:nvSpPr>
          <p:cNvPr id="46" name="Google Shape;46;p7"/>
          <p:cNvSpPr txBox="1"/>
          <p:nvPr/>
        </p:nvSpPr>
        <p:spPr>
          <a:xfrm>
            <a:off x="259425" y="3619600"/>
            <a:ext cx="465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pic>
        <p:nvPicPr>
          <p:cNvPr id="47" name="Google Shape;47;p7"/>
          <p:cNvPicPr preferRelativeResize="0"/>
          <p:nvPr/>
        </p:nvPicPr>
        <p:blipFill>
          <a:blip r:embed="rId3">
            <a:alphaModFix/>
          </a:blip>
          <a:stretch>
            <a:fillRect/>
          </a:stretch>
        </p:blipFill>
        <p:spPr>
          <a:xfrm>
            <a:off x="6515100" y="926800"/>
            <a:ext cx="2368925" cy="2483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203525" y="411110"/>
            <a:ext cx="28716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Persona: Priya</a:t>
            </a:r>
            <a:endParaRPr/>
          </a:p>
        </p:txBody>
      </p:sp>
      <p:grpSp>
        <p:nvGrpSpPr>
          <p:cNvPr id="157" name="Google Shape;157;p16"/>
          <p:cNvGrpSpPr/>
          <p:nvPr/>
        </p:nvGrpSpPr>
        <p:grpSpPr>
          <a:xfrm>
            <a:off x="0" y="353324"/>
            <a:ext cx="78740" cy="641985"/>
            <a:chOff x="0" y="353324"/>
            <a:chExt cx="78740" cy="641985"/>
          </a:xfrm>
        </p:grpSpPr>
        <p:sp>
          <p:nvSpPr>
            <p:cNvPr id="158" name="Google Shape;158;p16"/>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6"/>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0" name="Google Shape;160;p16"/>
          <p:cNvSpPr txBox="1"/>
          <p:nvPr/>
        </p:nvSpPr>
        <p:spPr>
          <a:xfrm>
            <a:off x="302327" y="1139625"/>
            <a:ext cx="3195300" cy="22293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b="1" lang="en-US" sz="1800">
                <a:latin typeface="Tahoma"/>
                <a:ea typeface="Tahoma"/>
                <a:cs typeface="Tahoma"/>
                <a:sym typeface="Tahoma"/>
              </a:rPr>
              <a:t>Problem Statement  </a:t>
            </a:r>
            <a:endParaRPr b="1" sz="1800">
              <a:latin typeface="Tahoma"/>
              <a:ea typeface="Tahoma"/>
              <a:cs typeface="Tahoma"/>
              <a:sym typeface="Tahoma"/>
            </a:endParaRPr>
          </a:p>
          <a:p>
            <a:pPr indent="0" lvl="0" marL="0" marR="0" rtl="0" algn="just">
              <a:lnSpc>
                <a:spcPct val="100000"/>
              </a:lnSpc>
              <a:spcBef>
                <a:spcPts val="0"/>
              </a:spcBef>
              <a:spcAft>
                <a:spcPts val="0"/>
              </a:spcAft>
              <a:buNone/>
            </a:pPr>
            <a:r>
              <a:t/>
            </a:r>
            <a:endParaRPr b="1" sz="1800">
              <a:latin typeface="Tahoma"/>
              <a:ea typeface="Tahoma"/>
              <a:cs typeface="Tahoma"/>
              <a:sym typeface="Tahoma"/>
            </a:endParaRPr>
          </a:p>
          <a:p>
            <a:pPr indent="0" lvl="0" marL="12700" marR="0" rtl="0" algn="just">
              <a:lnSpc>
                <a:spcPct val="100000"/>
              </a:lnSpc>
              <a:spcBef>
                <a:spcPts val="0"/>
              </a:spcBef>
              <a:spcAft>
                <a:spcPts val="0"/>
              </a:spcAft>
              <a:buNone/>
            </a:pPr>
            <a:r>
              <a:rPr lang="en-US" sz="1200">
                <a:solidFill>
                  <a:schemeClr val="dk1"/>
                </a:solidFill>
                <a:latin typeface="Tahoma"/>
                <a:ea typeface="Tahoma"/>
                <a:cs typeface="Tahoma"/>
                <a:sym typeface="Tahoma"/>
              </a:rPr>
              <a:t>Priya is a visually impaired student who faces challenges accessing reading materials in a traditional text format. She needs an app that can easily convert PDFs into MP3 files, providing her with clear audio output to help her study independently and keep up with her coursework. The app should be designed with accessibility in mind, offering features like voice guidance and screen reader compatibility.</a:t>
            </a:r>
            <a:endParaRPr sz="1800">
              <a:solidFill>
                <a:schemeClr val="dk1"/>
              </a:solidFill>
              <a:latin typeface="Tahoma"/>
              <a:ea typeface="Tahoma"/>
              <a:cs typeface="Tahoma"/>
              <a:sym typeface="Tahoma"/>
            </a:endParaRPr>
          </a:p>
        </p:txBody>
      </p:sp>
      <p:sp>
        <p:nvSpPr>
          <p:cNvPr id="161" name="Google Shape;161;p16"/>
          <p:cNvSpPr txBox="1"/>
          <p:nvPr/>
        </p:nvSpPr>
        <p:spPr>
          <a:xfrm>
            <a:off x="313875" y="1689868"/>
            <a:ext cx="3109500" cy="228300"/>
          </a:xfrm>
          <a:prstGeom prst="rect">
            <a:avLst/>
          </a:prstGeom>
          <a:noFill/>
          <a:ln>
            <a:noFill/>
          </a:ln>
        </p:spPr>
        <p:txBody>
          <a:bodyPr anchorCtr="0" anchor="t" bIns="0" lIns="0" spcFirstLastPara="1" rIns="0" wrap="square" tIns="12700">
            <a:spAutoFit/>
          </a:bodyPr>
          <a:lstStyle/>
          <a:p>
            <a:pPr indent="0" lvl="0" marL="12700" marR="5080" rtl="0" algn="l">
              <a:lnSpc>
                <a:spcPct val="116100"/>
              </a:lnSpc>
              <a:spcBef>
                <a:spcPts val="0"/>
              </a:spcBef>
              <a:spcAft>
                <a:spcPts val="0"/>
              </a:spcAft>
              <a:buNone/>
            </a:pPr>
            <a:r>
              <a:t/>
            </a:r>
            <a:endParaRPr sz="1400">
              <a:latin typeface="Tahoma"/>
              <a:ea typeface="Tahoma"/>
              <a:cs typeface="Tahoma"/>
              <a:sym typeface="Tahoma"/>
            </a:endParaRPr>
          </a:p>
        </p:txBody>
      </p:sp>
      <p:sp>
        <p:nvSpPr>
          <p:cNvPr id="162" name="Google Shape;162;p16"/>
          <p:cNvSpPr txBox="1"/>
          <p:nvPr/>
        </p:nvSpPr>
        <p:spPr>
          <a:xfrm>
            <a:off x="3784500" y="3288412"/>
            <a:ext cx="1807800" cy="70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latin typeface="Trebuchet MS"/>
                <a:ea typeface="Trebuchet MS"/>
                <a:cs typeface="Trebuchet MS"/>
                <a:sym typeface="Trebuchet MS"/>
              </a:rPr>
              <a:t>Name: </a:t>
            </a:r>
            <a:r>
              <a:rPr lang="en-US" sz="1100">
                <a:latin typeface="Tahoma"/>
                <a:ea typeface="Tahoma"/>
                <a:cs typeface="Tahoma"/>
                <a:sym typeface="Tahoma"/>
              </a:rPr>
              <a:t>Priya</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Age: </a:t>
            </a:r>
            <a:r>
              <a:rPr lang="en-US" sz="1100">
                <a:latin typeface="Tahoma"/>
                <a:ea typeface="Tahoma"/>
                <a:cs typeface="Tahoma"/>
                <a:sym typeface="Tahoma"/>
              </a:rPr>
              <a:t>28</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Profession: </a:t>
            </a:r>
            <a:r>
              <a:rPr lang="en-US" sz="1100">
                <a:latin typeface="Tahoma"/>
                <a:ea typeface="Tahoma"/>
                <a:cs typeface="Tahoma"/>
                <a:sym typeface="Tahoma"/>
              </a:rPr>
              <a:t>Student</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Location:</a:t>
            </a:r>
            <a:r>
              <a:rPr lang="en-US" sz="1100">
                <a:latin typeface="Tahoma"/>
                <a:ea typeface="Tahoma"/>
                <a:cs typeface="Tahoma"/>
                <a:sym typeface="Tahoma"/>
              </a:rPr>
              <a:t>Mumbai, India</a:t>
            </a:r>
            <a:endParaRPr sz="1100">
              <a:latin typeface="Tahoma"/>
              <a:ea typeface="Tahoma"/>
              <a:cs typeface="Tahoma"/>
              <a:sym typeface="Tahoma"/>
            </a:endParaRPr>
          </a:p>
        </p:txBody>
      </p:sp>
      <p:sp>
        <p:nvSpPr>
          <p:cNvPr id="163" name="Google Shape;163;p16"/>
          <p:cNvSpPr txBox="1"/>
          <p:nvPr/>
        </p:nvSpPr>
        <p:spPr>
          <a:xfrm>
            <a:off x="6036675" y="191450"/>
            <a:ext cx="18078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Trebuchet MS"/>
                <a:ea typeface="Trebuchet MS"/>
                <a:cs typeface="Trebuchet MS"/>
                <a:sym typeface="Trebuchet MS"/>
              </a:rPr>
              <a:t>Frustration</a:t>
            </a:r>
            <a:r>
              <a:rPr b="1" lang="en-US" sz="1800">
                <a:latin typeface="Trebuchet MS"/>
                <a:ea typeface="Trebuchet MS"/>
                <a:cs typeface="Trebuchet MS"/>
                <a:sym typeface="Trebuchet MS"/>
              </a:rPr>
              <a:t>s:</a:t>
            </a:r>
            <a:endParaRPr sz="1800">
              <a:latin typeface="Trebuchet MS"/>
              <a:ea typeface="Trebuchet MS"/>
              <a:cs typeface="Trebuchet MS"/>
              <a:sym typeface="Trebuchet MS"/>
            </a:endParaRPr>
          </a:p>
        </p:txBody>
      </p:sp>
      <p:sp>
        <p:nvSpPr>
          <p:cNvPr id="164" name="Google Shape;164;p16"/>
          <p:cNvSpPr txBox="1"/>
          <p:nvPr/>
        </p:nvSpPr>
        <p:spPr>
          <a:xfrm>
            <a:off x="5715900" y="566388"/>
            <a:ext cx="3428100" cy="2116200"/>
          </a:xfrm>
          <a:prstGeom prst="rect">
            <a:avLst/>
          </a:prstGeom>
          <a:noFill/>
          <a:ln>
            <a:noFill/>
          </a:ln>
        </p:spPr>
        <p:txBody>
          <a:bodyPr anchorCtr="0" anchor="t" bIns="0" lIns="0" spcFirstLastPara="1" rIns="0" wrap="square" tIns="19675">
            <a:spAutoFit/>
          </a:bodyPr>
          <a:lstStyle/>
          <a:p>
            <a:pPr indent="-304800" lvl="0" marL="457200" rtl="0" algn="l">
              <a:lnSpc>
                <a:spcPct val="115000"/>
              </a:lnSpc>
              <a:spcBef>
                <a:spcPts val="60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Finds it difficult to navigate PDFs and other text-based materials without assistance.</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Struggles to find accessible apps that cater specifically to visually impaired users.</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Frustrated with apps that have complex interfaces or lack proper accessibility support.</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Experiences delays in completing assignments due to dependency on others for reading content.</a:t>
            </a:r>
            <a:endParaRPr sz="1800">
              <a:latin typeface="Trebuchet MS"/>
              <a:ea typeface="Trebuchet MS"/>
              <a:cs typeface="Trebuchet MS"/>
              <a:sym typeface="Trebuchet MS"/>
            </a:endParaRPr>
          </a:p>
        </p:txBody>
      </p:sp>
      <p:sp>
        <p:nvSpPr>
          <p:cNvPr id="165" name="Google Shape;165;p16"/>
          <p:cNvSpPr txBox="1"/>
          <p:nvPr/>
        </p:nvSpPr>
        <p:spPr>
          <a:xfrm>
            <a:off x="5592300" y="3042750"/>
            <a:ext cx="3495300" cy="2319300"/>
          </a:xfrm>
          <a:prstGeom prst="rect">
            <a:avLst/>
          </a:prstGeom>
          <a:noFill/>
          <a:ln>
            <a:noFill/>
          </a:ln>
        </p:spPr>
        <p:txBody>
          <a:bodyPr anchorCtr="0" anchor="t" bIns="0" lIns="0" spcFirstLastPara="1" rIns="0" wrap="square" tIns="8875">
            <a:spAutoFit/>
          </a:bodyPr>
          <a:lstStyle/>
          <a:p>
            <a:pPr indent="-311150" lvl="0" marL="457200" rtl="0" algn="l">
              <a:lnSpc>
                <a:spcPct val="115000"/>
              </a:lnSpc>
              <a:spcBef>
                <a:spcPts val="600"/>
              </a:spcBef>
              <a:spcAft>
                <a:spcPts val="0"/>
              </a:spcAft>
              <a:buClr>
                <a:schemeClr val="dk1"/>
              </a:buClr>
              <a:buSzPts val="1300"/>
              <a:buFont typeface="Tahoma"/>
              <a:buChar char="●"/>
            </a:pPr>
            <a:r>
              <a:rPr lang="en-US" sz="1300">
                <a:solidFill>
                  <a:schemeClr val="dk1"/>
                </a:solidFill>
                <a:latin typeface="Tahoma"/>
                <a:ea typeface="Tahoma"/>
                <a:cs typeface="Tahoma"/>
                <a:sym typeface="Tahoma"/>
              </a:rPr>
              <a:t>Convert PDF documents into high-quality MP3 files for on-the-go learning.</a:t>
            </a:r>
            <a:endParaRPr sz="1300">
              <a:solidFill>
                <a:schemeClr val="dk1"/>
              </a:solidFill>
              <a:latin typeface="Tahoma"/>
              <a:ea typeface="Tahoma"/>
              <a:cs typeface="Tahoma"/>
              <a:sym typeface="Tahoma"/>
            </a:endParaRPr>
          </a:p>
          <a:p>
            <a:pPr indent="-311150" lvl="0" marL="457200" rtl="0" algn="l">
              <a:lnSpc>
                <a:spcPct val="115000"/>
              </a:lnSpc>
              <a:spcBef>
                <a:spcPts val="0"/>
              </a:spcBef>
              <a:spcAft>
                <a:spcPts val="0"/>
              </a:spcAft>
              <a:buClr>
                <a:schemeClr val="dk1"/>
              </a:buClr>
              <a:buSzPts val="1300"/>
              <a:buFont typeface="Tahoma"/>
              <a:buChar char="●"/>
            </a:pPr>
            <a:r>
              <a:rPr lang="en-US" sz="1300">
                <a:solidFill>
                  <a:schemeClr val="dk1"/>
                </a:solidFill>
                <a:latin typeface="Tahoma"/>
                <a:ea typeface="Tahoma"/>
                <a:cs typeface="Tahoma"/>
                <a:sym typeface="Tahoma"/>
              </a:rPr>
              <a:t>Simplify the process with minimal steps and an intuitive interface.</a:t>
            </a:r>
            <a:endParaRPr sz="1300">
              <a:solidFill>
                <a:schemeClr val="dk1"/>
              </a:solidFill>
              <a:latin typeface="Tahoma"/>
              <a:ea typeface="Tahoma"/>
              <a:cs typeface="Tahoma"/>
              <a:sym typeface="Tahoma"/>
            </a:endParaRPr>
          </a:p>
          <a:p>
            <a:pPr indent="-311150" lvl="0" marL="457200" rtl="0" algn="l">
              <a:lnSpc>
                <a:spcPct val="115000"/>
              </a:lnSpc>
              <a:spcBef>
                <a:spcPts val="0"/>
              </a:spcBef>
              <a:spcAft>
                <a:spcPts val="0"/>
              </a:spcAft>
              <a:buClr>
                <a:schemeClr val="dk1"/>
              </a:buClr>
              <a:buSzPts val="1300"/>
              <a:buFont typeface="Tahoma"/>
              <a:buChar char="●"/>
            </a:pPr>
            <a:r>
              <a:rPr lang="en-US" sz="1300">
                <a:solidFill>
                  <a:schemeClr val="dk1"/>
                </a:solidFill>
                <a:latin typeface="Tahoma"/>
                <a:ea typeface="Tahoma"/>
                <a:cs typeface="Tahoma"/>
                <a:sym typeface="Tahoma"/>
              </a:rPr>
              <a:t>Access different voices or languages for better understanding.</a:t>
            </a:r>
            <a:endParaRPr sz="1300">
              <a:solidFill>
                <a:schemeClr val="dk1"/>
              </a:solidFill>
              <a:latin typeface="Tahoma"/>
              <a:ea typeface="Tahoma"/>
              <a:cs typeface="Tahoma"/>
              <a:sym typeface="Tahoma"/>
            </a:endParaRPr>
          </a:p>
          <a:p>
            <a:pPr indent="-311150" lvl="0" marL="457200" rtl="0" algn="l">
              <a:lnSpc>
                <a:spcPct val="115000"/>
              </a:lnSpc>
              <a:spcBef>
                <a:spcPts val="0"/>
              </a:spcBef>
              <a:spcAft>
                <a:spcPts val="0"/>
              </a:spcAft>
              <a:buClr>
                <a:schemeClr val="dk1"/>
              </a:buClr>
              <a:buSzPts val="1300"/>
              <a:buFont typeface="Tahoma"/>
              <a:buChar char="●"/>
            </a:pPr>
            <a:r>
              <a:rPr lang="en-US" sz="1300">
                <a:solidFill>
                  <a:schemeClr val="dk1"/>
                </a:solidFill>
                <a:latin typeface="Tahoma"/>
                <a:ea typeface="Tahoma"/>
                <a:cs typeface="Tahoma"/>
                <a:sym typeface="Tahoma"/>
              </a:rPr>
              <a:t>Save and manage converted files efficiently for future use.</a:t>
            </a:r>
            <a:endParaRPr sz="1300">
              <a:solidFill>
                <a:schemeClr val="dk1"/>
              </a:solidFill>
              <a:latin typeface="Tahoma"/>
              <a:ea typeface="Tahoma"/>
              <a:cs typeface="Tahoma"/>
              <a:sym typeface="Tahoma"/>
            </a:endParaRPr>
          </a:p>
          <a:p>
            <a:pPr indent="0" lvl="0" marL="0" marR="5080" rtl="0" algn="just">
              <a:lnSpc>
                <a:spcPct val="102299"/>
              </a:lnSpc>
              <a:spcBef>
                <a:spcPts val="2100"/>
              </a:spcBef>
              <a:spcAft>
                <a:spcPts val="0"/>
              </a:spcAft>
              <a:buNone/>
            </a:pPr>
            <a:r>
              <a:t/>
            </a:r>
            <a:endParaRPr sz="1300">
              <a:solidFill>
                <a:schemeClr val="dk1"/>
              </a:solidFill>
              <a:latin typeface="Tahoma"/>
              <a:ea typeface="Tahoma"/>
              <a:cs typeface="Tahoma"/>
              <a:sym typeface="Tahoma"/>
            </a:endParaRPr>
          </a:p>
        </p:txBody>
      </p:sp>
      <p:pic>
        <p:nvPicPr>
          <p:cNvPr id="166" name="Google Shape;166;p16"/>
          <p:cNvPicPr preferRelativeResize="0"/>
          <p:nvPr/>
        </p:nvPicPr>
        <p:blipFill rotWithShape="1">
          <a:blip r:embed="rId3">
            <a:alphaModFix/>
          </a:blip>
          <a:srcRect b="0" l="0" r="0" t="0"/>
          <a:stretch/>
        </p:blipFill>
        <p:spPr>
          <a:xfrm>
            <a:off x="3688750" y="1210125"/>
            <a:ext cx="1986749" cy="1654150"/>
          </a:xfrm>
          <a:prstGeom prst="rect">
            <a:avLst/>
          </a:prstGeom>
          <a:noFill/>
          <a:ln>
            <a:noFill/>
          </a:ln>
        </p:spPr>
      </p:pic>
      <p:sp>
        <p:nvSpPr>
          <p:cNvPr id="167" name="Google Shape;167;p16"/>
          <p:cNvSpPr txBox="1"/>
          <p:nvPr/>
        </p:nvSpPr>
        <p:spPr>
          <a:xfrm>
            <a:off x="313875" y="3530550"/>
            <a:ext cx="3428100" cy="1343700"/>
          </a:xfrm>
          <a:prstGeom prst="rect">
            <a:avLst/>
          </a:prstGeom>
          <a:noFill/>
          <a:ln>
            <a:noFill/>
          </a:ln>
        </p:spPr>
        <p:txBody>
          <a:bodyPr anchorCtr="0" anchor="t" bIns="0" lIns="0" spcFirstLastPara="1" rIns="0" wrap="square" tIns="19675">
            <a:spAutoFit/>
          </a:bodyPr>
          <a:lstStyle/>
          <a:p>
            <a:pPr indent="0" lvl="0" marL="0" rtl="0" algn="l">
              <a:lnSpc>
                <a:spcPct val="115000"/>
              </a:lnSpc>
              <a:spcBef>
                <a:spcPts val="600"/>
              </a:spcBef>
              <a:spcAft>
                <a:spcPts val="0"/>
              </a:spcAft>
              <a:buClr>
                <a:schemeClr val="dk1"/>
              </a:buClr>
              <a:buSzPts val="1100"/>
              <a:buFont typeface="Arial"/>
              <a:buNone/>
            </a:pPr>
            <a:r>
              <a:rPr i="1" lang="en-US" sz="1200">
                <a:solidFill>
                  <a:schemeClr val="dk1"/>
                </a:solidFill>
                <a:latin typeface="Tahoma"/>
                <a:ea typeface="Tahoma"/>
                <a:cs typeface="Tahoma"/>
                <a:sym typeface="Tahoma"/>
              </a:rPr>
              <a:t>"Hi, I’m Priya, a 22-year-old student. I rely on technology to access information and study effectively. I value tools that make learning easy and inclusive for everyone."</a:t>
            </a:r>
            <a:endParaRPr i="1" sz="1200">
              <a:solidFill>
                <a:schemeClr val="dk1"/>
              </a:solidFill>
              <a:latin typeface="Tahoma"/>
              <a:ea typeface="Tahoma"/>
              <a:cs typeface="Tahoma"/>
              <a:sym typeface="Tahoma"/>
            </a:endParaRPr>
          </a:p>
          <a:p>
            <a:pPr indent="0" lvl="0" marL="0" rtl="0" algn="l">
              <a:lnSpc>
                <a:spcPct val="115000"/>
              </a:lnSpc>
              <a:spcBef>
                <a:spcPts val="600"/>
              </a:spcBef>
              <a:spcAft>
                <a:spcPts val="0"/>
              </a:spcAft>
              <a:buClr>
                <a:schemeClr val="dk1"/>
              </a:buClr>
              <a:buSzPts val="1100"/>
              <a:buFont typeface="Arial"/>
              <a:buNone/>
            </a:pPr>
            <a:r>
              <a:t/>
            </a:r>
            <a:endParaRPr i="1" sz="1200">
              <a:solidFill>
                <a:schemeClr val="dk1"/>
              </a:solidFill>
              <a:latin typeface="Tahoma"/>
              <a:ea typeface="Tahoma"/>
              <a:cs typeface="Tahoma"/>
              <a:sym typeface="Tahoma"/>
            </a:endParaRPr>
          </a:p>
          <a:p>
            <a:pPr indent="0" lvl="0" marL="12700" marR="5080" rtl="0" algn="l">
              <a:lnSpc>
                <a:spcPct val="119166"/>
              </a:lnSpc>
              <a:spcBef>
                <a:spcPts val="0"/>
              </a:spcBef>
              <a:spcAft>
                <a:spcPts val="0"/>
              </a:spcAft>
              <a:buNone/>
            </a:pPr>
            <a:r>
              <a:t/>
            </a:r>
            <a:endParaRPr i="1" sz="1200">
              <a:solidFill>
                <a:schemeClr val="dk1"/>
              </a:solidFill>
              <a:latin typeface="Tahoma"/>
              <a:ea typeface="Tahoma"/>
              <a:cs typeface="Tahoma"/>
              <a:sym typeface="Tahoma"/>
            </a:endParaRPr>
          </a:p>
        </p:txBody>
      </p:sp>
      <p:sp>
        <p:nvSpPr>
          <p:cNvPr id="168" name="Google Shape;168;p16"/>
          <p:cNvSpPr txBox="1"/>
          <p:nvPr/>
        </p:nvSpPr>
        <p:spPr>
          <a:xfrm>
            <a:off x="5429725" y="2566775"/>
            <a:ext cx="1677000" cy="601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600"/>
              </a:spcBef>
              <a:spcAft>
                <a:spcPts val="2100"/>
              </a:spcAft>
              <a:buClr>
                <a:schemeClr val="dk1"/>
              </a:buClr>
              <a:buSzPts val="1100"/>
              <a:buFont typeface="Arial"/>
              <a:buNone/>
            </a:pPr>
            <a:r>
              <a:rPr b="1" lang="en-US" sz="1800">
                <a:solidFill>
                  <a:schemeClr val="dk1"/>
                </a:solidFill>
                <a:latin typeface="Trebuchet MS"/>
                <a:ea typeface="Trebuchet MS"/>
                <a:cs typeface="Trebuchet MS"/>
                <a:sym typeface="Trebuchet MS"/>
              </a:rPr>
              <a:t>Goals: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2" name="Shape 172"/>
        <p:cNvGrpSpPr/>
        <p:nvPr/>
      </p:nvGrpSpPr>
      <p:grpSpPr>
        <a:xfrm>
          <a:off x="0" y="0"/>
          <a:ext cx="0" cy="0"/>
          <a:chOff x="0" y="0"/>
          <a:chExt cx="0" cy="0"/>
        </a:xfrm>
      </p:grpSpPr>
      <p:sp>
        <p:nvSpPr>
          <p:cNvPr id="173" name="Google Shape;173;p17"/>
          <p:cNvSpPr txBox="1"/>
          <p:nvPr>
            <p:ph type="title"/>
          </p:nvPr>
        </p:nvSpPr>
        <p:spPr>
          <a:xfrm>
            <a:off x="225425" y="171884"/>
            <a:ext cx="32964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Journey Map</a:t>
            </a:r>
            <a:endParaRPr/>
          </a:p>
        </p:txBody>
      </p:sp>
      <p:grpSp>
        <p:nvGrpSpPr>
          <p:cNvPr id="174" name="Google Shape;174;p17"/>
          <p:cNvGrpSpPr/>
          <p:nvPr/>
        </p:nvGrpSpPr>
        <p:grpSpPr>
          <a:xfrm>
            <a:off x="0" y="114100"/>
            <a:ext cx="78740" cy="641985"/>
            <a:chOff x="0" y="114100"/>
            <a:chExt cx="78740" cy="641985"/>
          </a:xfrm>
        </p:grpSpPr>
        <p:sp>
          <p:nvSpPr>
            <p:cNvPr id="175" name="Google Shape;175;p17"/>
            <p:cNvSpPr/>
            <p:nvPr/>
          </p:nvSpPr>
          <p:spPr>
            <a:xfrm>
              <a:off x="0" y="114100"/>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17"/>
            <p:cNvSpPr/>
            <p:nvPr/>
          </p:nvSpPr>
          <p:spPr>
            <a:xfrm>
              <a:off x="0" y="114100"/>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77" name="Google Shape;177;p17"/>
          <p:cNvPicPr preferRelativeResize="0"/>
          <p:nvPr/>
        </p:nvPicPr>
        <p:blipFill rotWithShape="1">
          <a:blip r:embed="rId3">
            <a:alphaModFix/>
          </a:blip>
          <a:srcRect b="5369" l="2569" r="2274" t="2371"/>
          <a:stretch/>
        </p:blipFill>
        <p:spPr>
          <a:xfrm>
            <a:off x="78750" y="756075"/>
            <a:ext cx="9065251" cy="4387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247025" y="193625"/>
            <a:ext cx="4413300" cy="4746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Competitive  Analysis</a:t>
            </a:r>
            <a:endParaRPr/>
          </a:p>
        </p:txBody>
      </p:sp>
      <p:grpSp>
        <p:nvGrpSpPr>
          <p:cNvPr id="183" name="Google Shape;183;p18"/>
          <p:cNvGrpSpPr/>
          <p:nvPr/>
        </p:nvGrpSpPr>
        <p:grpSpPr>
          <a:xfrm>
            <a:off x="0" y="135850"/>
            <a:ext cx="78740" cy="641985"/>
            <a:chOff x="0" y="135850"/>
            <a:chExt cx="78740" cy="641985"/>
          </a:xfrm>
        </p:grpSpPr>
        <p:sp>
          <p:nvSpPr>
            <p:cNvPr id="184" name="Google Shape;184;p18"/>
            <p:cNvSpPr/>
            <p:nvPr/>
          </p:nvSpPr>
          <p:spPr>
            <a:xfrm>
              <a:off x="0" y="135850"/>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5" name="Google Shape;185;p18"/>
            <p:cNvSpPr/>
            <p:nvPr/>
          </p:nvSpPr>
          <p:spPr>
            <a:xfrm>
              <a:off x="0" y="135850"/>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86" name="Google Shape;186;p18"/>
          <p:cNvGrpSpPr/>
          <p:nvPr/>
        </p:nvGrpSpPr>
        <p:grpSpPr>
          <a:xfrm>
            <a:off x="0" y="135850"/>
            <a:ext cx="78740" cy="641985"/>
            <a:chOff x="0" y="135850"/>
            <a:chExt cx="78740" cy="641985"/>
          </a:xfrm>
        </p:grpSpPr>
        <p:sp>
          <p:nvSpPr>
            <p:cNvPr id="187" name="Google Shape;187;p18"/>
            <p:cNvSpPr/>
            <p:nvPr/>
          </p:nvSpPr>
          <p:spPr>
            <a:xfrm>
              <a:off x="0" y="135850"/>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8" name="Google Shape;188;p18"/>
            <p:cNvSpPr/>
            <p:nvPr/>
          </p:nvSpPr>
          <p:spPr>
            <a:xfrm>
              <a:off x="0" y="135850"/>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aphicFrame>
        <p:nvGraphicFramePr>
          <p:cNvPr id="189" name="Google Shape;189;p18"/>
          <p:cNvGraphicFramePr/>
          <p:nvPr/>
        </p:nvGraphicFramePr>
        <p:xfrm>
          <a:off x="155988" y="777825"/>
          <a:ext cx="3000000" cy="3000000"/>
        </p:xfrm>
        <a:graphic>
          <a:graphicData uri="http://schemas.openxmlformats.org/drawingml/2006/table">
            <a:tbl>
              <a:tblPr>
                <a:noFill/>
                <a:tableStyleId>{4A5F3A15-6F41-47AB-B75F-3C14CA36F832}</a:tableStyleId>
              </a:tblPr>
              <a:tblGrid>
                <a:gridCol w="1758225"/>
                <a:gridCol w="1778675"/>
                <a:gridCol w="1758225"/>
                <a:gridCol w="1778675"/>
                <a:gridCol w="1758225"/>
              </a:tblGrid>
              <a:tr h="100000">
                <a:tc>
                  <a:txBody>
                    <a:bodyPr/>
                    <a:lstStyle/>
                    <a:p>
                      <a:pPr indent="0" lvl="0" marL="0" rtl="0" algn="ctr">
                        <a:lnSpc>
                          <a:spcPct val="115000"/>
                        </a:lnSpc>
                        <a:spcBef>
                          <a:spcPts val="0"/>
                        </a:spcBef>
                        <a:spcAft>
                          <a:spcPts val="800"/>
                        </a:spcAft>
                        <a:buNone/>
                      </a:pPr>
                      <a:r>
                        <a:rPr lang="en-US" sz="850"/>
                        <a:t>Feature/Aspect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US" sz="850"/>
                        <a:t>Our PDF-to-MP3 Project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US" sz="850"/>
                        <a:t>Speechify (Direct)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US" sz="850"/>
                        <a:t>Audible (Direct)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US" sz="850"/>
                        <a:t>LibriVox (Indirect)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8761D"/>
                    </a:solidFill>
                  </a:tcPr>
                </a:tc>
              </a:tr>
              <a:tr h="711300">
                <a:tc>
                  <a:txBody>
                    <a:bodyPr/>
                    <a:lstStyle/>
                    <a:p>
                      <a:pPr indent="0" lvl="0" marL="0" rtl="0" algn="ctr">
                        <a:lnSpc>
                          <a:spcPct val="115000"/>
                        </a:lnSpc>
                        <a:spcBef>
                          <a:spcPts val="0"/>
                        </a:spcBef>
                        <a:spcAft>
                          <a:spcPts val="0"/>
                        </a:spcAft>
                        <a:buNone/>
                      </a:pPr>
                      <a:r>
                        <a:rPr lang="en-US" sz="850"/>
                        <a:t>Core Offering</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Seamless PDF-to-MP3 conversion tailored for users who want to listen to their documents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AI-powered text-to-speech conversion, general text support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Audiobook subscription with curated audiobook content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Free volunteer-driven audiobooks from public domain</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6375">
                <a:tc>
                  <a:txBody>
                    <a:bodyPr/>
                    <a:lstStyle/>
                    <a:p>
                      <a:pPr indent="0" lvl="0" marL="0" rtl="0" algn="ctr">
                        <a:lnSpc>
                          <a:spcPct val="115000"/>
                        </a:lnSpc>
                        <a:spcBef>
                          <a:spcPts val="0"/>
                        </a:spcBef>
                        <a:spcAft>
                          <a:spcPts val="0"/>
                        </a:spcAft>
                        <a:buNone/>
                      </a:pPr>
                      <a:r>
                        <a:rPr lang="en-US" sz="850"/>
                        <a:t>Target Audience</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Professionals, students, and readers who need audio versions of their PDFs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Students, professionals, and individuals with dyslexia</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Audiobook listeners globally</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Readers of public domain books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1300">
                <a:tc>
                  <a:txBody>
                    <a:bodyPr/>
                    <a:lstStyle/>
                    <a:p>
                      <a:pPr indent="0" lvl="0" marL="0" rtl="0" algn="ctr">
                        <a:lnSpc>
                          <a:spcPct val="115000"/>
                        </a:lnSpc>
                        <a:spcBef>
                          <a:spcPts val="0"/>
                        </a:spcBef>
                        <a:spcAft>
                          <a:spcPts val="0"/>
                        </a:spcAft>
                        <a:buNone/>
                      </a:pPr>
                      <a:r>
                        <a:rPr lang="en-US" sz="850"/>
                        <a:t>Pricing</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Competitive pricing, potentially with a free basic version and premium advanced features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₹999/month</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₹199/month</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Free</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1300">
                <a:tc>
                  <a:txBody>
                    <a:bodyPr/>
                    <a:lstStyle/>
                    <a:p>
                      <a:pPr indent="0" lvl="0" marL="0" rtl="0" algn="ctr">
                        <a:lnSpc>
                          <a:spcPct val="115000"/>
                        </a:lnSpc>
                        <a:spcBef>
                          <a:spcPts val="0"/>
                        </a:spcBef>
                        <a:spcAft>
                          <a:spcPts val="0"/>
                        </a:spcAft>
                        <a:buNone/>
                      </a:pPr>
                      <a:r>
                        <a:rPr lang="en-US" sz="850"/>
                        <a:t>Unique Value Proposition</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Highly accurate PDF parsing; voice customization; optimized for documents with complex layouts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High-quality, customizable audio output with adjustable voices and accents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Access to an extensive library of exclusive audiobooks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Free access to public domain content</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11300">
                <a:tc>
                  <a:txBody>
                    <a:bodyPr/>
                    <a:lstStyle/>
                    <a:p>
                      <a:pPr indent="0" lvl="0" marL="0" rtl="0" algn="ctr">
                        <a:lnSpc>
                          <a:spcPct val="115000"/>
                        </a:lnSpc>
                        <a:spcBef>
                          <a:spcPts val="0"/>
                        </a:spcBef>
                        <a:spcAft>
                          <a:spcPts val="0"/>
                        </a:spcAft>
                        <a:buNone/>
                      </a:pPr>
                      <a:r>
                        <a:rPr lang="en-US" sz="850"/>
                        <a:t>Document Compatibility</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Designed specifically to handle PDFs, including tables, headers, and complex formatting</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Supports general text formats but not optimized for PDFs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No support for PDFs or document conversion</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No support for PDFs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18850">
                <a:tc>
                  <a:txBody>
                    <a:bodyPr/>
                    <a:lstStyle/>
                    <a:p>
                      <a:pPr indent="0" lvl="0" marL="0" rtl="0" algn="ctr">
                        <a:lnSpc>
                          <a:spcPct val="115000"/>
                        </a:lnSpc>
                        <a:spcBef>
                          <a:spcPts val="0"/>
                        </a:spcBef>
                        <a:spcAft>
                          <a:spcPts val="0"/>
                        </a:spcAft>
                        <a:buNone/>
                      </a:pPr>
                      <a:r>
                        <a:rPr lang="en-US" sz="850"/>
                        <a:t>App or Mobile Experience</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User-friendly mobile app with PDF upload, MP3 download, and offline access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Fully functional app with text syncing and speed controls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Feature-rich app for audiobooks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850"/>
                        <a:t>Basic functionality with minimal playback options</a:t>
                      </a:r>
                      <a:endParaRPr sz="8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203525" y="411110"/>
            <a:ext cx="34302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Business Potential</a:t>
            </a:r>
            <a:endParaRPr/>
          </a:p>
        </p:txBody>
      </p:sp>
      <p:grpSp>
        <p:nvGrpSpPr>
          <p:cNvPr id="195" name="Google Shape;195;p19"/>
          <p:cNvGrpSpPr/>
          <p:nvPr/>
        </p:nvGrpSpPr>
        <p:grpSpPr>
          <a:xfrm>
            <a:off x="0" y="353324"/>
            <a:ext cx="78740" cy="641985"/>
            <a:chOff x="0" y="353324"/>
            <a:chExt cx="78740" cy="641985"/>
          </a:xfrm>
        </p:grpSpPr>
        <p:sp>
          <p:nvSpPr>
            <p:cNvPr id="196" name="Google Shape;196;p19"/>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7" name="Google Shape;197;p19"/>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98" name="Google Shape;198;p19"/>
          <p:cNvPicPr preferRelativeResize="0"/>
          <p:nvPr/>
        </p:nvPicPr>
        <p:blipFill rotWithShape="1">
          <a:blip r:embed="rId3">
            <a:alphaModFix/>
          </a:blip>
          <a:srcRect b="0" l="0" r="0" t="0"/>
          <a:stretch/>
        </p:blipFill>
        <p:spPr>
          <a:xfrm>
            <a:off x="5005571" y="1674380"/>
            <a:ext cx="3915817" cy="2195244"/>
          </a:xfrm>
          <a:prstGeom prst="rect">
            <a:avLst/>
          </a:prstGeom>
          <a:noFill/>
          <a:ln>
            <a:noFill/>
          </a:ln>
        </p:spPr>
      </p:pic>
      <p:sp>
        <p:nvSpPr>
          <p:cNvPr id="199" name="Google Shape;199;p19"/>
          <p:cNvSpPr txBox="1"/>
          <p:nvPr/>
        </p:nvSpPr>
        <p:spPr>
          <a:xfrm>
            <a:off x="1393225" y="4672381"/>
            <a:ext cx="16632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Target Audience</a:t>
            </a:r>
            <a:endParaRPr sz="1800">
              <a:latin typeface="Arial"/>
              <a:ea typeface="Arial"/>
              <a:cs typeface="Arial"/>
              <a:sym typeface="Arial"/>
            </a:endParaRPr>
          </a:p>
        </p:txBody>
      </p:sp>
      <p:sp>
        <p:nvSpPr>
          <p:cNvPr id="200" name="Google Shape;200;p19"/>
          <p:cNvSpPr txBox="1"/>
          <p:nvPr/>
        </p:nvSpPr>
        <p:spPr>
          <a:xfrm>
            <a:off x="6524574" y="4091555"/>
            <a:ext cx="1349375" cy="254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500">
                <a:latin typeface="Arial"/>
                <a:ea typeface="Arial"/>
                <a:cs typeface="Arial"/>
                <a:sym typeface="Arial"/>
              </a:rPr>
              <a:t>Market revenue</a:t>
            </a:r>
            <a:endParaRPr sz="1500">
              <a:latin typeface="Arial"/>
              <a:ea typeface="Arial"/>
              <a:cs typeface="Arial"/>
              <a:sym typeface="Arial"/>
            </a:endParaRPr>
          </a:p>
        </p:txBody>
      </p:sp>
      <p:pic>
        <p:nvPicPr>
          <p:cNvPr id="201" name="Google Shape;201;p19"/>
          <p:cNvPicPr preferRelativeResize="0"/>
          <p:nvPr/>
        </p:nvPicPr>
        <p:blipFill>
          <a:blip r:embed="rId4">
            <a:alphaModFix/>
          </a:blip>
          <a:stretch>
            <a:fillRect/>
          </a:stretch>
        </p:blipFill>
        <p:spPr>
          <a:xfrm>
            <a:off x="231150" y="1046100"/>
            <a:ext cx="4634326" cy="3475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203525" y="411110"/>
            <a:ext cx="26727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GAP ANALYSIS</a:t>
            </a:r>
            <a:endParaRPr/>
          </a:p>
        </p:txBody>
      </p:sp>
      <p:grpSp>
        <p:nvGrpSpPr>
          <p:cNvPr id="207" name="Google Shape;207;p20"/>
          <p:cNvGrpSpPr/>
          <p:nvPr/>
        </p:nvGrpSpPr>
        <p:grpSpPr>
          <a:xfrm>
            <a:off x="0" y="353324"/>
            <a:ext cx="78740" cy="641985"/>
            <a:chOff x="0" y="353324"/>
            <a:chExt cx="78740" cy="641985"/>
          </a:xfrm>
        </p:grpSpPr>
        <p:sp>
          <p:nvSpPr>
            <p:cNvPr id="208" name="Google Shape;208;p20"/>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20"/>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0" name="Google Shape;210;p20"/>
          <p:cNvSpPr txBox="1"/>
          <p:nvPr/>
        </p:nvSpPr>
        <p:spPr>
          <a:xfrm>
            <a:off x="545200" y="1159800"/>
            <a:ext cx="8185200" cy="2823900"/>
          </a:xfrm>
          <a:prstGeom prst="rect">
            <a:avLst/>
          </a:prstGeom>
          <a:noFill/>
          <a:ln>
            <a:noFill/>
          </a:ln>
        </p:spPr>
        <p:txBody>
          <a:bodyPr anchorCtr="0" anchor="t" bIns="0" lIns="0" spcFirstLastPara="1" rIns="0" wrap="square" tIns="22225">
            <a:spAutoFit/>
          </a:bodyPr>
          <a:lstStyle/>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Technology:</a:t>
            </a:r>
            <a:r>
              <a:rPr lang="en-US">
                <a:solidFill>
                  <a:schemeClr val="dk1"/>
                </a:solidFill>
                <a:latin typeface="Tahoma"/>
                <a:ea typeface="Tahoma"/>
                <a:cs typeface="Tahoma"/>
                <a:sym typeface="Tahoma"/>
              </a:rPr>
              <a:t> Expand features to include summarization and AI-generated natural voices.</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Security:</a:t>
            </a:r>
            <a:r>
              <a:rPr lang="en-US">
                <a:solidFill>
                  <a:schemeClr val="dk1"/>
                </a:solidFill>
                <a:latin typeface="Tahoma"/>
                <a:ea typeface="Tahoma"/>
                <a:cs typeface="Tahoma"/>
                <a:sym typeface="Tahoma"/>
              </a:rPr>
              <a:t> Add encrypted file handling and two-factor authentication.</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User Experience:</a:t>
            </a:r>
            <a:r>
              <a:rPr lang="en-US">
                <a:solidFill>
                  <a:schemeClr val="dk1"/>
                </a:solidFill>
                <a:latin typeface="Tahoma"/>
                <a:ea typeface="Tahoma"/>
                <a:cs typeface="Tahoma"/>
                <a:sym typeface="Tahoma"/>
              </a:rPr>
              <a:t> Offer customizable voices, accents, and playback speeds.</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Market Reach: </a:t>
            </a:r>
            <a:r>
              <a:rPr lang="en-US">
                <a:solidFill>
                  <a:schemeClr val="dk1"/>
                </a:solidFill>
                <a:latin typeface="Tahoma"/>
                <a:ea typeface="Tahoma"/>
                <a:cs typeface="Tahoma"/>
                <a:sym typeface="Tahoma"/>
              </a:rPr>
              <a:t>Target educators, Visually impaired persons, researchers, and accessibility communities.</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Pricing: </a:t>
            </a:r>
            <a:r>
              <a:rPr lang="en-US">
                <a:solidFill>
                  <a:schemeClr val="dk1"/>
                </a:solidFill>
                <a:latin typeface="Tahoma"/>
                <a:ea typeface="Tahoma"/>
                <a:cs typeface="Tahoma"/>
                <a:sym typeface="Tahoma"/>
              </a:rPr>
              <a:t>Provide flexible plans, including pay-per-use and student discounts.</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Compatibility:</a:t>
            </a:r>
            <a:r>
              <a:rPr lang="en-US">
                <a:solidFill>
                  <a:schemeClr val="dk1"/>
                </a:solidFill>
                <a:latin typeface="Tahoma"/>
                <a:ea typeface="Tahoma"/>
                <a:cs typeface="Tahoma"/>
                <a:sym typeface="Tahoma"/>
              </a:rPr>
              <a:t> Integrate with cloud storage and multiple file formats.</a:t>
            </a:r>
            <a:endParaRPr>
              <a:solidFill>
                <a:schemeClr val="dk1"/>
              </a:solidFill>
              <a:latin typeface="Tahoma"/>
              <a:ea typeface="Tahoma"/>
              <a:cs typeface="Tahoma"/>
              <a:sym typeface="Tahoma"/>
            </a:endParaRPr>
          </a:p>
          <a:p>
            <a:pPr indent="0" lvl="0" marL="12700" rtl="0" algn="l">
              <a:lnSpc>
                <a:spcPct val="150000"/>
              </a:lnSpc>
              <a:spcBef>
                <a:spcPts val="0"/>
              </a:spcBef>
              <a:spcAft>
                <a:spcPts val="0"/>
              </a:spcAft>
              <a:buClr>
                <a:schemeClr val="dk1"/>
              </a:buClr>
              <a:buSzPts val="1100"/>
              <a:buFont typeface="Arial"/>
              <a:buNone/>
            </a:pPr>
            <a:r>
              <a:rPr b="1" lang="en-US">
                <a:solidFill>
                  <a:schemeClr val="dk1"/>
                </a:solidFill>
                <a:latin typeface="Tahoma"/>
                <a:ea typeface="Tahoma"/>
                <a:cs typeface="Tahoma"/>
                <a:sym typeface="Tahoma"/>
              </a:rPr>
              <a:t>Brand Identity:</a:t>
            </a:r>
            <a:r>
              <a:rPr lang="en-US">
                <a:solidFill>
                  <a:schemeClr val="dk1"/>
                </a:solidFill>
                <a:latin typeface="Tahoma"/>
                <a:ea typeface="Tahoma"/>
                <a:cs typeface="Tahoma"/>
                <a:sym typeface="Tahoma"/>
              </a:rPr>
              <a:t> Partner with accessibility groups and showcase user success stories.</a:t>
            </a:r>
            <a:endParaRPr>
              <a:solidFill>
                <a:schemeClr val="dk1"/>
              </a:solidFill>
              <a:latin typeface="Tahoma"/>
              <a:ea typeface="Tahoma"/>
              <a:cs typeface="Tahoma"/>
              <a:sym typeface="Tahoma"/>
            </a:endParaRPr>
          </a:p>
          <a:p>
            <a:pPr indent="0" lvl="0" marL="12700" marR="0" rtl="0" algn="l">
              <a:lnSpc>
                <a:spcPct val="150000"/>
              </a:lnSpc>
              <a:spcBef>
                <a:spcPts val="0"/>
              </a:spcBef>
              <a:spcAft>
                <a:spcPts val="0"/>
              </a:spcAft>
              <a:buNone/>
            </a:pPr>
            <a:r>
              <a:rPr b="1" lang="en-US">
                <a:solidFill>
                  <a:schemeClr val="dk1"/>
                </a:solidFill>
                <a:latin typeface="Tahoma"/>
                <a:ea typeface="Tahoma"/>
                <a:cs typeface="Tahoma"/>
                <a:sym typeface="Tahoma"/>
              </a:rPr>
              <a:t>Customer Support: </a:t>
            </a:r>
            <a:r>
              <a:rPr lang="en-US">
                <a:solidFill>
                  <a:schemeClr val="dk1"/>
                </a:solidFill>
                <a:latin typeface="Tahoma"/>
                <a:ea typeface="Tahoma"/>
                <a:cs typeface="Tahoma"/>
                <a:sym typeface="Tahoma"/>
              </a:rPr>
              <a:t>Provide 24/7 support with voice-based assistance and tutorials.</a:t>
            </a:r>
            <a:endParaRPr b="1">
              <a:solidFill>
                <a:schemeClr val="dk1"/>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203525" y="411110"/>
            <a:ext cx="29865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Pain Points</a:t>
            </a:r>
            <a:endParaRPr/>
          </a:p>
        </p:txBody>
      </p:sp>
      <p:grpSp>
        <p:nvGrpSpPr>
          <p:cNvPr id="216" name="Google Shape;216;p21"/>
          <p:cNvGrpSpPr/>
          <p:nvPr/>
        </p:nvGrpSpPr>
        <p:grpSpPr>
          <a:xfrm>
            <a:off x="0" y="353324"/>
            <a:ext cx="78740" cy="641985"/>
            <a:chOff x="0" y="353324"/>
            <a:chExt cx="78740" cy="641985"/>
          </a:xfrm>
        </p:grpSpPr>
        <p:sp>
          <p:nvSpPr>
            <p:cNvPr id="217" name="Google Shape;217;p21"/>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21"/>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19" name="Google Shape;219;p21"/>
          <p:cNvSpPr txBox="1"/>
          <p:nvPr/>
        </p:nvSpPr>
        <p:spPr>
          <a:xfrm>
            <a:off x="854950" y="1115500"/>
            <a:ext cx="1779300" cy="967200"/>
          </a:xfrm>
          <a:prstGeom prst="rect">
            <a:avLst/>
          </a:prstGeom>
          <a:noFill/>
          <a:ln>
            <a:noFill/>
          </a:ln>
        </p:spPr>
        <p:txBody>
          <a:bodyPr anchorCtr="0" anchor="t" bIns="0" lIns="0" spcFirstLastPara="1" rIns="0" wrap="square" tIns="12700">
            <a:spAutoFit/>
          </a:bodyPr>
          <a:lstStyle/>
          <a:p>
            <a:pPr indent="0" lvl="0" marL="0" marR="46355" rtl="0" algn="ctr">
              <a:lnSpc>
                <a:spcPct val="100000"/>
              </a:lnSpc>
              <a:spcBef>
                <a:spcPts val="0"/>
              </a:spcBef>
              <a:spcAft>
                <a:spcPts val="0"/>
              </a:spcAft>
              <a:buNone/>
            </a:pPr>
            <a:r>
              <a:rPr lang="en-US" sz="3000">
                <a:latin typeface="Georgia"/>
                <a:ea typeface="Georgia"/>
                <a:cs typeface="Georgia"/>
                <a:sym typeface="Georgia"/>
              </a:rPr>
              <a:t>01</a:t>
            </a:r>
            <a:endParaRPr sz="3000">
              <a:latin typeface="Georgia"/>
              <a:ea typeface="Georgia"/>
              <a:cs typeface="Georgia"/>
              <a:sym typeface="Georgia"/>
            </a:endParaRPr>
          </a:p>
          <a:p>
            <a:pPr indent="0" lvl="0" marL="0" marR="46355" rtl="0" algn="ctr">
              <a:lnSpc>
                <a:spcPct val="100000"/>
              </a:lnSpc>
              <a:spcBef>
                <a:spcPts val="0"/>
              </a:spcBef>
              <a:spcAft>
                <a:spcPts val="0"/>
              </a:spcAft>
              <a:buNone/>
            </a:pPr>
            <a:r>
              <a:rPr lang="en-US" sz="1600">
                <a:solidFill>
                  <a:schemeClr val="dk1"/>
                </a:solidFill>
                <a:latin typeface="Tahoma"/>
                <a:ea typeface="Tahoma"/>
                <a:cs typeface="Tahoma"/>
                <a:sym typeface="Tahoma"/>
              </a:rPr>
              <a:t>Difficulty in Conversion Process</a:t>
            </a:r>
            <a:endParaRPr sz="2200">
              <a:latin typeface="Tahoma"/>
              <a:ea typeface="Tahoma"/>
              <a:cs typeface="Tahoma"/>
              <a:sym typeface="Tahoma"/>
            </a:endParaRPr>
          </a:p>
        </p:txBody>
      </p:sp>
      <p:sp>
        <p:nvSpPr>
          <p:cNvPr id="220" name="Google Shape;220;p21"/>
          <p:cNvSpPr txBox="1"/>
          <p:nvPr/>
        </p:nvSpPr>
        <p:spPr>
          <a:xfrm>
            <a:off x="3348624" y="1052800"/>
            <a:ext cx="2106900" cy="967200"/>
          </a:xfrm>
          <a:prstGeom prst="rect">
            <a:avLst/>
          </a:prstGeom>
          <a:noFill/>
          <a:ln>
            <a:noFill/>
          </a:ln>
        </p:spPr>
        <p:txBody>
          <a:bodyPr anchorCtr="0" anchor="t" bIns="0" lIns="0" spcFirstLastPara="1" rIns="0" wrap="square" tIns="12700">
            <a:spAutoFit/>
          </a:bodyPr>
          <a:lstStyle/>
          <a:p>
            <a:pPr indent="0" lvl="0" marL="0" marR="64135" rtl="0" algn="ctr">
              <a:lnSpc>
                <a:spcPct val="100000"/>
              </a:lnSpc>
              <a:spcBef>
                <a:spcPts val="0"/>
              </a:spcBef>
              <a:spcAft>
                <a:spcPts val="0"/>
              </a:spcAft>
              <a:buNone/>
            </a:pPr>
            <a:r>
              <a:rPr lang="en-US" sz="3000">
                <a:latin typeface="Georgia"/>
                <a:ea typeface="Georgia"/>
                <a:cs typeface="Georgia"/>
                <a:sym typeface="Georgia"/>
              </a:rPr>
              <a:t>02</a:t>
            </a:r>
            <a:endParaRPr sz="3000">
              <a:latin typeface="Georgia"/>
              <a:ea typeface="Georgia"/>
              <a:cs typeface="Georgia"/>
              <a:sym typeface="Georgia"/>
            </a:endParaRPr>
          </a:p>
          <a:p>
            <a:pPr indent="0" lvl="0" marL="0" marR="64135" rtl="0" algn="ctr">
              <a:lnSpc>
                <a:spcPct val="100000"/>
              </a:lnSpc>
              <a:spcBef>
                <a:spcPts val="0"/>
              </a:spcBef>
              <a:spcAft>
                <a:spcPts val="0"/>
              </a:spcAft>
              <a:buNone/>
            </a:pPr>
            <a:r>
              <a:rPr lang="en-US" sz="1600">
                <a:solidFill>
                  <a:schemeClr val="dk1"/>
                </a:solidFill>
                <a:latin typeface="Tahoma"/>
                <a:ea typeface="Tahoma"/>
                <a:cs typeface="Tahoma"/>
                <a:sym typeface="Tahoma"/>
              </a:rPr>
              <a:t>Lack of Customization Options</a:t>
            </a:r>
            <a:endParaRPr sz="2000">
              <a:latin typeface="Tahoma"/>
              <a:ea typeface="Tahoma"/>
              <a:cs typeface="Tahoma"/>
              <a:sym typeface="Tahoma"/>
            </a:endParaRPr>
          </a:p>
        </p:txBody>
      </p:sp>
      <p:sp>
        <p:nvSpPr>
          <p:cNvPr id="221" name="Google Shape;221;p21"/>
          <p:cNvSpPr txBox="1"/>
          <p:nvPr/>
        </p:nvSpPr>
        <p:spPr>
          <a:xfrm>
            <a:off x="6186725" y="1052800"/>
            <a:ext cx="2329800" cy="967200"/>
          </a:xfrm>
          <a:prstGeom prst="rect">
            <a:avLst/>
          </a:prstGeom>
          <a:noFill/>
          <a:ln>
            <a:noFill/>
          </a:ln>
        </p:spPr>
        <p:txBody>
          <a:bodyPr anchorCtr="0" anchor="t" bIns="0" lIns="0" spcFirstLastPara="1" rIns="0" wrap="square" tIns="12700">
            <a:spAutoFit/>
          </a:bodyPr>
          <a:lstStyle/>
          <a:p>
            <a:pPr indent="0" lvl="0" marL="459740" marR="0" rtl="0" algn="l">
              <a:lnSpc>
                <a:spcPct val="100000"/>
              </a:lnSpc>
              <a:spcBef>
                <a:spcPts val="0"/>
              </a:spcBef>
              <a:spcAft>
                <a:spcPts val="0"/>
              </a:spcAft>
              <a:buNone/>
            </a:pPr>
            <a:r>
              <a:rPr lang="en-US" sz="3000">
                <a:latin typeface="Georgia"/>
                <a:ea typeface="Georgia"/>
                <a:cs typeface="Georgia"/>
                <a:sym typeface="Georgia"/>
              </a:rPr>
              <a:t>03</a:t>
            </a:r>
            <a:endParaRPr sz="3000">
              <a:latin typeface="Georgia"/>
              <a:ea typeface="Georgia"/>
              <a:cs typeface="Georgia"/>
              <a:sym typeface="Georgia"/>
            </a:endParaRPr>
          </a:p>
          <a:p>
            <a:pPr indent="0" lvl="0" marL="0" marR="0" rtl="0" algn="l">
              <a:lnSpc>
                <a:spcPct val="100000"/>
              </a:lnSpc>
              <a:spcBef>
                <a:spcPts val="0"/>
              </a:spcBef>
              <a:spcAft>
                <a:spcPts val="0"/>
              </a:spcAft>
              <a:buNone/>
            </a:pPr>
            <a:r>
              <a:rPr lang="en-US" sz="1600">
                <a:solidFill>
                  <a:schemeClr val="dk1"/>
                </a:solidFill>
                <a:latin typeface="Tahoma"/>
                <a:ea typeface="Tahoma"/>
                <a:cs typeface="Tahoma"/>
                <a:sym typeface="Tahoma"/>
              </a:rPr>
              <a:t>Privacy and Security   Concerns</a:t>
            </a:r>
            <a:endParaRPr sz="2200">
              <a:latin typeface="Tahoma"/>
              <a:ea typeface="Tahoma"/>
              <a:cs typeface="Tahoma"/>
              <a:sym typeface="Tahoma"/>
            </a:endParaRPr>
          </a:p>
        </p:txBody>
      </p:sp>
      <p:sp>
        <p:nvSpPr>
          <p:cNvPr id="222" name="Google Shape;222;p21"/>
          <p:cNvSpPr txBox="1"/>
          <p:nvPr/>
        </p:nvSpPr>
        <p:spPr>
          <a:xfrm>
            <a:off x="486375" y="2304500"/>
            <a:ext cx="2420700" cy="3022800"/>
          </a:xfrm>
          <a:prstGeom prst="rect">
            <a:avLst/>
          </a:prstGeom>
          <a:noFill/>
          <a:ln>
            <a:noFill/>
          </a:ln>
        </p:spPr>
        <p:txBody>
          <a:bodyPr anchorCtr="0" anchor="t" bIns="0" lIns="0" spcFirstLastPara="1" rIns="0" wrap="square" tIns="19675">
            <a:spAutoFit/>
          </a:bodyPr>
          <a:lstStyle/>
          <a:p>
            <a:pPr indent="0" lvl="0" marL="0" rtl="0" algn="just">
              <a:lnSpc>
                <a:spcPct val="115000"/>
              </a:lnSpc>
              <a:spcBef>
                <a:spcPts val="2100"/>
              </a:spcBef>
              <a:spcAft>
                <a:spcPts val="0"/>
              </a:spcAft>
              <a:buNone/>
            </a:pPr>
            <a:r>
              <a:rPr lang="en-US" sz="1200">
                <a:solidFill>
                  <a:schemeClr val="dk1"/>
                </a:solidFill>
                <a:latin typeface="Tahoma"/>
                <a:ea typeface="Tahoma"/>
                <a:cs typeface="Tahoma"/>
                <a:sym typeface="Tahoma"/>
              </a:rPr>
              <a:t>Slow Conversion Times: Many apps take a long time to convert PDF files to MP3, especially large files.Limited File Formats: Not all apps support all PDF file formats, leading to compatibility issues.Low Audio Quality: The audio quality of converted files can be poor, making them difficult to listen to.Complex User Interface: Some apps have a complicated user interface that is difficult to navigate.</a:t>
            </a:r>
            <a:endParaRPr sz="1200">
              <a:solidFill>
                <a:schemeClr val="dk1"/>
              </a:solidFill>
              <a:latin typeface="Tahoma"/>
              <a:ea typeface="Tahoma"/>
              <a:cs typeface="Tahoma"/>
              <a:sym typeface="Tahoma"/>
            </a:endParaRPr>
          </a:p>
          <a:p>
            <a:pPr indent="0" lvl="0" marL="0" marR="5080" rtl="0" algn="just">
              <a:lnSpc>
                <a:spcPct val="119166"/>
              </a:lnSpc>
              <a:spcBef>
                <a:spcPts val="2100"/>
              </a:spcBef>
              <a:spcAft>
                <a:spcPts val="0"/>
              </a:spcAft>
              <a:buNone/>
            </a:pPr>
            <a:r>
              <a:t/>
            </a:r>
            <a:endParaRPr sz="1200">
              <a:solidFill>
                <a:schemeClr val="dk1"/>
              </a:solidFill>
              <a:latin typeface="Tahoma"/>
              <a:ea typeface="Tahoma"/>
              <a:cs typeface="Tahoma"/>
              <a:sym typeface="Tahoma"/>
            </a:endParaRPr>
          </a:p>
        </p:txBody>
      </p:sp>
      <p:sp>
        <p:nvSpPr>
          <p:cNvPr id="223" name="Google Shape;223;p21"/>
          <p:cNvSpPr txBox="1"/>
          <p:nvPr/>
        </p:nvSpPr>
        <p:spPr>
          <a:xfrm>
            <a:off x="3325750" y="2198303"/>
            <a:ext cx="2371200" cy="3235200"/>
          </a:xfrm>
          <a:prstGeom prst="rect">
            <a:avLst/>
          </a:prstGeom>
          <a:noFill/>
          <a:ln>
            <a:noFill/>
          </a:ln>
        </p:spPr>
        <p:txBody>
          <a:bodyPr anchorCtr="0" anchor="t" bIns="0" lIns="0" spcFirstLastPara="1" rIns="0" wrap="square" tIns="19675">
            <a:spAutoFit/>
          </a:bodyPr>
          <a:lstStyle/>
          <a:p>
            <a:pPr indent="0" lvl="0" marL="0" rtl="0" algn="just">
              <a:lnSpc>
                <a:spcPct val="115000"/>
              </a:lnSpc>
              <a:spcBef>
                <a:spcPts val="2100"/>
              </a:spcBef>
              <a:spcAft>
                <a:spcPts val="0"/>
              </a:spcAft>
              <a:buNone/>
            </a:pPr>
            <a:r>
              <a:rPr lang="en-US" sz="1200">
                <a:solidFill>
                  <a:schemeClr val="dk1"/>
                </a:solidFill>
                <a:latin typeface="Tahoma"/>
                <a:ea typeface="Tahoma"/>
                <a:cs typeface="Tahoma"/>
                <a:sym typeface="Tahoma"/>
              </a:rPr>
              <a:t>Slow Conversion Times: Many apps take a long time to convert PDF files to MP3, especially large files.Limited File Formats: Not all apps support all PDF file formats, leading to compatibility issues.Low Audio Quality: The audio quality of converted files can be poor, making them difficult to listen to.Complex User Interface: Some apps have a complicated user interface that is difficult to navigate.</a:t>
            </a:r>
            <a:endParaRPr sz="1200">
              <a:solidFill>
                <a:schemeClr val="dk1"/>
              </a:solidFill>
              <a:latin typeface="Tahoma"/>
              <a:ea typeface="Tahoma"/>
              <a:cs typeface="Tahoma"/>
              <a:sym typeface="Tahoma"/>
            </a:endParaRPr>
          </a:p>
          <a:p>
            <a:pPr indent="0" lvl="0" marL="0" marR="5080" rtl="0" algn="just">
              <a:lnSpc>
                <a:spcPct val="119166"/>
              </a:lnSpc>
              <a:spcBef>
                <a:spcPts val="2100"/>
              </a:spcBef>
              <a:spcAft>
                <a:spcPts val="0"/>
              </a:spcAft>
              <a:buNone/>
            </a:pPr>
            <a:r>
              <a:t/>
            </a:r>
            <a:endParaRPr sz="1200">
              <a:solidFill>
                <a:schemeClr val="dk1"/>
              </a:solidFill>
              <a:latin typeface="Tahoma"/>
              <a:ea typeface="Tahoma"/>
              <a:cs typeface="Tahoma"/>
              <a:sym typeface="Tahoma"/>
            </a:endParaRPr>
          </a:p>
        </p:txBody>
      </p:sp>
      <p:sp>
        <p:nvSpPr>
          <p:cNvPr id="224" name="Google Shape;224;p21"/>
          <p:cNvSpPr txBox="1"/>
          <p:nvPr/>
        </p:nvSpPr>
        <p:spPr>
          <a:xfrm>
            <a:off x="6115625" y="2236150"/>
            <a:ext cx="2623800" cy="2830500"/>
          </a:xfrm>
          <a:prstGeom prst="rect">
            <a:avLst/>
          </a:prstGeom>
          <a:noFill/>
          <a:ln>
            <a:noFill/>
          </a:ln>
        </p:spPr>
        <p:txBody>
          <a:bodyPr anchorCtr="0" anchor="t" bIns="0" lIns="0" spcFirstLastPara="1" rIns="0" wrap="square" tIns="19675">
            <a:spAutoFit/>
          </a:bodyPr>
          <a:lstStyle/>
          <a:p>
            <a:pPr indent="0" lvl="0" marL="0" rtl="0" algn="just">
              <a:lnSpc>
                <a:spcPct val="115000"/>
              </a:lnSpc>
              <a:spcBef>
                <a:spcPts val="2100"/>
              </a:spcBef>
              <a:spcAft>
                <a:spcPts val="0"/>
              </a:spcAft>
              <a:buNone/>
            </a:pPr>
            <a:r>
              <a:rPr lang="en-US" sz="1200">
                <a:solidFill>
                  <a:schemeClr val="dk1"/>
                </a:solidFill>
                <a:latin typeface="Tahoma"/>
                <a:ea typeface="Tahoma"/>
                <a:cs typeface="Tahoma"/>
                <a:sym typeface="Tahoma"/>
              </a:rPr>
              <a:t>Data Security Risks: Users may be hesitant to upload their PDF files to an app due to privacy and security concerns.Lack of Encryption: Some apps don't encrypt user data, making it vulnerable to security breaches.Unclear Data Usage Policies: It's essential for users to understand how their data is used by the app.Limited File Size Limits: Small file size limits can be a significant issue for large PDF files.</a:t>
            </a:r>
            <a:endParaRPr sz="1200">
              <a:solidFill>
                <a:schemeClr val="dk1"/>
              </a:solidFill>
              <a:latin typeface="Tahoma"/>
              <a:ea typeface="Tahoma"/>
              <a:cs typeface="Tahoma"/>
              <a:sym typeface="Tahoma"/>
            </a:endParaRPr>
          </a:p>
          <a:p>
            <a:pPr indent="0" lvl="0" marL="0" marR="5080" rtl="0" algn="just">
              <a:lnSpc>
                <a:spcPct val="119166"/>
              </a:lnSpc>
              <a:spcBef>
                <a:spcPts val="600"/>
              </a:spcBef>
              <a:spcAft>
                <a:spcPts val="0"/>
              </a:spcAft>
              <a:buNone/>
            </a:pPr>
            <a:r>
              <a:t/>
            </a:r>
            <a:endParaRPr sz="1200">
              <a:solidFill>
                <a:schemeClr val="dk1"/>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203525" y="411110"/>
            <a:ext cx="33603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Paper Wireframes</a:t>
            </a:r>
            <a:endParaRPr/>
          </a:p>
        </p:txBody>
      </p:sp>
      <p:grpSp>
        <p:nvGrpSpPr>
          <p:cNvPr id="230" name="Google Shape;230;p22"/>
          <p:cNvGrpSpPr/>
          <p:nvPr/>
        </p:nvGrpSpPr>
        <p:grpSpPr>
          <a:xfrm>
            <a:off x="0" y="353324"/>
            <a:ext cx="78740" cy="641985"/>
            <a:chOff x="0" y="353324"/>
            <a:chExt cx="78740" cy="641985"/>
          </a:xfrm>
        </p:grpSpPr>
        <p:sp>
          <p:nvSpPr>
            <p:cNvPr id="231" name="Google Shape;231;p22"/>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2" name="Google Shape;232;p22"/>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33" name="Google Shape;233;p22"/>
          <p:cNvPicPr preferRelativeResize="0"/>
          <p:nvPr/>
        </p:nvPicPr>
        <p:blipFill>
          <a:blip r:embed="rId3">
            <a:alphaModFix/>
          </a:blip>
          <a:stretch>
            <a:fillRect/>
          </a:stretch>
        </p:blipFill>
        <p:spPr>
          <a:xfrm rot="-5400000">
            <a:off x="3032237" y="-1491037"/>
            <a:ext cx="3165075" cy="8592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203525" y="411110"/>
            <a:ext cx="34989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Digital Wireframes</a:t>
            </a:r>
            <a:endParaRPr/>
          </a:p>
        </p:txBody>
      </p:sp>
      <p:grpSp>
        <p:nvGrpSpPr>
          <p:cNvPr id="239" name="Google Shape;239;p23"/>
          <p:cNvGrpSpPr/>
          <p:nvPr/>
        </p:nvGrpSpPr>
        <p:grpSpPr>
          <a:xfrm>
            <a:off x="0" y="353324"/>
            <a:ext cx="78740" cy="641985"/>
            <a:chOff x="0" y="353324"/>
            <a:chExt cx="78740" cy="641985"/>
          </a:xfrm>
        </p:grpSpPr>
        <p:sp>
          <p:nvSpPr>
            <p:cNvPr id="240" name="Google Shape;240;p23"/>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1" name="Google Shape;241;p23"/>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42" name="Google Shape;242;p23"/>
          <p:cNvPicPr preferRelativeResize="0"/>
          <p:nvPr/>
        </p:nvPicPr>
        <p:blipFill>
          <a:blip r:embed="rId3">
            <a:alphaModFix/>
          </a:blip>
          <a:stretch>
            <a:fillRect/>
          </a:stretch>
        </p:blipFill>
        <p:spPr>
          <a:xfrm>
            <a:off x="152400" y="995309"/>
            <a:ext cx="8839199" cy="34135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203525" y="412253"/>
            <a:ext cx="3859500" cy="4482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2750"/>
              <a:t>Low-ﬁdelity prototype</a:t>
            </a:r>
            <a:endParaRPr sz="2750"/>
          </a:p>
        </p:txBody>
      </p:sp>
      <p:grpSp>
        <p:nvGrpSpPr>
          <p:cNvPr id="248" name="Google Shape;248;p24"/>
          <p:cNvGrpSpPr/>
          <p:nvPr/>
        </p:nvGrpSpPr>
        <p:grpSpPr>
          <a:xfrm>
            <a:off x="0" y="353324"/>
            <a:ext cx="78740" cy="641985"/>
            <a:chOff x="0" y="353324"/>
            <a:chExt cx="78740" cy="641985"/>
          </a:xfrm>
        </p:grpSpPr>
        <p:sp>
          <p:nvSpPr>
            <p:cNvPr id="249" name="Google Shape;249;p24"/>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0" name="Google Shape;250;p24"/>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51" name="Google Shape;251;p24"/>
          <p:cNvPicPr preferRelativeResize="0"/>
          <p:nvPr/>
        </p:nvPicPr>
        <p:blipFill rotWithShape="1">
          <a:blip r:embed="rId3">
            <a:alphaModFix/>
          </a:blip>
          <a:srcRect b="0" l="0" r="0" t="0"/>
          <a:stretch/>
        </p:blipFill>
        <p:spPr>
          <a:xfrm>
            <a:off x="4390800" y="564238"/>
            <a:ext cx="4448401" cy="4054869"/>
          </a:xfrm>
          <a:prstGeom prst="rect">
            <a:avLst/>
          </a:prstGeom>
          <a:noFill/>
          <a:ln>
            <a:noFill/>
          </a:ln>
        </p:spPr>
      </p:pic>
      <p:sp>
        <p:nvSpPr>
          <p:cNvPr id="252" name="Google Shape;252;p24"/>
          <p:cNvSpPr txBox="1"/>
          <p:nvPr/>
        </p:nvSpPr>
        <p:spPr>
          <a:xfrm>
            <a:off x="489974" y="1293155"/>
            <a:ext cx="3267000" cy="3418500"/>
          </a:xfrm>
          <a:prstGeom prst="rect">
            <a:avLst/>
          </a:prstGeom>
          <a:noFill/>
          <a:ln>
            <a:noFill/>
          </a:ln>
        </p:spPr>
        <p:txBody>
          <a:bodyPr anchorCtr="0" anchor="t" bIns="0" lIns="0" spcFirstLastPara="1" rIns="0" wrap="square" tIns="10775">
            <a:spAutoFit/>
          </a:bodyPr>
          <a:lstStyle/>
          <a:p>
            <a:pPr indent="0" lvl="0" marL="12700" marR="5080" rtl="0" algn="l">
              <a:lnSpc>
                <a:spcPct val="100699"/>
              </a:lnSpc>
              <a:spcBef>
                <a:spcPts val="0"/>
              </a:spcBef>
              <a:spcAft>
                <a:spcPts val="0"/>
              </a:spcAft>
              <a:buNone/>
            </a:pPr>
            <a:r>
              <a:rPr lang="en-US" sz="2200">
                <a:solidFill>
                  <a:schemeClr val="dk1"/>
                </a:solidFill>
                <a:latin typeface="Tahoma"/>
                <a:ea typeface="Tahoma"/>
                <a:cs typeface="Tahoma"/>
                <a:sym typeface="Tahoma"/>
              </a:rPr>
              <a:t>Here is a set of low-fidelity paper-style wireframes for your PDF to MP3 App. The design focuses on key functionalities like PDF to MP3 conversion, settings, and history tracking, arranged with a minimal and schematic approach.</a:t>
            </a:r>
            <a:endParaRPr sz="2200">
              <a:solidFill>
                <a:schemeClr val="dk1"/>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203525" y="413396"/>
            <a:ext cx="3783300" cy="414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50"/>
              <a:t>Usability study: ﬁndings</a:t>
            </a:r>
            <a:endParaRPr sz="2550"/>
          </a:p>
        </p:txBody>
      </p:sp>
      <p:grpSp>
        <p:nvGrpSpPr>
          <p:cNvPr id="258" name="Google Shape;258;p25"/>
          <p:cNvGrpSpPr/>
          <p:nvPr/>
        </p:nvGrpSpPr>
        <p:grpSpPr>
          <a:xfrm>
            <a:off x="0" y="353324"/>
            <a:ext cx="78740" cy="641985"/>
            <a:chOff x="0" y="353324"/>
            <a:chExt cx="78740" cy="641985"/>
          </a:xfrm>
        </p:grpSpPr>
        <p:sp>
          <p:nvSpPr>
            <p:cNvPr id="259" name="Google Shape;259;p25"/>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25"/>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61" name="Google Shape;261;p25"/>
          <p:cNvSpPr txBox="1"/>
          <p:nvPr/>
        </p:nvSpPr>
        <p:spPr>
          <a:xfrm>
            <a:off x="531200" y="1157606"/>
            <a:ext cx="7712100" cy="1345500"/>
          </a:xfrm>
          <a:prstGeom prst="rect">
            <a:avLst/>
          </a:prstGeom>
          <a:noFill/>
          <a:ln>
            <a:noFill/>
          </a:ln>
        </p:spPr>
        <p:txBody>
          <a:bodyPr anchorCtr="0" anchor="t" bIns="0" lIns="0" spcFirstLastPara="1" rIns="0" wrap="square" tIns="10775">
            <a:spAutoFit/>
          </a:bodyPr>
          <a:lstStyle/>
          <a:p>
            <a:pPr indent="0" lvl="0" marL="12700" marR="5080" rtl="0" algn="l">
              <a:lnSpc>
                <a:spcPct val="100699"/>
              </a:lnSpc>
              <a:spcBef>
                <a:spcPts val="0"/>
              </a:spcBef>
              <a:spcAft>
                <a:spcPts val="0"/>
              </a:spcAft>
              <a:buNone/>
            </a:pPr>
            <a:r>
              <a:rPr lang="en-US" sz="1600">
                <a:solidFill>
                  <a:srgbClr val="374151"/>
                </a:solidFill>
                <a:latin typeface="Tahoma"/>
                <a:ea typeface="Tahoma"/>
                <a:cs typeface="Tahoma"/>
                <a:sym typeface="Tahoma"/>
              </a:rPr>
              <a:t>The users were very diverse in their demands, which made creating a contained solution difficult. Some users had difficulty in connecting to new applications as making new habits was challenging. The need to make themselves socially relevant was an important goal for most of the.</a:t>
            </a:r>
            <a:endParaRPr sz="2200">
              <a:latin typeface="Tahoma"/>
              <a:ea typeface="Tahoma"/>
              <a:cs typeface="Tahoma"/>
              <a:sym typeface="Tahoma"/>
            </a:endParaRPr>
          </a:p>
          <a:p>
            <a:pPr indent="0" lvl="0" marL="293370" marR="0" rtl="0" algn="l">
              <a:lnSpc>
                <a:spcPct val="100000"/>
              </a:lnSpc>
              <a:spcBef>
                <a:spcPts val="990"/>
              </a:spcBef>
              <a:spcAft>
                <a:spcPts val="0"/>
              </a:spcAft>
              <a:buNone/>
            </a:pPr>
            <a:r>
              <a:rPr b="1" lang="en-US" sz="1400">
                <a:latin typeface="Trebuchet MS"/>
                <a:ea typeface="Trebuchet MS"/>
                <a:cs typeface="Trebuchet MS"/>
                <a:sym typeface="Trebuchet MS"/>
              </a:rPr>
              <a:t>Round 1 ﬁndings	Round 2 ﬁndings</a:t>
            </a:r>
            <a:endParaRPr sz="1400">
              <a:latin typeface="Trebuchet MS"/>
              <a:ea typeface="Trebuchet MS"/>
              <a:cs typeface="Trebuchet MS"/>
              <a:sym typeface="Trebuchet MS"/>
            </a:endParaRPr>
          </a:p>
        </p:txBody>
      </p:sp>
      <p:sp>
        <p:nvSpPr>
          <p:cNvPr id="262" name="Google Shape;262;p25"/>
          <p:cNvSpPr txBox="1"/>
          <p:nvPr/>
        </p:nvSpPr>
        <p:spPr>
          <a:xfrm>
            <a:off x="650324" y="2726950"/>
            <a:ext cx="2837815" cy="2010410"/>
          </a:xfrm>
          <a:prstGeom prst="rect">
            <a:avLst/>
          </a:prstGeom>
          <a:solidFill>
            <a:srgbClr val="EEEEEE"/>
          </a:solidFill>
          <a:ln cap="flat" cmpd="sng" w="9525">
            <a:solidFill>
              <a:srgbClr val="595959"/>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450">
              <a:latin typeface="Times New Roman"/>
              <a:ea typeface="Times New Roman"/>
              <a:cs typeface="Times New Roman"/>
              <a:sym typeface="Times New Roman"/>
            </a:endParaRPr>
          </a:p>
          <a:p>
            <a:pPr indent="-351790" lvl="0" marL="631190" marR="481330" rtl="0" algn="l">
              <a:lnSpc>
                <a:spcPct val="119166"/>
              </a:lnSpc>
              <a:spcBef>
                <a:spcPts val="5"/>
              </a:spcBef>
              <a:spcAft>
                <a:spcPts val="0"/>
              </a:spcAft>
              <a:buSzPts val="1200"/>
              <a:buFont typeface="Tahoma"/>
              <a:buAutoNum type="arabicPeriod"/>
            </a:pPr>
            <a:r>
              <a:rPr b="1" lang="en-US" sz="1200">
                <a:latin typeface="Tahoma"/>
                <a:ea typeface="Tahoma"/>
                <a:cs typeface="Tahoma"/>
                <a:sym typeface="Tahoma"/>
              </a:rPr>
              <a:t>Users wanted better user  ﬂow</a:t>
            </a:r>
            <a:endParaRPr sz="1200">
              <a:latin typeface="Tahoma"/>
              <a:ea typeface="Tahoma"/>
              <a:cs typeface="Tahoma"/>
              <a:sym typeface="Tahoma"/>
            </a:endParaRPr>
          </a:p>
          <a:p>
            <a:pPr indent="0" lvl="0" marL="0" marR="0" rtl="0" algn="l">
              <a:lnSpc>
                <a:spcPct val="100000"/>
              </a:lnSpc>
              <a:spcBef>
                <a:spcPts val="25"/>
              </a:spcBef>
              <a:spcAft>
                <a:spcPts val="0"/>
              </a:spcAft>
              <a:buSzPts val="1150"/>
              <a:buFont typeface="Tahoma"/>
              <a:buNone/>
            </a:pPr>
            <a:r>
              <a:t/>
            </a:r>
            <a:endParaRPr sz="1150">
              <a:latin typeface="Tahoma"/>
              <a:ea typeface="Tahoma"/>
              <a:cs typeface="Tahoma"/>
              <a:sym typeface="Tahoma"/>
            </a:endParaRPr>
          </a:p>
          <a:p>
            <a:pPr indent="-351790" lvl="0" marL="631190" marR="435609" rtl="0" algn="l">
              <a:lnSpc>
                <a:spcPct val="119166"/>
              </a:lnSpc>
              <a:spcBef>
                <a:spcPts val="0"/>
              </a:spcBef>
              <a:spcAft>
                <a:spcPts val="0"/>
              </a:spcAft>
              <a:buSzPts val="1200"/>
              <a:buFont typeface="Tahoma"/>
              <a:buAutoNum type="arabicPeriod"/>
            </a:pPr>
            <a:r>
              <a:rPr b="1" lang="en-US" sz="1200">
                <a:latin typeface="Tahoma"/>
                <a:ea typeface="Tahoma"/>
                <a:cs typeface="Tahoma"/>
                <a:sym typeface="Tahoma"/>
              </a:rPr>
              <a:t>Users wanted more sound  interactions</a:t>
            </a:r>
            <a:endParaRPr sz="1200">
              <a:latin typeface="Tahoma"/>
              <a:ea typeface="Tahoma"/>
              <a:cs typeface="Tahoma"/>
              <a:sym typeface="Tahoma"/>
            </a:endParaRPr>
          </a:p>
        </p:txBody>
      </p:sp>
      <p:sp>
        <p:nvSpPr>
          <p:cNvPr id="263" name="Google Shape;263;p25"/>
          <p:cNvSpPr txBox="1"/>
          <p:nvPr/>
        </p:nvSpPr>
        <p:spPr>
          <a:xfrm>
            <a:off x="4590575" y="2685075"/>
            <a:ext cx="2837700" cy="2153700"/>
          </a:xfrm>
          <a:prstGeom prst="rect">
            <a:avLst/>
          </a:prstGeom>
          <a:solidFill>
            <a:srgbClr val="EEEEEE"/>
          </a:solidFill>
          <a:ln cap="flat" cmpd="sng" w="9525">
            <a:solidFill>
              <a:srgbClr val="595959"/>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450">
              <a:latin typeface="Times New Roman"/>
              <a:ea typeface="Times New Roman"/>
              <a:cs typeface="Times New Roman"/>
              <a:sym typeface="Times New Roman"/>
            </a:endParaRPr>
          </a:p>
          <a:p>
            <a:pPr indent="-351789" lvl="0" marL="690245" marR="419100" rtl="0" algn="l">
              <a:lnSpc>
                <a:spcPct val="119166"/>
              </a:lnSpc>
              <a:spcBef>
                <a:spcPts val="5"/>
              </a:spcBef>
              <a:spcAft>
                <a:spcPts val="0"/>
              </a:spcAft>
              <a:buSzPts val="1200"/>
              <a:buFont typeface="Tahoma"/>
              <a:buAutoNum type="arabicPeriod"/>
            </a:pPr>
            <a:r>
              <a:rPr b="1" lang="en-US" sz="1200">
                <a:latin typeface="Tahoma"/>
                <a:ea typeface="Tahoma"/>
                <a:cs typeface="Tahoma"/>
                <a:sym typeface="Tahoma"/>
              </a:rPr>
              <a:t>Users wanted more  familiarity in the features  provided</a:t>
            </a:r>
            <a:endParaRPr sz="1200">
              <a:latin typeface="Tahoma"/>
              <a:ea typeface="Tahoma"/>
              <a:cs typeface="Tahoma"/>
              <a:sym typeface="Tahoma"/>
            </a:endParaRPr>
          </a:p>
          <a:p>
            <a:pPr indent="-351789" lvl="0" marL="690245" marR="0" rtl="0" algn="l">
              <a:lnSpc>
                <a:spcPct val="113333"/>
              </a:lnSpc>
              <a:spcBef>
                <a:spcPts val="0"/>
              </a:spcBef>
              <a:spcAft>
                <a:spcPts val="0"/>
              </a:spcAft>
              <a:buSzPts val="1200"/>
              <a:buFont typeface="Tahoma"/>
              <a:buAutoNum type="arabicPeriod"/>
            </a:pPr>
            <a:r>
              <a:rPr b="1" lang="en-US" sz="1200">
                <a:latin typeface="Tahoma"/>
                <a:ea typeface="Tahoma"/>
                <a:cs typeface="Tahoma"/>
                <a:sym typeface="Tahoma"/>
              </a:rPr>
              <a:t>Users wanted a low-tech</a:t>
            </a:r>
            <a:endParaRPr sz="1200">
              <a:latin typeface="Tahoma"/>
              <a:ea typeface="Tahoma"/>
              <a:cs typeface="Tahoma"/>
              <a:sym typeface="Tahoma"/>
            </a:endParaRPr>
          </a:p>
          <a:p>
            <a:pPr indent="0" lvl="0" marL="690245" marR="0" rtl="0" algn="l">
              <a:lnSpc>
                <a:spcPct val="118750"/>
              </a:lnSpc>
              <a:spcBef>
                <a:spcPts val="0"/>
              </a:spcBef>
              <a:spcAft>
                <a:spcPts val="0"/>
              </a:spcAft>
              <a:buNone/>
            </a:pPr>
            <a:r>
              <a:rPr b="1" lang="en-US" sz="1200">
                <a:latin typeface="Tahoma"/>
                <a:ea typeface="Tahoma"/>
                <a:cs typeface="Tahoma"/>
                <a:sym typeface="Tahoma"/>
              </a:rPr>
              <a:t>product</a:t>
            </a:r>
            <a:endParaRPr sz="1200">
              <a:latin typeface="Tahoma"/>
              <a:ea typeface="Tahoma"/>
              <a:cs typeface="Tahoma"/>
              <a:sym typeface="Tahoma"/>
            </a:endParaRPr>
          </a:p>
          <a:p>
            <a:pPr indent="-351789" lvl="0" marL="690245" marR="305435" rtl="0" algn="l">
              <a:lnSpc>
                <a:spcPct val="119166"/>
              </a:lnSpc>
              <a:spcBef>
                <a:spcPts val="45"/>
              </a:spcBef>
              <a:spcAft>
                <a:spcPts val="0"/>
              </a:spcAft>
              <a:buSzPts val="1200"/>
              <a:buFont typeface="Tahoma"/>
              <a:buAutoNum type="arabicPeriod" startAt="3"/>
            </a:pPr>
            <a:r>
              <a:rPr b="1" lang="en-US" sz="1200">
                <a:latin typeface="Tahoma"/>
                <a:ea typeface="Tahoma"/>
                <a:cs typeface="Tahoma"/>
                <a:sym typeface="Tahoma"/>
              </a:rPr>
              <a:t>Users had difﬁculty if given  a lot of choices</a:t>
            </a:r>
            <a:endParaRPr sz="1200">
              <a:latin typeface="Tahoma"/>
              <a:ea typeface="Tahoma"/>
              <a:cs typeface="Tahoma"/>
              <a:sym typeface="Tahoma"/>
            </a:endParaRPr>
          </a:p>
          <a:p>
            <a:pPr indent="-351789" lvl="0" marL="690245" marR="0" rtl="0" algn="l">
              <a:lnSpc>
                <a:spcPct val="113750"/>
              </a:lnSpc>
              <a:spcBef>
                <a:spcPts val="0"/>
              </a:spcBef>
              <a:spcAft>
                <a:spcPts val="0"/>
              </a:spcAft>
              <a:buSzPts val="1200"/>
              <a:buFont typeface="Tahoma"/>
              <a:buAutoNum type="arabicPeriod" startAt="3"/>
            </a:pPr>
            <a:r>
              <a:rPr b="1" lang="en-US" sz="1200">
                <a:latin typeface="Tahoma"/>
                <a:ea typeface="Tahoma"/>
                <a:cs typeface="Tahoma"/>
                <a:sym typeface="Tahoma"/>
              </a:rPr>
              <a:t>Users took time to get used</a:t>
            </a:r>
            <a:endParaRPr sz="1200">
              <a:latin typeface="Tahoma"/>
              <a:ea typeface="Tahoma"/>
              <a:cs typeface="Tahoma"/>
              <a:sym typeface="Tahoma"/>
            </a:endParaRPr>
          </a:p>
          <a:p>
            <a:pPr indent="0" lvl="0" marL="690245" marR="0" rtl="0" algn="l">
              <a:lnSpc>
                <a:spcPct val="119166"/>
              </a:lnSpc>
              <a:spcBef>
                <a:spcPts val="0"/>
              </a:spcBef>
              <a:spcAft>
                <a:spcPts val="0"/>
              </a:spcAft>
              <a:buNone/>
            </a:pPr>
            <a:r>
              <a:rPr b="1" lang="en-US" sz="1200">
                <a:latin typeface="Tahoma"/>
                <a:ea typeface="Tahoma"/>
                <a:cs typeface="Tahoma"/>
                <a:sym typeface="Tahoma"/>
              </a:rPr>
              <a:t>to the app features</a:t>
            </a:r>
            <a:endParaRPr sz="1200">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51" name="Shape 51"/>
        <p:cNvGrpSpPr/>
        <p:nvPr/>
      </p:nvGrpSpPr>
      <p:grpSpPr>
        <a:xfrm>
          <a:off x="0" y="0"/>
          <a:ext cx="0" cy="0"/>
          <a:chOff x="0" y="0"/>
          <a:chExt cx="0" cy="0"/>
        </a:xfrm>
      </p:grpSpPr>
      <p:sp>
        <p:nvSpPr>
          <p:cNvPr id="52" name="Google Shape;52;p8"/>
          <p:cNvSpPr txBox="1"/>
          <p:nvPr>
            <p:ph type="title"/>
          </p:nvPr>
        </p:nvSpPr>
        <p:spPr>
          <a:xfrm>
            <a:off x="203525" y="630059"/>
            <a:ext cx="3796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OVERVIEW</a:t>
            </a:r>
            <a:endParaRPr/>
          </a:p>
        </p:txBody>
      </p:sp>
      <p:sp>
        <p:nvSpPr>
          <p:cNvPr id="53" name="Google Shape;53;p8"/>
          <p:cNvSpPr/>
          <p:nvPr/>
        </p:nvSpPr>
        <p:spPr>
          <a:xfrm>
            <a:off x="0" y="4349"/>
            <a:ext cx="9144000" cy="424815"/>
          </a:xfrm>
          <a:custGeom>
            <a:rect b="b" l="l" r="r" t="t"/>
            <a:pathLst>
              <a:path extrusionOk="0" h="424815" w="9144000">
                <a:moveTo>
                  <a:pt x="9143999" y="424199"/>
                </a:moveTo>
                <a:lnTo>
                  <a:pt x="0" y="424199"/>
                </a:lnTo>
                <a:lnTo>
                  <a:pt x="0" y="0"/>
                </a:lnTo>
                <a:lnTo>
                  <a:pt x="9143999" y="0"/>
                </a:lnTo>
                <a:lnTo>
                  <a:pt x="9143999" y="4241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4" name="Google Shape;54;p8"/>
          <p:cNvGrpSpPr/>
          <p:nvPr/>
        </p:nvGrpSpPr>
        <p:grpSpPr>
          <a:xfrm>
            <a:off x="0" y="572275"/>
            <a:ext cx="78740" cy="641985"/>
            <a:chOff x="0" y="572275"/>
            <a:chExt cx="78740" cy="641985"/>
          </a:xfrm>
        </p:grpSpPr>
        <p:sp>
          <p:nvSpPr>
            <p:cNvPr id="55" name="Google Shape;55;p8"/>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 name="Google Shape;56;p8"/>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57" name="Google Shape;57;p8"/>
          <p:cNvGrpSpPr/>
          <p:nvPr/>
        </p:nvGrpSpPr>
        <p:grpSpPr>
          <a:xfrm>
            <a:off x="306651" y="1420394"/>
            <a:ext cx="576580" cy="576580"/>
            <a:chOff x="306651" y="1420394"/>
            <a:chExt cx="576580" cy="576580"/>
          </a:xfrm>
        </p:grpSpPr>
        <p:sp>
          <p:nvSpPr>
            <p:cNvPr id="58" name="Google Shape;58;p8"/>
            <p:cNvSpPr/>
            <p:nvPr/>
          </p:nvSpPr>
          <p:spPr>
            <a:xfrm>
              <a:off x="306651" y="1420394"/>
              <a:ext cx="576580" cy="576580"/>
            </a:xfrm>
            <a:custGeom>
              <a:rect b="b" l="l" r="r" t="t"/>
              <a:pathLst>
                <a:path extrusionOk="0" h="576580" w="576580">
                  <a:moveTo>
                    <a:pt x="288177" y="576269"/>
                  </a:moveTo>
                  <a:lnTo>
                    <a:pt x="241433" y="572498"/>
                  </a:lnTo>
                  <a:lnTo>
                    <a:pt x="197091" y="561580"/>
                  </a:lnTo>
                  <a:lnTo>
                    <a:pt x="155743" y="544108"/>
                  </a:lnTo>
                  <a:lnTo>
                    <a:pt x="117983" y="520676"/>
                  </a:lnTo>
                  <a:lnTo>
                    <a:pt x="84405" y="491876"/>
                  </a:lnTo>
                  <a:lnTo>
                    <a:pt x="55601" y="458303"/>
                  </a:lnTo>
                  <a:lnTo>
                    <a:pt x="32165" y="420549"/>
                  </a:lnTo>
                  <a:lnTo>
                    <a:pt x="14691" y="379207"/>
                  </a:lnTo>
                  <a:lnTo>
                    <a:pt x="3771" y="334871"/>
                  </a:lnTo>
                  <a:lnTo>
                    <a:pt x="0" y="288134"/>
                  </a:lnTo>
                  <a:lnTo>
                    <a:pt x="3771" y="241397"/>
                  </a:lnTo>
                  <a:lnTo>
                    <a:pt x="14691" y="197061"/>
                  </a:lnTo>
                  <a:lnTo>
                    <a:pt x="32165" y="155720"/>
                  </a:lnTo>
                  <a:lnTo>
                    <a:pt x="55601" y="117966"/>
                  </a:lnTo>
                  <a:lnTo>
                    <a:pt x="84405" y="84392"/>
                  </a:lnTo>
                  <a:lnTo>
                    <a:pt x="117983" y="55593"/>
                  </a:lnTo>
                  <a:lnTo>
                    <a:pt x="155743" y="32161"/>
                  </a:lnTo>
                  <a:lnTo>
                    <a:pt x="197091" y="14689"/>
                  </a:lnTo>
                  <a:lnTo>
                    <a:pt x="241433" y="3771"/>
                  </a:lnTo>
                  <a:lnTo>
                    <a:pt x="288177" y="0"/>
                  </a:lnTo>
                  <a:lnTo>
                    <a:pt x="333530" y="3589"/>
                  </a:lnTo>
                  <a:lnTo>
                    <a:pt x="377358" y="14143"/>
                  </a:lnTo>
                  <a:lnTo>
                    <a:pt x="418887" y="31343"/>
                  </a:lnTo>
                  <a:lnTo>
                    <a:pt x="457342" y="54866"/>
                  </a:lnTo>
                  <a:lnTo>
                    <a:pt x="491950" y="84392"/>
                  </a:lnTo>
                  <a:lnTo>
                    <a:pt x="521481" y="118995"/>
                  </a:lnTo>
                  <a:lnTo>
                    <a:pt x="545007" y="157444"/>
                  </a:lnTo>
                  <a:lnTo>
                    <a:pt x="562209" y="198967"/>
                  </a:lnTo>
                  <a:lnTo>
                    <a:pt x="572765" y="242788"/>
                  </a:lnTo>
                  <a:lnTo>
                    <a:pt x="576355" y="288134"/>
                  </a:lnTo>
                  <a:lnTo>
                    <a:pt x="572583" y="334871"/>
                  </a:lnTo>
                  <a:lnTo>
                    <a:pt x="561664" y="379207"/>
                  </a:lnTo>
                  <a:lnTo>
                    <a:pt x="544189" y="420549"/>
                  </a:lnTo>
                  <a:lnTo>
                    <a:pt x="520753" y="458303"/>
                  </a:lnTo>
                  <a:lnTo>
                    <a:pt x="491950" y="491876"/>
                  </a:lnTo>
                  <a:lnTo>
                    <a:pt x="458371" y="520676"/>
                  </a:lnTo>
                  <a:lnTo>
                    <a:pt x="420612" y="544108"/>
                  </a:lnTo>
                  <a:lnTo>
                    <a:pt x="379264" y="561580"/>
                  </a:lnTo>
                  <a:lnTo>
                    <a:pt x="334921" y="572498"/>
                  </a:lnTo>
                  <a:lnTo>
                    <a:pt x="288177" y="57626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9" name="Google Shape;59;p8"/>
            <p:cNvPicPr preferRelativeResize="0"/>
            <p:nvPr/>
          </p:nvPicPr>
          <p:blipFill rotWithShape="1">
            <a:blip r:embed="rId3">
              <a:alphaModFix/>
            </a:blip>
            <a:srcRect b="0" l="0" r="0" t="0"/>
            <a:stretch/>
          </p:blipFill>
          <p:spPr>
            <a:xfrm>
              <a:off x="413484" y="1537976"/>
              <a:ext cx="362690" cy="347037"/>
            </a:xfrm>
            <a:prstGeom prst="rect">
              <a:avLst/>
            </a:prstGeom>
            <a:noFill/>
            <a:ln>
              <a:noFill/>
            </a:ln>
          </p:spPr>
        </p:pic>
      </p:grpSp>
      <p:sp>
        <p:nvSpPr>
          <p:cNvPr id="60" name="Google Shape;60;p8"/>
          <p:cNvSpPr txBox="1"/>
          <p:nvPr/>
        </p:nvSpPr>
        <p:spPr>
          <a:xfrm>
            <a:off x="1140875" y="1331700"/>
            <a:ext cx="3639900" cy="3508200"/>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b="1" lang="en-US" sz="1800">
                <a:latin typeface="Trebuchet MS"/>
                <a:ea typeface="Trebuchet MS"/>
                <a:cs typeface="Trebuchet MS"/>
                <a:sym typeface="Trebuchet MS"/>
              </a:rPr>
              <a:t>PROJECT</a:t>
            </a:r>
            <a:r>
              <a:rPr b="1" lang="en-US" sz="1800">
                <a:solidFill>
                  <a:srgbClr val="595959"/>
                </a:solidFill>
                <a:latin typeface="Trebuchet MS"/>
                <a:ea typeface="Trebuchet MS"/>
                <a:cs typeface="Trebuchet MS"/>
                <a:sym typeface="Trebuchet MS"/>
              </a:rPr>
              <a:t>:</a:t>
            </a:r>
            <a:endParaRPr sz="1800">
              <a:latin typeface="Trebuchet MS"/>
              <a:ea typeface="Trebuchet MS"/>
              <a:cs typeface="Trebuchet MS"/>
              <a:sym typeface="Trebuchet MS"/>
            </a:endParaRPr>
          </a:p>
          <a:p>
            <a:pPr indent="0" lvl="0" marL="77470" marR="269240" rtl="0" algn="just">
              <a:lnSpc>
                <a:spcPct val="150000"/>
              </a:lnSpc>
              <a:spcBef>
                <a:spcPts val="1000"/>
              </a:spcBef>
              <a:spcAft>
                <a:spcPts val="0"/>
              </a:spcAft>
              <a:buNone/>
            </a:pPr>
            <a:r>
              <a:rPr lang="en-US" sz="1500">
                <a:latin typeface="Tahoma"/>
                <a:ea typeface="Tahoma"/>
                <a:cs typeface="Tahoma"/>
                <a:sym typeface="Tahoma"/>
              </a:rPr>
              <a:t>A simple and secure app to convert PDFs into MP3 audio files. Just upload your document, and the app will read it aloud to you in clear, natural-sounding speech. Perfect for those on the go, or for anyone who prefers audio over reading.</a:t>
            </a:r>
            <a:endParaRPr sz="1500">
              <a:latin typeface="Tahoma"/>
              <a:ea typeface="Tahoma"/>
              <a:cs typeface="Tahoma"/>
              <a:sym typeface="Tahoma"/>
            </a:endParaRPr>
          </a:p>
          <a:p>
            <a:pPr indent="0" lvl="0" marL="0" marR="0" rtl="0" algn="l">
              <a:lnSpc>
                <a:spcPct val="100000"/>
              </a:lnSpc>
              <a:spcBef>
                <a:spcPts val="30"/>
              </a:spcBef>
              <a:spcAft>
                <a:spcPts val="0"/>
              </a:spcAft>
              <a:buNone/>
            </a:pPr>
            <a:r>
              <a:t/>
            </a:r>
            <a:endParaRPr sz="1800">
              <a:latin typeface="Tahoma"/>
              <a:ea typeface="Tahoma"/>
              <a:cs typeface="Tahoma"/>
              <a:sym typeface="Tahoma"/>
            </a:endParaRPr>
          </a:p>
          <a:p>
            <a:pPr indent="0" lvl="0" marL="28575" marR="0" rtl="0" algn="l">
              <a:lnSpc>
                <a:spcPct val="100000"/>
              </a:lnSpc>
              <a:spcBef>
                <a:spcPts val="0"/>
              </a:spcBef>
              <a:spcAft>
                <a:spcPts val="0"/>
              </a:spcAft>
              <a:buNone/>
            </a:pPr>
            <a:r>
              <a:t/>
            </a:r>
            <a:endParaRPr sz="1500">
              <a:latin typeface="Tahoma"/>
              <a:ea typeface="Tahoma"/>
              <a:cs typeface="Tahoma"/>
              <a:sym typeface="Tahoma"/>
            </a:endParaRPr>
          </a:p>
        </p:txBody>
      </p:sp>
      <p:sp>
        <p:nvSpPr>
          <p:cNvPr id="61" name="Google Shape;61;p8"/>
          <p:cNvSpPr txBox="1"/>
          <p:nvPr/>
        </p:nvSpPr>
        <p:spPr>
          <a:xfrm>
            <a:off x="5854650" y="1541250"/>
            <a:ext cx="2699700" cy="1696500"/>
          </a:xfrm>
          <a:prstGeom prst="rect">
            <a:avLst/>
          </a:prstGeom>
          <a:noFill/>
          <a:ln>
            <a:noFill/>
          </a:ln>
        </p:spPr>
        <p:txBody>
          <a:bodyPr anchorCtr="0" anchor="t" bIns="91425" lIns="91425" spcFirstLastPara="1" rIns="91425" wrap="square" tIns="91425">
            <a:noAutofit/>
          </a:bodyPr>
          <a:lstStyle/>
          <a:p>
            <a:pPr indent="0" lvl="0" marL="12700" rtl="0" algn="l">
              <a:spcBef>
                <a:spcPts val="5"/>
              </a:spcBef>
              <a:spcAft>
                <a:spcPts val="0"/>
              </a:spcAft>
              <a:buClr>
                <a:srgbClr val="000000"/>
              </a:buClr>
              <a:buFont typeface="Arial"/>
              <a:buNone/>
            </a:pPr>
            <a:r>
              <a:rPr b="1" lang="en-US" sz="1800">
                <a:solidFill>
                  <a:srgbClr val="000000"/>
                </a:solidFill>
                <a:latin typeface="Trebuchet MS"/>
                <a:ea typeface="Trebuchet MS"/>
                <a:cs typeface="Trebuchet MS"/>
                <a:sym typeface="Trebuchet MS"/>
              </a:rPr>
              <a:t>PRODUCT DURATION:</a:t>
            </a:r>
            <a:endParaRPr sz="1800">
              <a:solidFill>
                <a:srgbClr val="000000"/>
              </a:solidFill>
              <a:latin typeface="Trebuchet MS"/>
              <a:ea typeface="Trebuchet MS"/>
              <a:cs typeface="Trebuchet MS"/>
              <a:sym typeface="Trebuchet MS"/>
            </a:endParaRPr>
          </a:p>
          <a:p>
            <a:pPr indent="0" lvl="0" marL="0" rtl="0" algn="l">
              <a:spcBef>
                <a:spcPts val="50"/>
              </a:spcBef>
              <a:spcAft>
                <a:spcPts val="0"/>
              </a:spcAft>
              <a:buClr>
                <a:srgbClr val="000000"/>
              </a:buClr>
              <a:buFont typeface="Arial"/>
              <a:buNone/>
            </a:pPr>
            <a:r>
              <a:t/>
            </a:r>
            <a:endParaRPr sz="1750">
              <a:solidFill>
                <a:srgbClr val="000000"/>
              </a:solidFill>
              <a:latin typeface="Trebuchet MS"/>
              <a:ea typeface="Trebuchet MS"/>
              <a:cs typeface="Trebuchet MS"/>
              <a:sym typeface="Trebuchet MS"/>
            </a:endParaRPr>
          </a:p>
          <a:p>
            <a:pPr indent="0" lvl="0" marL="28575" rtl="0" algn="l">
              <a:spcBef>
                <a:spcPts val="0"/>
              </a:spcBef>
              <a:spcAft>
                <a:spcPts val="0"/>
              </a:spcAft>
              <a:buClr>
                <a:srgbClr val="000000"/>
              </a:buClr>
              <a:buFont typeface="Arial"/>
              <a:buNone/>
            </a:pPr>
            <a:r>
              <a:rPr lang="en-US" sz="1500">
                <a:solidFill>
                  <a:srgbClr val="000000"/>
                </a:solidFill>
                <a:latin typeface="Tahoma"/>
                <a:ea typeface="Tahoma"/>
                <a:cs typeface="Tahoma"/>
                <a:sym typeface="Tahoma"/>
              </a:rPr>
              <a:t>10th Dec 2024 To 14th Jan 2025</a:t>
            </a:r>
            <a:endParaRPr sz="1800">
              <a:solidFill>
                <a:srgbClr val="000000"/>
              </a:solidFill>
              <a:latin typeface="Calibri"/>
              <a:ea typeface="Calibri"/>
              <a:cs typeface="Calibri"/>
              <a:sym typeface="Calibri"/>
            </a:endParaRPr>
          </a:p>
        </p:txBody>
      </p:sp>
      <p:grpSp>
        <p:nvGrpSpPr>
          <p:cNvPr id="62" name="Google Shape;62;p8"/>
          <p:cNvGrpSpPr/>
          <p:nvPr/>
        </p:nvGrpSpPr>
        <p:grpSpPr>
          <a:xfrm>
            <a:off x="5033826" y="1420394"/>
            <a:ext cx="576580" cy="576579"/>
            <a:chOff x="306676" y="3253544"/>
            <a:chExt cx="576580" cy="576579"/>
          </a:xfrm>
        </p:grpSpPr>
        <p:sp>
          <p:nvSpPr>
            <p:cNvPr id="63" name="Google Shape;63;p8"/>
            <p:cNvSpPr/>
            <p:nvPr/>
          </p:nvSpPr>
          <p:spPr>
            <a:xfrm>
              <a:off x="306676" y="3253544"/>
              <a:ext cx="576580" cy="576579"/>
            </a:xfrm>
            <a:custGeom>
              <a:rect b="b" l="l" r="r" t="t"/>
              <a:pathLst>
                <a:path extrusionOk="0" h="576579" w="576580">
                  <a:moveTo>
                    <a:pt x="288150" y="576299"/>
                  </a:moveTo>
                  <a:lnTo>
                    <a:pt x="241410" y="572528"/>
                  </a:lnTo>
                  <a:lnTo>
                    <a:pt x="197072" y="561609"/>
                  </a:lnTo>
                  <a:lnTo>
                    <a:pt x="155728" y="544137"/>
                  </a:lnTo>
                  <a:lnTo>
                    <a:pt x="117972" y="520703"/>
                  </a:lnTo>
                  <a:lnTo>
                    <a:pt x="84397" y="491902"/>
                  </a:lnTo>
                  <a:lnTo>
                    <a:pt x="55596" y="458327"/>
                  </a:lnTo>
                  <a:lnTo>
                    <a:pt x="32162" y="420571"/>
                  </a:lnTo>
                  <a:lnTo>
                    <a:pt x="14690" y="379227"/>
                  </a:lnTo>
                  <a:lnTo>
                    <a:pt x="3771" y="334889"/>
                  </a:lnTo>
                  <a:lnTo>
                    <a:pt x="0" y="288149"/>
                  </a:lnTo>
                  <a:lnTo>
                    <a:pt x="3771" y="241410"/>
                  </a:lnTo>
                  <a:lnTo>
                    <a:pt x="14690" y="197072"/>
                  </a:lnTo>
                  <a:lnTo>
                    <a:pt x="32162" y="155728"/>
                  </a:lnTo>
                  <a:lnTo>
                    <a:pt x="55596" y="117972"/>
                  </a:lnTo>
                  <a:lnTo>
                    <a:pt x="84397" y="84397"/>
                  </a:lnTo>
                  <a:lnTo>
                    <a:pt x="117972" y="55596"/>
                  </a:lnTo>
                  <a:lnTo>
                    <a:pt x="155728" y="32162"/>
                  </a:lnTo>
                  <a:lnTo>
                    <a:pt x="197072" y="14690"/>
                  </a:lnTo>
                  <a:lnTo>
                    <a:pt x="241410" y="3771"/>
                  </a:lnTo>
                  <a:lnTo>
                    <a:pt x="288150" y="0"/>
                  </a:lnTo>
                  <a:lnTo>
                    <a:pt x="333498" y="3589"/>
                  </a:lnTo>
                  <a:lnTo>
                    <a:pt x="377322" y="14144"/>
                  </a:lnTo>
                  <a:lnTo>
                    <a:pt x="418846" y="31344"/>
                  </a:lnTo>
                  <a:lnTo>
                    <a:pt x="457298" y="54869"/>
                  </a:lnTo>
                  <a:lnTo>
                    <a:pt x="491902" y="84397"/>
                  </a:lnTo>
                  <a:lnTo>
                    <a:pt x="521430" y="119001"/>
                  </a:lnTo>
                  <a:lnTo>
                    <a:pt x="544955" y="157453"/>
                  </a:lnTo>
                  <a:lnTo>
                    <a:pt x="562155" y="198977"/>
                  </a:lnTo>
                  <a:lnTo>
                    <a:pt x="572710" y="242801"/>
                  </a:lnTo>
                  <a:lnTo>
                    <a:pt x="576299" y="288149"/>
                  </a:lnTo>
                  <a:lnTo>
                    <a:pt x="572528" y="334889"/>
                  </a:lnTo>
                  <a:lnTo>
                    <a:pt x="561609" y="379227"/>
                  </a:lnTo>
                  <a:lnTo>
                    <a:pt x="544137" y="420571"/>
                  </a:lnTo>
                  <a:lnTo>
                    <a:pt x="520703" y="458327"/>
                  </a:lnTo>
                  <a:lnTo>
                    <a:pt x="491902" y="491902"/>
                  </a:lnTo>
                  <a:lnTo>
                    <a:pt x="458327" y="520703"/>
                  </a:lnTo>
                  <a:lnTo>
                    <a:pt x="420571" y="544137"/>
                  </a:lnTo>
                  <a:lnTo>
                    <a:pt x="379227" y="561609"/>
                  </a:lnTo>
                  <a:lnTo>
                    <a:pt x="334889" y="572528"/>
                  </a:lnTo>
                  <a:lnTo>
                    <a:pt x="288150" y="5762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4" name="Google Shape;64;p8"/>
            <p:cNvPicPr preferRelativeResize="0"/>
            <p:nvPr/>
          </p:nvPicPr>
          <p:blipFill rotWithShape="1">
            <a:blip r:embed="rId4">
              <a:alphaModFix/>
            </a:blip>
            <a:srcRect b="0" l="0" r="0" t="0"/>
            <a:stretch/>
          </p:blipFill>
          <p:spPr>
            <a:xfrm>
              <a:off x="410100" y="3356975"/>
              <a:ext cx="369450" cy="36945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26"/>
          <p:cNvSpPr txBox="1"/>
          <p:nvPr/>
        </p:nvSpPr>
        <p:spPr>
          <a:xfrm>
            <a:off x="203525" y="337221"/>
            <a:ext cx="4302900" cy="4779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3000">
                <a:latin typeface="Trebuchet MS"/>
                <a:ea typeface="Trebuchet MS"/>
                <a:cs typeface="Trebuchet MS"/>
                <a:sym typeface="Trebuchet MS"/>
              </a:rPr>
              <a:t>Responsive Designs</a:t>
            </a:r>
            <a:endParaRPr sz="3000">
              <a:latin typeface="Trebuchet MS"/>
              <a:ea typeface="Trebuchet MS"/>
              <a:cs typeface="Trebuchet MS"/>
              <a:sym typeface="Trebuchet MS"/>
            </a:endParaRPr>
          </a:p>
        </p:txBody>
      </p:sp>
      <p:grpSp>
        <p:nvGrpSpPr>
          <p:cNvPr id="269" name="Google Shape;269;p26"/>
          <p:cNvGrpSpPr/>
          <p:nvPr/>
        </p:nvGrpSpPr>
        <p:grpSpPr>
          <a:xfrm>
            <a:off x="0" y="353324"/>
            <a:ext cx="78740" cy="641985"/>
            <a:chOff x="0" y="353324"/>
            <a:chExt cx="78740" cy="641985"/>
          </a:xfrm>
        </p:grpSpPr>
        <p:sp>
          <p:nvSpPr>
            <p:cNvPr id="270" name="Google Shape;270;p26"/>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1" name="Google Shape;271;p26"/>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2" name="Google Shape;272;p26"/>
          <p:cNvSpPr txBox="1"/>
          <p:nvPr/>
        </p:nvSpPr>
        <p:spPr>
          <a:xfrm>
            <a:off x="561850" y="1120082"/>
            <a:ext cx="8349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100" u="sng">
                <a:solidFill>
                  <a:schemeClr val="hlink"/>
                </a:solidFill>
                <a:latin typeface="Trebuchet MS"/>
                <a:ea typeface="Trebuchet MS"/>
                <a:cs typeface="Trebuchet MS"/>
                <a:sym typeface="Trebuchet MS"/>
                <a:hlinkClick r:id="rId3"/>
              </a:rPr>
              <a:t>Figma</a:t>
            </a:r>
            <a:endParaRPr sz="2100">
              <a:latin typeface="Trebuchet MS"/>
              <a:ea typeface="Trebuchet MS"/>
              <a:cs typeface="Trebuchet MS"/>
              <a:sym typeface="Trebuchet MS"/>
            </a:endParaRPr>
          </a:p>
        </p:txBody>
      </p:sp>
      <p:pic>
        <p:nvPicPr>
          <p:cNvPr id="273" name="Google Shape;273;p26"/>
          <p:cNvPicPr preferRelativeResize="0"/>
          <p:nvPr/>
        </p:nvPicPr>
        <p:blipFill>
          <a:blip r:embed="rId4">
            <a:alphaModFix/>
          </a:blip>
          <a:stretch>
            <a:fillRect/>
          </a:stretch>
        </p:blipFill>
        <p:spPr>
          <a:xfrm>
            <a:off x="152400" y="1531132"/>
            <a:ext cx="8839201" cy="33343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203525" y="337225"/>
            <a:ext cx="4684500" cy="939600"/>
          </a:xfrm>
          <a:prstGeom prst="rect">
            <a:avLst/>
          </a:prstGeom>
          <a:noFill/>
          <a:ln>
            <a:noFill/>
          </a:ln>
        </p:spPr>
        <p:txBody>
          <a:bodyPr anchorCtr="0" anchor="t" bIns="0" lIns="0" spcFirstLastPara="1" rIns="0" wrap="square" tIns="15875">
            <a:spAutoFit/>
          </a:bodyPr>
          <a:lstStyle/>
          <a:p>
            <a:pPr indent="0" lvl="0" marL="12700" rtl="0" algn="l">
              <a:spcBef>
                <a:spcPts val="0"/>
              </a:spcBef>
              <a:spcAft>
                <a:spcPts val="0"/>
              </a:spcAft>
              <a:buClr>
                <a:schemeClr val="dk1"/>
              </a:buClr>
              <a:buFont typeface="Arial"/>
              <a:buNone/>
            </a:pPr>
            <a:r>
              <a:rPr lang="en-US"/>
              <a:t>High-ﬁdelity prototype</a:t>
            </a:r>
            <a:endParaRPr b="0"/>
          </a:p>
          <a:p>
            <a:pPr indent="0" lvl="0" marL="12700" rtl="0" algn="l">
              <a:lnSpc>
                <a:spcPct val="100000"/>
              </a:lnSpc>
              <a:spcBef>
                <a:spcPts val="0"/>
              </a:spcBef>
              <a:spcAft>
                <a:spcPts val="0"/>
              </a:spcAft>
              <a:buNone/>
            </a:pPr>
            <a:r>
              <a:t/>
            </a:r>
            <a:endParaRPr/>
          </a:p>
        </p:txBody>
      </p:sp>
      <p:grpSp>
        <p:nvGrpSpPr>
          <p:cNvPr id="279" name="Google Shape;279;p27"/>
          <p:cNvGrpSpPr/>
          <p:nvPr/>
        </p:nvGrpSpPr>
        <p:grpSpPr>
          <a:xfrm>
            <a:off x="0" y="353324"/>
            <a:ext cx="78740" cy="641985"/>
            <a:chOff x="0" y="353324"/>
            <a:chExt cx="78740" cy="641985"/>
          </a:xfrm>
        </p:grpSpPr>
        <p:sp>
          <p:nvSpPr>
            <p:cNvPr id="280" name="Google Shape;280;p27"/>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27"/>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82" name="Google Shape;282;p27"/>
          <p:cNvPicPr preferRelativeResize="0"/>
          <p:nvPr/>
        </p:nvPicPr>
        <p:blipFill>
          <a:blip r:embed="rId3">
            <a:alphaModFix/>
          </a:blip>
          <a:stretch>
            <a:fillRect/>
          </a:stretch>
        </p:blipFill>
        <p:spPr>
          <a:xfrm>
            <a:off x="152400" y="1147709"/>
            <a:ext cx="8839199" cy="365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203525" y="337225"/>
            <a:ext cx="2514300" cy="4779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Empathy map</a:t>
            </a:r>
            <a:endParaRPr/>
          </a:p>
        </p:txBody>
      </p:sp>
      <p:grpSp>
        <p:nvGrpSpPr>
          <p:cNvPr id="288" name="Google Shape;288;p28"/>
          <p:cNvGrpSpPr/>
          <p:nvPr/>
        </p:nvGrpSpPr>
        <p:grpSpPr>
          <a:xfrm>
            <a:off x="0" y="353324"/>
            <a:ext cx="78740" cy="641985"/>
            <a:chOff x="0" y="353324"/>
            <a:chExt cx="78740" cy="641985"/>
          </a:xfrm>
        </p:grpSpPr>
        <p:sp>
          <p:nvSpPr>
            <p:cNvPr id="289" name="Google Shape;289;p28"/>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0" name="Google Shape;290;p28"/>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1" name="Google Shape;291;p28"/>
          <p:cNvSpPr txBox="1"/>
          <p:nvPr/>
        </p:nvSpPr>
        <p:spPr>
          <a:xfrm>
            <a:off x="205700" y="1493775"/>
            <a:ext cx="2750400" cy="3195000"/>
          </a:xfrm>
          <a:prstGeom prst="rect">
            <a:avLst/>
          </a:prstGeom>
          <a:noFill/>
          <a:ln>
            <a:noFill/>
          </a:ln>
        </p:spPr>
        <p:txBody>
          <a:bodyPr anchorCtr="0" anchor="t" bIns="0" lIns="0" spcFirstLastPara="1" rIns="0" wrap="square" tIns="8875">
            <a:spAutoFit/>
          </a:bodyPr>
          <a:lstStyle/>
          <a:p>
            <a:pPr indent="0" lvl="0" marL="12700" marR="5080" rtl="0" algn="l">
              <a:lnSpc>
                <a:spcPct val="101600"/>
              </a:lnSpc>
              <a:spcBef>
                <a:spcPts val="0"/>
              </a:spcBef>
              <a:spcAft>
                <a:spcPts val="0"/>
              </a:spcAft>
              <a:buNone/>
            </a:pPr>
            <a:r>
              <a:rPr lang="en-US" sz="1700">
                <a:solidFill>
                  <a:schemeClr val="dk1"/>
                </a:solidFill>
                <a:latin typeface="Tahoma"/>
                <a:ea typeface="Tahoma"/>
                <a:cs typeface="Tahoma"/>
                <a:sym typeface="Tahoma"/>
              </a:rPr>
              <a:t>An empathy map is a visual tool used to gain a deeper understanding of a person's thoughts, feelings, and behaviors. It is a diagram that represents the user's perspective, helping designers, researchers, and product developers to better understand their needs, pain points, and motivations.</a:t>
            </a:r>
            <a:endParaRPr sz="1700">
              <a:solidFill>
                <a:schemeClr val="dk1"/>
              </a:solidFill>
              <a:latin typeface="Tahoma"/>
              <a:ea typeface="Tahoma"/>
              <a:cs typeface="Tahoma"/>
              <a:sym typeface="Tahoma"/>
            </a:endParaRPr>
          </a:p>
        </p:txBody>
      </p:sp>
      <p:pic>
        <p:nvPicPr>
          <p:cNvPr id="292" name="Google Shape;292;p28"/>
          <p:cNvPicPr preferRelativeResize="0"/>
          <p:nvPr/>
        </p:nvPicPr>
        <p:blipFill rotWithShape="1">
          <a:blip r:embed="rId3">
            <a:alphaModFix/>
          </a:blip>
          <a:srcRect b="2944" l="2466" r="3733" t="2972"/>
          <a:stretch/>
        </p:blipFill>
        <p:spPr>
          <a:xfrm>
            <a:off x="3391225" y="418775"/>
            <a:ext cx="5197698" cy="4417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203525" y="414539"/>
            <a:ext cx="2146800" cy="1121400"/>
          </a:xfrm>
          <a:prstGeom prst="rect">
            <a:avLst/>
          </a:prstGeom>
          <a:noFill/>
          <a:ln>
            <a:noFill/>
          </a:ln>
        </p:spPr>
        <p:txBody>
          <a:bodyPr anchorCtr="0" anchor="t" bIns="0" lIns="0" spcFirstLastPara="1" rIns="0" wrap="square" tIns="12050">
            <a:spAutoFit/>
          </a:bodyPr>
          <a:lstStyle/>
          <a:p>
            <a:pPr indent="0" lvl="0" marL="12700" marR="5080" rtl="0" algn="l">
              <a:lnSpc>
                <a:spcPct val="101099"/>
              </a:lnSpc>
              <a:spcBef>
                <a:spcPts val="0"/>
              </a:spcBef>
              <a:spcAft>
                <a:spcPts val="0"/>
              </a:spcAft>
              <a:buNone/>
            </a:pPr>
            <a:r>
              <a:rPr lang="en-US" sz="2300"/>
              <a:t>Accessibility  considerations</a:t>
            </a:r>
            <a:endParaRPr sz="2300"/>
          </a:p>
          <a:p>
            <a:pPr indent="0" lvl="0" marL="1252855" rtl="0" algn="l">
              <a:lnSpc>
                <a:spcPct val="101666"/>
              </a:lnSpc>
              <a:spcBef>
                <a:spcPts val="0"/>
              </a:spcBef>
              <a:spcAft>
                <a:spcPts val="0"/>
              </a:spcAft>
              <a:buNone/>
            </a:pPr>
            <a:r>
              <a:rPr b="0" lang="en-US">
                <a:latin typeface="Georgia"/>
                <a:ea typeface="Georgia"/>
                <a:cs typeface="Georgia"/>
                <a:sym typeface="Georgia"/>
              </a:rPr>
              <a:t>01</a:t>
            </a:r>
            <a:endParaRPr/>
          </a:p>
        </p:txBody>
      </p:sp>
      <p:grpSp>
        <p:nvGrpSpPr>
          <p:cNvPr id="298" name="Google Shape;298;p29"/>
          <p:cNvGrpSpPr/>
          <p:nvPr/>
        </p:nvGrpSpPr>
        <p:grpSpPr>
          <a:xfrm>
            <a:off x="0" y="353324"/>
            <a:ext cx="78740" cy="641985"/>
            <a:chOff x="0" y="353324"/>
            <a:chExt cx="78740" cy="641985"/>
          </a:xfrm>
        </p:grpSpPr>
        <p:sp>
          <p:nvSpPr>
            <p:cNvPr id="299" name="Google Shape;299;p29"/>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0" name="Google Shape;300;p29"/>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01" name="Google Shape;301;p29"/>
          <p:cNvSpPr txBox="1"/>
          <p:nvPr/>
        </p:nvSpPr>
        <p:spPr>
          <a:xfrm>
            <a:off x="4300325" y="1008484"/>
            <a:ext cx="47180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Georgia"/>
                <a:ea typeface="Georgia"/>
                <a:cs typeface="Georgia"/>
                <a:sym typeface="Georgia"/>
              </a:rPr>
              <a:t>02</a:t>
            </a:r>
            <a:endParaRPr sz="3000">
              <a:latin typeface="Georgia"/>
              <a:ea typeface="Georgia"/>
              <a:cs typeface="Georgia"/>
              <a:sym typeface="Georgia"/>
            </a:endParaRPr>
          </a:p>
        </p:txBody>
      </p:sp>
      <p:sp>
        <p:nvSpPr>
          <p:cNvPr id="302" name="Google Shape;302;p29"/>
          <p:cNvSpPr txBox="1"/>
          <p:nvPr/>
        </p:nvSpPr>
        <p:spPr>
          <a:xfrm>
            <a:off x="7048650" y="1052810"/>
            <a:ext cx="46926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Georgia"/>
                <a:ea typeface="Georgia"/>
                <a:cs typeface="Georgia"/>
                <a:sym typeface="Georgia"/>
              </a:rPr>
              <a:t>03</a:t>
            </a:r>
            <a:endParaRPr sz="3000">
              <a:latin typeface="Georgia"/>
              <a:ea typeface="Georgia"/>
              <a:cs typeface="Georgia"/>
              <a:sym typeface="Georgia"/>
            </a:endParaRPr>
          </a:p>
        </p:txBody>
      </p:sp>
      <p:sp>
        <p:nvSpPr>
          <p:cNvPr id="303" name="Google Shape;303;p29"/>
          <p:cNvSpPr txBox="1"/>
          <p:nvPr/>
        </p:nvSpPr>
        <p:spPr>
          <a:xfrm>
            <a:off x="486773" y="1892787"/>
            <a:ext cx="2389500" cy="1044300"/>
          </a:xfrm>
          <a:prstGeom prst="rect">
            <a:avLst/>
          </a:prstGeom>
          <a:noFill/>
          <a:ln>
            <a:noFill/>
          </a:ln>
        </p:spPr>
        <p:txBody>
          <a:bodyPr anchorCtr="0" anchor="t" bIns="0" lIns="0" spcFirstLastPara="1" rIns="0" wrap="square" tIns="8875">
            <a:spAutoFit/>
          </a:bodyPr>
          <a:lstStyle/>
          <a:p>
            <a:pPr indent="1904" lvl="0" marL="12700" marR="5080" rtl="0" algn="ctr">
              <a:lnSpc>
                <a:spcPct val="102299"/>
              </a:lnSpc>
              <a:spcBef>
                <a:spcPts val="0"/>
              </a:spcBef>
              <a:spcAft>
                <a:spcPts val="0"/>
              </a:spcAft>
              <a:buNone/>
            </a:pPr>
            <a:r>
              <a:rPr b="1" lang="en-US" sz="1100">
                <a:solidFill>
                  <a:schemeClr val="dk1"/>
                </a:solidFill>
                <a:latin typeface="Tahoma"/>
                <a:ea typeface="Tahoma"/>
                <a:cs typeface="Tahoma"/>
                <a:sym typeface="Tahoma"/>
              </a:rPr>
              <a:t>Using clear icons and simple language, guided by WCAG standards, enhanced the usability of the app for users with cognitive disabilities and those new to assistive technologies.</a:t>
            </a:r>
            <a:endParaRPr b="1" sz="1100">
              <a:solidFill>
                <a:schemeClr val="dk1"/>
              </a:solidFill>
              <a:latin typeface="Tahoma"/>
              <a:ea typeface="Tahoma"/>
              <a:cs typeface="Tahoma"/>
              <a:sym typeface="Tahoma"/>
            </a:endParaRPr>
          </a:p>
        </p:txBody>
      </p:sp>
      <p:sp>
        <p:nvSpPr>
          <p:cNvPr id="304" name="Google Shape;304;p29"/>
          <p:cNvSpPr txBox="1"/>
          <p:nvPr/>
        </p:nvSpPr>
        <p:spPr>
          <a:xfrm>
            <a:off x="3438390" y="1892787"/>
            <a:ext cx="2267700" cy="1044300"/>
          </a:xfrm>
          <a:prstGeom prst="rect">
            <a:avLst/>
          </a:prstGeom>
          <a:noFill/>
          <a:ln>
            <a:noFill/>
          </a:ln>
        </p:spPr>
        <p:txBody>
          <a:bodyPr anchorCtr="0" anchor="t" bIns="0" lIns="0" spcFirstLastPara="1" rIns="0" wrap="square" tIns="8875">
            <a:spAutoFit/>
          </a:bodyPr>
          <a:lstStyle/>
          <a:p>
            <a:pPr indent="1270" lvl="0" marL="12700" marR="5080" rtl="0" algn="ctr">
              <a:lnSpc>
                <a:spcPct val="102299"/>
              </a:lnSpc>
              <a:spcBef>
                <a:spcPts val="0"/>
              </a:spcBef>
              <a:spcAft>
                <a:spcPts val="0"/>
              </a:spcAft>
              <a:buNone/>
            </a:pPr>
            <a:r>
              <a:rPr b="1" lang="en-US" sz="1100">
                <a:solidFill>
                  <a:schemeClr val="dk1"/>
                </a:solidFill>
                <a:latin typeface="Tahoma"/>
                <a:ea typeface="Tahoma"/>
                <a:cs typeface="Tahoma"/>
                <a:sym typeface="Tahoma"/>
              </a:rPr>
              <a:t>Implemented adjustable font sizes and contrasting colors to ensure readability, making it easier for users with visual impairments to navigate the app effortlessly</a:t>
            </a:r>
            <a:endParaRPr b="1" sz="1100">
              <a:solidFill>
                <a:schemeClr val="dk1"/>
              </a:solidFill>
              <a:latin typeface="Tahoma"/>
              <a:ea typeface="Tahoma"/>
              <a:cs typeface="Tahoma"/>
              <a:sym typeface="Tahoma"/>
            </a:endParaRPr>
          </a:p>
        </p:txBody>
      </p:sp>
      <p:sp>
        <p:nvSpPr>
          <p:cNvPr id="305" name="Google Shape;305;p29"/>
          <p:cNvSpPr txBox="1"/>
          <p:nvPr/>
        </p:nvSpPr>
        <p:spPr>
          <a:xfrm>
            <a:off x="6178125" y="1892775"/>
            <a:ext cx="2423400" cy="1024800"/>
          </a:xfrm>
          <a:prstGeom prst="rect">
            <a:avLst/>
          </a:prstGeom>
          <a:noFill/>
          <a:ln>
            <a:noFill/>
          </a:ln>
        </p:spPr>
        <p:txBody>
          <a:bodyPr anchorCtr="0" anchor="ctr" bIns="0" lIns="0" spcFirstLastPara="1" rIns="0" wrap="square" tIns="8875">
            <a:spAutoFit/>
          </a:bodyPr>
          <a:lstStyle/>
          <a:p>
            <a:pPr indent="274320" lvl="0" marL="9144" marR="9144" rtl="0" algn="ctr">
              <a:lnSpc>
                <a:spcPct val="100000"/>
              </a:lnSpc>
              <a:spcBef>
                <a:spcPts val="0"/>
              </a:spcBef>
              <a:spcAft>
                <a:spcPts val="0"/>
              </a:spcAft>
              <a:buNone/>
            </a:pPr>
            <a:r>
              <a:rPr b="1" lang="en-US" sz="1100">
                <a:solidFill>
                  <a:schemeClr val="dk1"/>
                </a:solidFill>
                <a:latin typeface="Tahoma"/>
                <a:ea typeface="Tahoma"/>
                <a:cs typeface="Tahoma"/>
                <a:sym typeface="Tahoma"/>
              </a:rPr>
              <a:t>Added Text</a:t>
            </a:r>
            <a:r>
              <a:rPr b="1" lang="en-US" sz="1100">
                <a:solidFill>
                  <a:schemeClr val="dk1"/>
                </a:solidFill>
                <a:latin typeface="Tahoma"/>
                <a:ea typeface="Tahoma"/>
                <a:cs typeface="Tahoma"/>
                <a:sym typeface="Tahoma"/>
              </a:rPr>
              <a:t>-to-speech functionality and keyboard shortcuts, improving accessibility for users with motor disabilities and providing a seamless hands-free experience.</a:t>
            </a:r>
            <a:endParaRPr b="1" sz="1100">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203525" y="337221"/>
            <a:ext cx="4212600" cy="4863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a:t>Product Design Patent</a:t>
            </a:r>
            <a:endParaRPr/>
          </a:p>
        </p:txBody>
      </p:sp>
      <p:grpSp>
        <p:nvGrpSpPr>
          <p:cNvPr id="311" name="Google Shape;311;p30"/>
          <p:cNvGrpSpPr/>
          <p:nvPr/>
        </p:nvGrpSpPr>
        <p:grpSpPr>
          <a:xfrm>
            <a:off x="0" y="353324"/>
            <a:ext cx="78740" cy="641985"/>
            <a:chOff x="0" y="353324"/>
            <a:chExt cx="78740" cy="641985"/>
          </a:xfrm>
        </p:grpSpPr>
        <p:sp>
          <p:nvSpPr>
            <p:cNvPr id="312" name="Google Shape;312;p30"/>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3" name="Google Shape;313;p30"/>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4" name="Google Shape;314;p30"/>
          <p:cNvSpPr txBox="1"/>
          <p:nvPr/>
        </p:nvSpPr>
        <p:spPr>
          <a:xfrm>
            <a:off x="591775" y="1108475"/>
            <a:ext cx="8047500" cy="3415800"/>
          </a:xfrm>
          <a:prstGeom prst="rect">
            <a:avLst/>
          </a:prstGeom>
          <a:noFill/>
          <a:ln>
            <a:noFill/>
          </a:ln>
        </p:spPr>
        <p:txBody>
          <a:bodyPr anchorCtr="0" anchor="t" bIns="0" lIns="0" spcFirstLastPara="1" rIns="0" wrap="square" tIns="22225">
            <a:noAutofit/>
          </a:bodyPr>
          <a:lstStyle/>
          <a:p>
            <a:pPr indent="0" lvl="0" marL="45085" marR="5080" rtl="0" algn="just">
              <a:lnSpc>
                <a:spcPct val="119411"/>
              </a:lnSpc>
              <a:spcBef>
                <a:spcPts val="0"/>
              </a:spcBef>
              <a:spcAft>
                <a:spcPts val="0"/>
              </a:spcAft>
              <a:buNone/>
            </a:pPr>
            <a:r>
              <a:rPr lang="en-US" sz="1600">
                <a:solidFill>
                  <a:schemeClr val="dk1"/>
                </a:solidFill>
                <a:latin typeface="Tahoma"/>
                <a:ea typeface="Tahoma"/>
                <a:cs typeface="Tahoma"/>
                <a:sym typeface="Tahoma"/>
              </a:rPr>
              <a:t>The PDF to MP3 App is a revolutionary tool that simplifies the process of converting PDF documents into high-quality MP3 audio files. This innovative app offers a user-friendly interface, ensuring seamless conversion for users of all technical skill levels. The app utilizes advanced algorithms to extract text from PDFs and synthesize it into natural-sounding audio, preserving the original content and formatting. With its ability to adjust playback speed, add bookmarks, and generate multiple audio tracks from a single PDF, the PDF to MP3 app caters to diverse needs, whether for students, professionals, or anyone looking for a convenient way to access information on the go. This combination of advanced technology, user-friendly design, and versatility makes the PDF to MP3 App an indispensable tool for anyone seeking to convert their digital documents into audio format.</a:t>
            </a:r>
            <a:endParaRPr sz="2100">
              <a:solidFill>
                <a:schemeClr val="dk1"/>
              </a:solidFill>
              <a:latin typeface="Tahoma"/>
              <a:ea typeface="Tahoma"/>
              <a:cs typeface="Tahoma"/>
              <a:sym typeface="Tahoma"/>
            </a:endParaRPr>
          </a:p>
          <a:p>
            <a:pPr indent="0" lvl="0" marL="0" marR="0" rtl="0" algn="l">
              <a:lnSpc>
                <a:spcPct val="100000"/>
              </a:lnSpc>
              <a:spcBef>
                <a:spcPts val="30"/>
              </a:spcBef>
              <a:spcAft>
                <a:spcPts val="0"/>
              </a:spcAft>
              <a:buNone/>
            </a:pPr>
            <a:r>
              <a:t/>
            </a:r>
            <a:endParaRPr sz="2400">
              <a:latin typeface="Tahoma"/>
              <a:ea typeface="Tahoma"/>
              <a:cs typeface="Tahoma"/>
              <a:sym typeface="Tahoma"/>
            </a:endParaRPr>
          </a:p>
          <a:p>
            <a:pPr indent="0" lvl="0" marL="12700" marR="0" rtl="0" algn="l">
              <a:lnSpc>
                <a:spcPct val="100000"/>
              </a:lnSpc>
              <a:spcBef>
                <a:spcPts val="5"/>
              </a:spcBef>
              <a:spcAft>
                <a:spcPts val="0"/>
              </a:spcAft>
              <a:buNone/>
            </a:pPr>
            <a:r>
              <a:rPr b="1" lang="en-US" sz="1200" u="sng">
                <a:solidFill>
                  <a:schemeClr val="hlink"/>
                </a:solidFill>
                <a:latin typeface="Trebuchet MS"/>
                <a:ea typeface="Trebuchet MS"/>
                <a:cs typeface="Trebuchet MS"/>
                <a:sym typeface="Trebuchet MS"/>
                <a:hlinkClick r:id="rId3"/>
              </a:rPr>
              <a:t>Patent Document</a:t>
            </a:r>
            <a:endParaRPr sz="1200">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31"/>
          <p:cNvSpPr txBox="1"/>
          <p:nvPr>
            <p:ph type="title"/>
          </p:nvPr>
        </p:nvSpPr>
        <p:spPr>
          <a:xfrm>
            <a:off x="203525" y="411100"/>
            <a:ext cx="21015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Takeaways</a:t>
            </a:r>
            <a:endParaRPr/>
          </a:p>
        </p:txBody>
      </p:sp>
      <p:grpSp>
        <p:nvGrpSpPr>
          <p:cNvPr id="320" name="Google Shape;320;p31"/>
          <p:cNvGrpSpPr/>
          <p:nvPr/>
        </p:nvGrpSpPr>
        <p:grpSpPr>
          <a:xfrm>
            <a:off x="0" y="353324"/>
            <a:ext cx="78740" cy="641985"/>
            <a:chOff x="0" y="353324"/>
            <a:chExt cx="78740" cy="641985"/>
          </a:xfrm>
        </p:grpSpPr>
        <p:sp>
          <p:nvSpPr>
            <p:cNvPr id="321" name="Google Shape;321;p31"/>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2" name="Google Shape;322;p31"/>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23" name="Google Shape;323;p31"/>
          <p:cNvSpPr txBox="1"/>
          <p:nvPr/>
        </p:nvSpPr>
        <p:spPr>
          <a:xfrm>
            <a:off x="1952727" y="1841231"/>
            <a:ext cx="8103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latin typeface="Trebuchet MS"/>
                <a:ea typeface="Trebuchet MS"/>
                <a:cs typeface="Trebuchet MS"/>
                <a:sym typeface="Trebuchet MS"/>
              </a:rPr>
              <a:t>Impact</a:t>
            </a:r>
            <a:endParaRPr sz="1800">
              <a:latin typeface="Trebuchet MS"/>
              <a:ea typeface="Trebuchet MS"/>
              <a:cs typeface="Trebuchet MS"/>
              <a:sym typeface="Trebuchet MS"/>
            </a:endParaRPr>
          </a:p>
        </p:txBody>
      </p:sp>
      <p:sp>
        <p:nvSpPr>
          <p:cNvPr id="324" name="Google Shape;324;p31"/>
          <p:cNvSpPr txBox="1"/>
          <p:nvPr/>
        </p:nvSpPr>
        <p:spPr>
          <a:xfrm>
            <a:off x="5973951" y="1853722"/>
            <a:ext cx="1546860" cy="2692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600">
                <a:latin typeface="Trebuchet MS"/>
                <a:ea typeface="Trebuchet MS"/>
                <a:cs typeface="Trebuchet MS"/>
                <a:sym typeface="Trebuchet MS"/>
              </a:rPr>
              <a:t>What I learned:</a:t>
            </a:r>
            <a:endParaRPr sz="1600">
              <a:latin typeface="Trebuchet MS"/>
              <a:ea typeface="Trebuchet MS"/>
              <a:cs typeface="Trebuchet MS"/>
              <a:sym typeface="Trebuchet MS"/>
            </a:endParaRPr>
          </a:p>
        </p:txBody>
      </p:sp>
      <p:sp>
        <p:nvSpPr>
          <p:cNvPr id="325" name="Google Shape;325;p31"/>
          <p:cNvSpPr txBox="1"/>
          <p:nvPr/>
        </p:nvSpPr>
        <p:spPr>
          <a:xfrm>
            <a:off x="950150" y="2462029"/>
            <a:ext cx="3152100" cy="2405700"/>
          </a:xfrm>
          <a:prstGeom prst="rect">
            <a:avLst/>
          </a:prstGeom>
          <a:noFill/>
          <a:ln>
            <a:noFill/>
          </a:ln>
        </p:spPr>
        <p:txBody>
          <a:bodyPr anchorCtr="0" anchor="t" bIns="0" lIns="0" spcFirstLastPara="1" rIns="0" wrap="square" tIns="19675">
            <a:spAutoFit/>
          </a:bodyPr>
          <a:lstStyle/>
          <a:p>
            <a:pPr indent="0" lvl="0" marL="12700" marR="5080" rtl="0" algn="just">
              <a:lnSpc>
                <a:spcPct val="119166"/>
              </a:lnSpc>
              <a:spcBef>
                <a:spcPts val="0"/>
              </a:spcBef>
              <a:spcAft>
                <a:spcPts val="0"/>
              </a:spcAft>
              <a:buNone/>
            </a:pPr>
            <a:r>
              <a:rPr lang="en-US" sz="1200">
                <a:solidFill>
                  <a:schemeClr val="dk1"/>
                </a:solidFill>
                <a:latin typeface="Tahoma"/>
                <a:ea typeface="Tahoma"/>
                <a:cs typeface="Tahoma"/>
                <a:sym typeface="Tahoma"/>
              </a:rPr>
              <a:t>The PDF to MP3 App transforms accessibility by enabling users to convert documents into audio files. It empowers individuals with visual impairments or reading difficulties, providing them with an inclusive way to consume information. By prioritizing user-friendly designs, the app bridges gaps in accessibility, offering an essential tool for students, professionals, and elderly users alike. Its focus on inclusivity could inspire other apps to adopt similar innovations.</a:t>
            </a:r>
            <a:endParaRPr sz="1200">
              <a:solidFill>
                <a:schemeClr val="dk1"/>
              </a:solidFill>
              <a:latin typeface="Tahoma"/>
              <a:ea typeface="Tahoma"/>
              <a:cs typeface="Tahoma"/>
              <a:sym typeface="Tahoma"/>
            </a:endParaRPr>
          </a:p>
        </p:txBody>
      </p:sp>
      <p:sp>
        <p:nvSpPr>
          <p:cNvPr id="326" name="Google Shape;326;p31"/>
          <p:cNvSpPr txBox="1"/>
          <p:nvPr/>
        </p:nvSpPr>
        <p:spPr>
          <a:xfrm>
            <a:off x="5164675" y="2522204"/>
            <a:ext cx="3053100" cy="1885500"/>
          </a:xfrm>
          <a:prstGeom prst="rect">
            <a:avLst/>
          </a:prstGeom>
          <a:noFill/>
          <a:ln>
            <a:noFill/>
          </a:ln>
        </p:spPr>
        <p:txBody>
          <a:bodyPr anchorCtr="0" anchor="t" bIns="0" lIns="0" spcFirstLastPara="1" rIns="0" wrap="square" tIns="19675">
            <a:spAutoFit/>
          </a:bodyPr>
          <a:lstStyle/>
          <a:p>
            <a:pPr indent="0" lvl="0" marL="12700" marR="0" rtl="0" algn="just">
              <a:lnSpc>
                <a:spcPct val="113750"/>
              </a:lnSpc>
              <a:spcBef>
                <a:spcPts val="0"/>
              </a:spcBef>
              <a:spcAft>
                <a:spcPts val="0"/>
              </a:spcAft>
              <a:buNone/>
            </a:pPr>
            <a:r>
              <a:rPr lang="en-US" sz="1200">
                <a:solidFill>
                  <a:schemeClr val="dk1"/>
                </a:solidFill>
                <a:latin typeface="Tahoma"/>
                <a:ea typeface="Tahoma"/>
                <a:cs typeface="Tahoma"/>
                <a:sym typeface="Tahoma"/>
              </a:rPr>
              <a:t>Developing the PDF to MP3 App emphasized the importance of user feedback and iterative design. Understanding diverse user needs led to features like multilingual support and customized playback controls, ensuring the app is both practical and inclusive. The experience highlighted how thoughtful design can significantly enhance the lives of users with varying abilities.</a:t>
            </a:r>
            <a:endParaRPr sz="1200">
              <a:solidFill>
                <a:schemeClr val="dk1"/>
              </a:solidFill>
              <a:latin typeface="Tahoma"/>
              <a:ea typeface="Tahoma"/>
              <a:cs typeface="Tahoma"/>
              <a:sym typeface="Tahoma"/>
            </a:endParaRPr>
          </a:p>
        </p:txBody>
      </p:sp>
      <p:pic>
        <p:nvPicPr>
          <p:cNvPr id="327" name="Google Shape;327;p31"/>
          <p:cNvPicPr preferRelativeResize="0"/>
          <p:nvPr/>
        </p:nvPicPr>
        <p:blipFill rotWithShape="1">
          <a:blip r:embed="rId3">
            <a:alphaModFix/>
          </a:blip>
          <a:srcRect b="0" l="0" r="0" t="0"/>
          <a:stretch/>
        </p:blipFill>
        <p:spPr>
          <a:xfrm>
            <a:off x="2059980" y="1098188"/>
            <a:ext cx="421246" cy="538525"/>
          </a:xfrm>
          <a:prstGeom prst="rect">
            <a:avLst/>
          </a:prstGeom>
          <a:noFill/>
          <a:ln>
            <a:noFill/>
          </a:ln>
        </p:spPr>
      </p:pic>
      <p:pic>
        <p:nvPicPr>
          <p:cNvPr id="328" name="Google Shape;328;p31"/>
          <p:cNvPicPr preferRelativeResize="0"/>
          <p:nvPr/>
        </p:nvPicPr>
        <p:blipFill rotWithShape="1">
          <a:blip r:embed="rId4">
            <a:alphaModFix/>
          </a:blip>
          <a:srcRect b="0" l="0" r="0" t="0"/>
          <a:stretch/>
        </p:blipFill>
        <p:spPr>
          <a:xfrm>
            <a:off x="6248695" y="1117006"/>
            <a:ext cx="651178" cy="5009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203525" y="411110"/>
            <a:ext cx="20256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Next Steps</a:t>
            </a:r>
            <a:endParaRPr/>
          </a:p>
        </p:txBody>
      </p:sp>
      <p:grpSp>
        <p:nvGrpSpPr>
          <p:cNvPr id="334" name="Google Shape;334;p32"/>
          <p:cNvGrpSpPr/>
          <p:nvPr/>
        </p:nvGrpSpPr>
        <p:grpSpPr>
          <a:xfrm>
            <a:off x="0" y="353324"/>
            <a:ext cx="78740" cy="641985"/>
            <a:chOff x="0" y="353324"/>
            <a:chExt cx="78740" cy="641985"/>
          </a:xfrm>
        </p:grpSpPr>
        <p:sp>
          <p:nvSpPr>
            <p:cNvPr id="335" name="Google Shape;335;p32"/>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6" name="Google Shape;336;p32"/>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37" name="Google Shape;337;p32"/>
          <p:cNvSpPr txBox="1"/>
          <p:nvPr/>
        </p:nvSpPr>
        <p:spPr>
          <a:xfrm>
            <a:off x="1442825" y="1115509"/>
            <a:ext cx="422909"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Georgia"/>
                <a:ea typeface="Georgia"/>
                <a:cs typeface="Georgia"/>
                <a:sym typeface="Georgia"/>
              </a:rPr>
              <a:t>01</a:t>
            </a:r>
            <a:endParaRPr sz="3000">
              <a:latin typeface="Georgia"/>
              <a:ea typeface="Georgia"/>
              <a:cs typeface="Georgia"/>
              <a:sym typeface="Georgia"/>
            </a:endParaRPr>
          </a:p>
        </p:txBody>
      </p:sp>
      <p:sp>
        <p:nvSpPr>
          <p:cNvPr id="338" name="Google Shape;338;p32"/>
          <p:cNvSpPr txBox="1"/>
          <p:nvPr/>
        </p:nvSpPr>
        <p:spPr>
          <a:xfrm>
            <a:off x="4005050" y="1052810"/>
            <a:ext cx="47180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Georgia"/>
                <a:ea typeface="Georgia"/>
                <a:cs typeface="Georgia"/>
                <a:sym typeface="Georgia"/>
              </a:rPr>
              <a:t>02</a:t>
            </a:r>
            <a:endParaRPr sz="3000">
              <a:latin typeface="Georgia"/>
              <a:ea typeface="Georgia"/>
              <a:cs typeface="Georgia"/>
              <a:sym typeface="Georgia"/>
            </a:endParaRPr>
          </a:p>
        </p:txBody>
      </p:sp>
      <p:sp>
        <p:nvSpPr>
          <p:cNvPr id="339" name="Google Shape;339;p32"/>
          <p:cNvSpPr txBox="1"/>
          <p:nvPr/>
        </p:nvSpPr>
        <p:spPr>
          <a:xfrm>
            <a:off x="7177263" y="1052810"/>
            <a:ext cx="469200" cy="474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latin typeface="Georgia"/>
                <a:ea typeface="Georgia"/>
                <a:cs typeface="Georgia"/>
                <a:sym typeface="Georgia"/>
              </a:rPr>
              <a:t>03</a:t>
            </a:r>
            <a:endParaRPr sz="3000">
              <a:latin typeface="Georgia"/>
              <a:ea typeface="Georgia"/>
              <a:cs typeface="Georgia"/>
              <a:sym typeface="Georgia"/>
            </a:endParaRPr>
          </a:p>
        </p:txBody>
      </p:sp>
      <p:sp>
        <p:nvSpPr>
          <p:cNvPr id="340" name="Google Shape;340;p32"/>
          <p:cNvSpPr txBox="1"/>
          <p:nvPr/>
        </p:nvSpPr>
        <p:spPr>
          <a:xfrm>
            <a:off x="203525" y="1897425"/>
            <a:ext cx="2677800" cy="2587200"/>
          </a:xfrm>
          <a:prstGeom prst="rect">
            <a:avLst/>
          </a:prstGeom>
          <a:noFill/>
          <a:ln>
            <a:noFill/>
          </a:ln>
        </p:spPr>
        <p:txBody>
          <a:bodyPr anchorCtr="0" anchor="t" bIns="0" lIns="0" spcFirstLastPara="1" rIns="0" wrap="square" tIns="8875">
            <a:spAutoFit/>
          </a:bodyPr>
          <a:lstStyle/>
          <a:p>
            <a:pPr indent="0" lvl="0" marL="0" rtl="0" algn="just">
              <a:lnSpc>
                <a:spcPct val="115000"/>
              </a:lnSpc>
              <a:spcBef>
                <a:spcPts val="600"/>
              </a:spcBef>
              <a:spcAft>
                <a:spcPts val="0"/>
              </a:spcAft>
              <a:buNone/>
            </a:pPr>
            <a:r>
              <a:rPr b="1" lang="en-US" sz="1200">
                <a:solidFill>
                  <a:schemeClr val="dk1"/>
                </a:solidFill>
                <a:latin typeface="Tahoma"/>
                <a:ea typeface="Tahoma"/>
                <a:cs typeface="Tahoma"/>
                <a:sym typeface="Tahoma"/>
              </a:rPr>
              <a:t>Identify the target audience and their needs for a PDF to MP3 converter.Research existing PDF to MP3 conversion tools in the market.Analyze their strengths and weaknesses to understand their features, pricing, and user experience.Identify opportunities to differentiate the app based on the market analysis.</a:t>
            </a:r>
            <a:endParaRPr b="1" sz="1200">
              <a:solidFill>
                <a:schemeClr val="dk1"/>
              </a:solidFill>
              <a:latin typeface="Tahoma"/>
              <a:ea typeface="Tahoma"/>
              <a:cs typeface="Tahoma"/>
              <a:sym typeface="Tahoma"/>
            </a:endParaRPr>
          </a:p>
          <a:p>
            <a:pPr indent="0" lvl="0" marL="0" marR="5080" rtl="0" algn="just">
              <a:lnSpc>
                <a:spcPct val="102299"/>
              </a:lnSpc>
              <a:spcBef>
                <a:spcPts val="2100"/>
              </a:spcBef>
              <a:spcAft>
                <a:spcPts val="0"/>
              </a:spcAft>
              <a:buNone/>
            </a:pPr>
            <a:r>
              <a:t/>
            </a:r>
            <a:endParaRPr b="1" sz="1200">
              <a:solidFill>
                <a:schemeClr val="dk1"/>
              </a:solidFill>
              <a:latin typeface="Tahoma"/>
              <a:ea typeface="Tahoma"/>
              <a:cs typeface="Tahoma"/>
              <a:sym typeface="Tahoma"/>
            </a:endParaRPr>
          </a:p>
        </p:txBody>
      </p:sp>
      <p:sp>
        <p:nvSpPr>
          <p:cNvPr id="341" name="Google Shape;341;p32"/>
          <p:cNvSpPr txBox="1"/>
          <p:nvPr/>
        </p:nvSpPr>
        <p:spPr>
          <a:xfrm>
            <a:off x="3270601" y="1892025"/>
            <a:ext cx="2602800" cy="2598000"/>
          </a:xfrm>
          <a:prstGeom prst="rect">
            <a:avLst/>
          </a:prstGeom>
          <a:noFill/>
          <a:ln>
            <a:noFill/>
          </a:ln>
        </p:spPr>
        <p:txBody>
          <a:bodyPr anchorCtr="0" anchor="t" bIns="0" lIns="0" spcFirstLastPara="1" rIns="0" wrap="square" tIns="19675">
            <a:spAutoFit/>
          </a:bodyPr>
          <a:lstStyle/>
          <a:p>
            <a:pPr indent="0" lvl="0" marL="0" rtl="0" algn="just">
              <a:lnSpc>
                <a:spcPct val="115000"/>
              </a:lnSpc>
              <a:spcBef>
                <a:spcPts val="600"/>
              </a:spcBef>
              <a:spcAft>
                <a:spcPts val="0"/>
              </a:spcAft>
              <a:buNone/>
            </a:pPr>
            <a:r>
              <a:rPr b="1" lang="en-US" sz="1200">
                <a:solidFill>
                  <a:schemeClr val="dk1"/>
                </a:solidFill>
                <a:latin typeface="Tahoma"/>
                <a:ea typeface="Tahoma"/>
                <a:cs typeface="Tahoma"/>
                <a:sym typeface="Tahoma"/>
              </a:rPr>
              <a:t>Design a user-friendly interface that allows users to easily upload PDF files and convert them to MP3.Choose a robust conversion engine that ensures high-quality audio output.Consider features like audio format selection, audio quality control, and batch conversion for a seamless experience.</a:t>
            </a:r>
            <a:endParaRPr b="1" sz="1200">
              <a:solidFill>
                <a:schemeClr val="dk1"/>
              </a:solidFill>
              <a:latin typeface="Tahoma"/>
              <a:ea typeface="Tahoma"/>
              <a:cs typeface="Tahoma"/>
              <a:sym typeface="Tahoma"/>
            </a:endParaRPr>
          </a:p>
          <a:p>
            <a:pPr indent="0" lvl="0" marL="0" marR="5080" rtl="0" algn="just">
              <a:lnSpc>
                <a:spcPct val="119166"/>
              </a:lnSpc>
              <a:spcBef>
                <a:spcPts val="2100"/>
              </a:spcBef>
              <a:spcAft>
                <a:spcPts val="0"/>
              </a:spcAft>
              <a:buNone/>
            </a:pPr>
            <a:r>
              <a:t/>
            </a:r>
            <a:endParaRPr b="1" sz="1200">
              <a:solidFill>
                <a:schemeClr val="dk1"/>
              </a:solidFill>
              <a:latin typeface="Tahoma"/>
              <a:ea typeface="Tahoma"/>
              <a:cs typeface="Tahoma"/>
              <a:sym typeface="Tahoma"/>
            </a:endParaRPr>
          </a:p>
        </p:txBody>
      </p:sp>
      <p:sp>
        <p:nvSpPr>
          <p:cNvPr id="342" name="Google Shape;342;p32"/>
          <p:cNvSpPr txBox="1"/>
          <p:nvPr/>
        </p:nvSpPr>
        <p:spPr>
          <a:xfrm>
            <a:off x="6222925" y="1886475"/>
            <a:ext cx="2602800" cy="2609100"/>
          </a:xfrm>
          <a:prstGeom prst="rect">
            <a:avLst/>
          </a:prstGeom>
          <a:noFill/>
          <a:ln>
            <a:noFill/>
          </a:ln>
        </p:spPr>
        <p:txBody>
          <a:bodyPr anchorCtr="0" anchor="t" bIns="0" lIns="0" spcFirstLastPara="1" rIns="0" wrap="square" tIns="10775">
            <a:spAutoFit/>
          </a:bodyPr>
          <a:lstStyle/>
          <a:p>
            <a:pPr indent="0" lvl="0" marL="0" rtl="0" algn="just">
              <a:lnSpc>
                <a:spcPct val="115000"/>
              </a:lnSpc>
              <a:spcBef>
                <a:spcPts val="600"/>
              </a:spcBef>
              <a:spcAft>
                <a:spcPts val="0"/>
              </a:spcAft>
              <a:buNone/>
            </a:pPr>
            <a:r>
              <a:rPr b="1" lang="en-US" sz="1200">
                <a:solidFill>
                  <a:srgbClr val="212121"/>
                </a:solidFill>
                <a:latin typeface="Tahoma"/>
                <a:ea typeface="Tahoma"/>
                <a:cs typeface="Tahoma"/>
                <a:sym typeface="Tahoma"/>
              </a:rPr>
              <a:t>Create a compelling marketing strategy to reach the target audience.Utilize online platforms like social media, content marketing, and search engine optimization to promote the app.Partner with relevant websites and blogs for reviews and promotions.Offer free trials or promotional discounts to attract users.</a:t>
            </a:r>
            <a:endParaRPr b="1" sz="1200">
              <a:solidFill>
                <a:srgbClr val="212121"/>
              </a:solidFill>
              <a:latin typeface="Tahoma"/>
              <a:ea typeface="Tahoma"/>
              <a:cs typeface="Tahoma"/>
              <a:sym typeface="Tahoma"/>
            </a:endParaRPr>
          </a:p>
          <a:p>
            <a:pPr indent="0" lvl="0" marL="0" marR="5080" rtl="0" algn="just">
              <a:lnSpc>
                <a:spcPct val="101000"/>
              </a:lnSpc>
              <a:spcBef>
                <a:spcPts val="600"/>
              </a:spcBef>
              <a:spcAft>
                <a:spcPts val="0"/>
              </a:spcAft>
              <a:buNone/>
            </a:pPr>
            <a:r>
              <a:t/>
            </a:r>
            <a:endParaRPr b="1" sz="1200">
              <a:solidFill>
                <a:srgbClr val="212121"/>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173950" y="411110"/>
            <a:ext cx="25152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Let’s Connect</a:t>
            </a:r>
            <a:endParaRPr/>
          </a:p>
        </p:txBody>
      </p:sp>
      <p:grpSp>
        <p:nvGrpSpPr>
          <p:cNvPr id="348" name="Google Shape;348;p33"/>
          <p:cNvGrpSpPr/>
          <p:nvPr/>
        </p:nvGrpSpPr>
        <p:grpSpPr>
          <a:xfrm>
            <a:off x="0" y="353324"/>
            <a:ext cx="48895" cy="641985"/>
            <a:chOff x="0" y="353324"/>
            <a:chExt cx="48895" cy="641985"/>
          </a:xfrm>
        </p:grpSpPr>
        <p:sp>
          <p:nvSpPr>
            <p:cNvPr id="349" name="Google Shape;349;p33"/>
            <p:cNvSpPr/>
            <p:nvPr/>
          </p:nvSpPr>
          <p:spPr>
            <a:xfrm>
              <a:off x="0" y="353324"/>
              <a:ext cx="48895" cy="641985"/>
            </a:xfrm>
            <a:custGeom>
              <a:rect b="b" l="l" r="r" t="t"/>
              <a:pathLst>
                <a:path extrusionOk="0" h="641985" w="48895">
                  <a:moveTo>
                    <a:pt x="48724" y="641699"/>
                  </a:moveTo>
                  <a:lnTo>
                    <a:pt x="0" y="641699"/>
                  </a:lnTo>
                  <a:lnTo>
                    <a:pt x="0" y="0"/>
                  </a:lnTo>
                  <a:lnTo>
                    <a:pt x="48724" y="0"/>
                  </a:lnTo>
                  <a:lnTo>
                    <a:pt x="48724"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0" name="Google Shape;350;p33"/>
            <p:cNvSpPr/>
            <p:nvPr/>
          </p:nvSpPr>
          <p:spPr>
            <a:xfrm>
              <a:off x="0" y="353324"/>
              <a:ext cx="48895" cy="641985"/>
            </a:xfrm>
            <a:custGeom>
              <a:rect b="b" l="l" r="r" t="t"/>
              <a:pathLst>
                <a:path extrusionOk="0" h="641985" w="48895">
                  <a:moveTo>
                    <a:pt x="0" y="0"/>
                  </a:moveTo>
                  <a:lnTo>
                    <a:pt x="48724" y="0"/>
                  </a:lnTo>
                  <a:lnTo>
                    <a:pt x="48724" y="641699"/>
                  </a:lnTo>
                  <a:lnTo>
                    <a:pt x="0" y="641699"/>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51" name="Google Shape;351;p33"/>
          <p:cNvSpPr/>
          <p:nvPr/>
        </p:nvSpPr>
        <p:spPr>
          <a:xfrm>
            <a:off x="849849" y="1662750"/>
            <a:ext cx="7324090" cy="1714500"/>
          </a:xfrm>
          <a:custGeom>
            <a:rect b="b" l="l" r="r" t="t"/>
            <a:pathLst>
              <a:path extrusionOk="0" h="1714500" w="7324090">
                <a:moveTo>
                  <a:pt x="7323599" y="1714499"/>
                </a:moveTo>
                <a:lnTo>
                  <a:pt x="0" y="1714499"/>
                </a:lnTo>
                <a:lnTo>
                  <a:pt x="0" y="0"/>
                </a:lnTo>
                <a:lnTo>
                  <a:pt x="7323599" y="0"/>
                </a:lnTo>
                <a:lnTo>
                  <a:pt x="7323599" y="17144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2" name="Google Shape;352;p33"/>
          <p:cNvSpPr txBox="1"/>
          <p:nvPr/>
        </p:nvSpPr>
        <p:spPr>
          <a:xfrm>
            <a:off x="849850" y="1826400"/>
            <a:ext cx="7199400" cy="1171800"/>
          </a:xfrm>
          <a:prstGeom prst="rect">
            <a:avLst/>
          </a:prstGeom>
          <a:noFill/>
          <a:ln>
            <a:noFill/>
          </a:ln>
        </p:spPr>
        <p:txBody>
          <a:bodyPr anchorCtr="0" anchor="t" bIns="0" lIns="0" spcFirstLastPara="1" rIns="0" wrap="square" tIns="22850">
            <a:spAutoFit/>
          </a:bodyPr>
          <a:lstStyle/>
          <a:p>
            <a:pPr indent="0" lvl="0" marL="12065" marR="5080" rtl="0" algn="ctr">
              <a:lnSpc>
                <a:spcPct val="117857"/>
              </a:lnSpc>
              <a:spcBef>
                <a:spcPts val="0"/>
              </a:spcBef>
              <a:spcAft>
                <a:spcPts val="0"/>
              </a:spcAft>
              <a:buNone/>
            </a:pPr>
            <a:r>
              <a:rPr lang="en-US" sz="1400">
                <a:latin typeface="Arial"/>
                <a:ea typeface="Arial"/>
                <a:cs typeface="Arial"/>
                <a:sym typeface="Arial"/>
              </a:rPr>
              <a:t>Thank you for your time to review my work for</a:t>
            </a:r>
            <a:r>
              <a:rPr lang="en-US"/>
              <a:t> PDF TO MP3 APP</a:t>
            </a:r>
            <a:r>
              <a:rPr lang="en-US" sz="1400">
                <a:latin typeface="Arial"/>
                <a:ea typeface="Arial"/>
                <a:cs typeface="Arial"/>
                <a:sym typeface="Arial"/>
              </a:rPr>
              <a:t>. If you would like to keep in  touch please contact me in the address given below</a:t>
            </a:r>
            <a:endParaRPr sz="1400">
              <a:latin typeface="Arial"/>
              <a:ea typeface="Arial"/>
              <a:cs typeface="Arial"/>
              <a:sym typeface="Arial"/>
            </a:endParaRPr>
          </a:p>
          <a:p>
            <a:pPr indent="0" lvl="0" marL="0" marR="0" rtl="0" algn="l">
              <a:lnSpc>
                <a:spcPct val="100000"/>
              </a:lnSpc>
              <a:spcBef>
                <a:spcPts val="15"/>
              </a:spcBef>
              <a:spcAft>
                <a:spcPts val="0"/>
              </a:spcAft>
              <a:buNone/>
            </a:pPr>
            <a:r>
              <a:t/>
            </a:r>
            <a:endParaRPr sz="1350">
              <a:latin typeface="Arial"/>
              <a:ea typeface="Arial"/>
              <a:cs typeface="Arial"/>
              <a:sym typeface="Arial"/>
            </a:endParaRPr>
          </a:p>
          <a:p>
            <a:pPr indent="0" lvl="0" marL="6985" marR="0" rtl="0" algn="ctr">
              <a:lnSpc>
                <a:spcPct val="100000"/>
              </a:lnSpc>
              <a:spcBef>
                <a:spcPts val="0"/>
              </a:spcBef>
              <a:spcAft>
                <a:spcPts val="0"/>
              </a:spcAft>
              <a:buNone/>
            </a:pPr>
            <a:r>
              <a:rPr lang="en-US" sz="1400">
                <a:latin typeface="Arial"/>
                <a:ea typeface="Arial"/>
                <a:cs typeface="Arial"/>
                <a:sym typeface="Arial"/>
              </a:rPr>
              <a:t>Email : </a:t>
            </a:r>
            <a:r>
              <a:rPr lang="en-US" u="sng">
                <a:solidFill>
                  <a:schemeClr val="hlink"/>
                </a:solidFill>
                <a:hlinkClick r:id="rId3"/>
              </a:rPr>
              <a:t>agathiyanv1126.sse@saveethal.com</a:t>
            </a:r>
            <a:endParaRPr/>
          </a:p>
          <a:p>
            <a:pPr indent="0" lvl="0" marL="6985" marR="0" rtl="0" algn="ctr">
              <a:lnSpc>
                <a:spcPct val="100000"/>
              </a:lnSpc>
              <a:spcBef>
                <a:spcPts val="0"/>
              </a:spcBef>
              <a:spcAft>
                <a:spcPts val="0"/>
              </a:spcAft>
              <a:buNone/>
            </a:pPr>
            <a:r>
              <a:t/>
            </a:r>
            <a:endParaRPr/>
          </a:p>
        </p:txBody>
      </p:sp>
      <p:pic>
        <p:nvPicPr>
          <p:cNvPr id="353" name="Google Shape;353;p33"/>
          <p:cNvPicPr preferRelativeResize="0"/>
          <p:nvPr/>
        </p:nvPicPr>
        <p:blipFill rotWithShape="1">
          <a:blip r:embed="rId4">
            <a:alphaModFix/>
          </a:blip>
          <a:srcRect b="-16680" l="0" r="0" t="16680"/>
          <a:stretch/>
        </p:blipFill>
        <p:spPr>
          <a:xfrm>
            <a:off x="4283202" y="1297850"/>
            <a:ext cx="577599" cy="5775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p34"/>
          <p:cNvSpPr txBox="1"/>
          <p:nvPr>
            <p:ph type="title"/>
          </p:nvPr>
        </p:nvSpPr>
        <p:spPr>
          <a:xfrm>
            <a:off x="173950" y="411110"/>
            <a:ext cx="1852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Flow</a:t>
            </a:r>
            <a:endParaRPr/>
          </a:p>
        </p:txBody>
      </p:sp>
      <p:grpSp>
        <p:nvGrpSpPr>
          <p:cNvPr id="359" name="Google Shape;359;p34"/>
          <p:cNvGrpSpPr/>
          <p:nvPr/>
        </p:nvGrpSpPr>
        <p:grpSpPr>
          <a:xfrm>
            <a:off x="0" y="353324"/>
            <a:ext cx="48895" cy="641985"/>
            <a:chOff x="0" y="353324"/>
            <a:chExt cx="48895" cy="641985"/>
          </a:xfrm>
        </p:grpSpPr>
        <p:sp>
          <p:nvSpPr>
            <p:cNvPr id="360" name="Google Shape;360;p34"/>
            <p:cNvSpPr/>
            <p:nvPr/>
          </p:nvSpPr>
          <p:spPr>
            <a:xfrm>
              <a:off x="0" y="353324"/>
              <a:ext cx="48895" cy="641985"/>
            </a:xfrm>
            <a:custGeom>
              <a:rect b="b" l="l" r="r" t="t"/>
              <a:pathLst>
                <a:path extrusionOk="0" h="641985" w="48895">
                  <a:moveTo>
                    <a:pt x="48724" y="641699"/>
                  </a:moveTo>
                  <a:lnTo>
                    <a:pt x="0" y="641699"/>
                  </a:lnTo>
                  <a:lnTo>
                    <a:pt x="0" y="0"/>
                  </a:lnTo>
                  <a:lnTo>
                    <a:pt x="48724" y="0"/>
                  </a:lnTo>
                  <a:lnTo>
                    <a:pt x="48724"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1" name="Google Shape;361;p34"/>
            <p:cNvSpPr/>
            <p:nvPr/>
          </p:nvSpPr>
          <p:spPr>
            <a:xfrm>
              <a:off x="0" y="353324"/>
              <a:ext cx="48895" cy="641985"/>
            </a:xfrm>
            <a:custGeom>
              <a:rect b="b" l="l" r="r" t="t"/>
              <a:pathLst>
                <a:path extrusionOk="0" h="641985" w="48895">
                  <a:moveTo>
                    <a:pt x="0" y="0"/>
                  </a:moveTo>
                  <a:lnTo>
                    <a:pt x="48724" y="0"/>
                  </a:lnTo>
                  <a:lnTo>
                    <a:pt x="48724" y="641699"/>
                  </a:lnTo>
                  <a:lnTo>
                    <a:pt x="0" y="641699"/>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62" name="Google Shape;362;p34"/>
          <p:cNvPicPr preferRelativeResize="0"/>
          <p:nvPr/>
        </p:nvPicPr>
        <p:blipFill rotWithShape="1">
          <a:blip r:embed="rId3">
            <a:alphaModFix/>
          </a:blip>
          <a:srcRect b="10103" l="3107" r="3574" t="5351"/>
          <a:stretch/>
        </p:blipFill>
        <p:spPr>
          <a:xfrm>
            <a:off x="218138" y="893800"/>
            <a:ext cx="8707725" cy="4249699"/>
          </a:xfrm>
          <a:prstGeom prst="rect">
            <a:avLst/>
          </a:prstGeom>
          <a:noFill/>
          <a:ln>
            <a:noFill/>
          </a:ln>
        </p:spPr>
      </p:pic>
      <p:sp>
        <p:nvSpPr>
          <p:cNvPr id="363" name="Google Shape;363;p34"/>
          <p:cNvSpPr txBox="1"/>
          <p:nvPr/>
        </p:nvSpPr>
        <p:spPr>
          <a:xfrm>
            <a:off x="2276400" y="1551525"/>
            <a:ext cx="8925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highlight>
                  <a:schemeClr val="lt1"/>
                </a:highlight>
                <a:latin typeface="Calibri"/>
                <a:ea typeface="Calibri"/>
                <a:cs typeface="Calibri"/>
                <a:sym typeface="Calibri"/>
              </a:rPr>
              <a:t>Audio files</a:t>
            </a:r>
            <a:endParaRPr sz="10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173950" y="411100"/>
            <a:ext cx="23097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a:t>
            </a:r>
            <a:endParaRPr/>
          </a:p>
        </p:txBody>
      </p:sp>
      <p:grpSp>
        <p:nvGrpSpPr>
          <p:cNvPr id="369" name="Google Shape;369;p35"/>
          <p:cNvGrpSpPr/>
          <p:nvPr/>
        </p:nvGrpSpPr>
        <p:grpSpPr>
          <a:xfrm>
            <a:off x="0" y="353324"/>
            <a:ext cx="48895" cy="641985"/>
            <a:chOff x="0" y="353324"/>
            <a:chExt cx="48895" cy="641985"/>
          </a:xfrm>
        </p:grpSpPr>
        <p:sp>
          <p:nvSpPr>
            <p:cNvPr id="370" name="Google Shape;370;p35"/>
            <p:cNvSpPr/>
            <p:nvPr/>
          </p:nvSpPr>
          <p:spPr>
            <a:xfrm>
              <a:off x="0" y="353324"/>
              <a:ext cx="48895" cy="641985"/>
            </a:xfrm>
            <a:custGeom>
              <a:rect b="b" l="l" r="r" t="t"/>
              <a:pathLst>
                <a:path extrusionOk="0" h="641985" w="48895">
                  <a:moveTo>
                    <a:pt x="48724" y="641699"/>
                  </a:moveTo>
                  <a:lnTo>
                    <a:pt x="0" y="641699"/>
                  </a:lnTo>
                  <a:lnTo>
                    <a:pt x="0" y="0"/>
                  </a:lnTo>
                  <a:lnTo>
                    <a:pt x="48724" y="0"/>
                  </a:lnTo>
                  <a:lnTo>
                    <a:pt x="48724"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1" name="Google Shape;371;p35"/>
            <p:cNvSpPr/>
            <p:nvPr/>
          </p:nvSpPr>
          <p:spPr>
            <a:xfrm>
              <a:off x="0" y="353324"/>
              <a:ext cx="48895" cy="641985"/>
            </a:xfrm>
            <a:custGeom>
              <a:rect b="b" l="l" r="r" t="t"/>
              <a:pathLst>
                <a:path extrusionOk="0" h="641985" w="48895">
                  <a:moveTo>
                    <a:pt x="0" y="0"/>
                  </a:moveTo>
                  <a:lnTo>
                    <a:pt x="48724" y="0"/>
                  </a:lnTo>
                  <a:lnTo>
                    <a:pt x="48724" y="641699"/>
                  </a:lnTo>
                  <a:lnTo>
                    <a:pt x="0" y="641699"/>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2" name="Google Shape;372;p35"/>
          <p:cNvSpPr txBox="1"/>
          <p:nvPr/>
        </p:nvSpPr>
        <p:spPr>
          <a:xfrm>
            <a:off x="648750" y="995300"/>
            <a:ext cx="7571700" cy="3576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Simple and Secure</a:t>
            </a:r>
            <a:r>
              <a:rPr lang="en-US" sz="1500">
                <a:solidFill>
                  <a:schemeClr val="dk1"/>
                </a:solidFill>
              </a:rPr>
              <a:t>: Easy-to-use app that safely converts PDFs to MP3 audio files.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Clear, Natural Speech</a:t>
            </a:r>
            <a:r>
              <a:rPr lang="en-US" sz="1500">
                <a:solidFill>
                  <a:schemeClr val="dk1"/>
                </a:solidFill>
              </a:rPr>
              <a:t>: High-quality, easy-to-understand voice for listening to your documents.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Convenient for On-the-Go</a:t>
            </a:r>
            <a:r>
              <a:rPr lang="en-US" sz="1500">
                <a:solidFill>
                  <a:schemeClr val="dk1"/>
                </a:solidFill>
              </a:rPr>
              <a:t>: Perfect for users who need hands-free access to content.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Accessibility</a:t>
            </a:r>
            <a:r>
              <a:rPr lang="en-US" sz="1500">
                <a:solidFill>
                  <a:schemeClr val="dk1"/>
                </a:solidFill>
              </a:rPr>
              <a:t>: Ideal for those who prefer audio over reading or have visual impairments.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Efficient and Time-Saving</a:t>
            </a:r>
            <a:r>
              <a:rPr lang="en-US" sz="1500">
                <a:solidFill>
                  <a:schemeClr val="dk1"/>
                </a:solidFill>
              </a:rPr>
              <a:t>: Lets you multitask while listening to important documents.</a:t>
            </a:r>
            <a:endParaRPr sz="1500">
              <a:solidFill>
                <a:schemeClr val="dk1"/>
              </a:solidFill>
            </a:endParaRPr>
          </a:p>
          <a:p>
            <a:pPr indent="0" lvl="0" marL="0" rtl="0" algn="l">
              <a:spcBef>
                <a:spcPts val="120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9"/>
          <p:cNvSpPr txBox="1"/>
          <p:nvPr>
            <p:ph type="title"/>
          </p:nvPr>
        </p:nvSpPr>
        <p:spPr>
          <a:xfrm>
            <a:off x="203525" y="630059"/>
            <a:ext cx="3796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OVERVIEW</a:t>
            </a:r>
            <a:endParaRPr/>
          </a:p>
        </p:txBody>
      </p:sp>
      <p:sp>
        <p:nvSpPr>
          <p:cNvPr id="70" name="Google Shape;70;p9"/>
          <p:cNvSpPr/>
          <p:nvPr/>
        </p:nvSpPr>
        <p:spPr>
          <a:xfrm>
            <a:off x="0" y="4349"/>
            <a:ext cx="9144000" cy="424815"/>
          </a:xfrm>
          <a:custGeom>
            <a:rect b="b" l="l" r="r" t="t"/>
            <a:pathLst>
              <a:path extrusionOk="0" h="424815" w="9144000">
                <a:moveTo>
                  <a:pt x="9143999" y="424199"/>
                </a:moveTo>
                <a:lnTo>
                  <a:pt x="0" y="424199"/>
                </a:lnTo>
                <a:lnTo>
                  <a:pt x="0" y="0"/>
                </a:lnTo>
                <a:lnTo>
                  <a:pt x="9143999" y="0"/>
                </a:lnTo>
                <a:lnTo>
                  <a:pt x="9143999" y="4241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1" name="Google Shape;71;p9"/>
          <p:cNvGrpSpPr/>
          <p:nvPr/>
        </p:nvGrpSpPr>
        <p:grpSpPr>
          <a:xfrm>
            <a:off x="0" y="572275"/>
            <a:ext cx="78740" cy="641985"/>
            <a:chOff x="0" y="572275"/>
            <a:chExt cx="78740" cy="641985"/>
          </a:xfrm>
        </p:grpSpPr>
        <p:sp>
          <p:nvSpPr>
            <p:cNvPr id="72" name="Google Shape;72;p9"/>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9"/>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74" name="Google Shape;74;p9"/>
          <p:cNvGrpSpPr/>
          <p:nvPr/>
        </p:nvGrpSpPr>
        <p:grpSpPr>
          <a:xfrm>
            <a:off x="306651" y="1420394"/>
            <a:ext cx="576580" cy="576580"/>
            <a:chOff x="306651" y="1420394"/>
            <a:chExt cx="576580" cy="576580"/>
          </a:xfrm>
        </p:grpSpPr>
        <p:sp>
          <p:nvSpPr>
            <p:cNvPr id="75" name="Google Shape;75;p9"/>
            <p:cNvSpPr/>
            <p:nvPr/>
          </p:nvSpPr>
          <p:spPr>
            <a:xfrm>
              <a:off x="306651" y="1420394"/>
              <a:ext cx="576580" cy="576580"/>
            </a:xfrm>
            <a:custGeom>
              <a:rect b="b" l="l" r="r" t="t"/>
              <a:pathLst>
                <a:path extrusionOk="0" h="576580" w="576580">
                  <a:moveTo>
                    <a:pt x="288150" y="576299"/>
                  </a:moveTo>
                  <a:lnTo>
                    <a:pt x="241410" y="572528"/>
                  </a:lnTo>
                  <a:lnTo>
                    <a:pt x="197072" y="561609"/>
                  </a:lnTo>
                  <a:lnTo>
                    <a:pt x="155728" y="544137"/>
                  </a:lnTo>
                  <a:lnTo>
                    <a:pt x="117972" y="520703"/>
                  </a:lnTo>
                  <a:lnTo>
                    <a:pt x="84397" y="491902"/>
                  </a:lnTo>
                  <a:lnTo>
                    <a:pt x="55596" y="458327"/>
                  </a:lnTo>
                  <a:lnTo>
                    <a:pt x="32162" y="420571"/>
                  </a:lnTo>
                  <a:lnTo>
                    <a:pt x="14690" y="379227"/>
                  </a:lnTo>
                  <a:lnTo>
                    <a:pt x="3771" y="334889"/>
                  </a:lnTo>
                  <a:lnTo>
                    <a:pt x="0" y="288149"/>
                  </a:lnTo>
                  <a:lnTo>
                    <a:pt x="3771" y="241410"/>
                  </a:lnTo>
                  <a:lnTo>
                    <a:pt x="14690" y="197072"/>
                  </a:lnTo>
                  <a:lnTo>
                    <a:pt x="32162" y="155728"/>
                  </a:lnTo>
                  <a:lnTo>
                    <a:pt x="55596" y="117972"/>
                  </a:lnTo>
                  <a:lnTo>
                    <a:pt x="84397" y="84397"/>
                  </a:lnTo>
                  <a:lnTo>
                    <a:pt x="117972" y="55596"/>
                  </a:lnTo>
                  <a:lnTo>
                    <a:pt x="155728" y="32162"/>
                  </a:lnTo>
                  <a:lnTo>
                    <a:pt x="197072" y="14690"/>
                  </a:lnTo>
                  <a:lnTo>
                    <a:pt x="241410" y="3771"/>
                  </a:lnTo>
                  <a:lnTo>
                    <a:pt x="288150" y="0"/>
                  </a:lnTo>
                  <a:lnTo>
                    <a:pt x="333498" y="3589"/>
                  </a:lnTo>
                  <a:lnTo>
                    <a:pt x="377322" y="14144"/>
                  </a:lnTo>
                  <a:lnTo>
                    <a:pt x="418846" y="31344"/>
                  </a:lnTo>
                  <a:lnTo>
                    <a:pt x="457298" y="54869"/>
                  </a:lnTo>
                  <a:lnTo>
                    <a:pt x="491902" y="84397"/>
                  </a:lnTo>
                  <a:lnTo>
                    <a:pt x="521430" y="119001"/>
                  </a:lnTo>
                  <a:lnTo>
                    <a:pt x="544955" y="157453"/>
                  </a:lnTo>
                  <a:lnTo>
                    <a:pt x="562155" y="198977"/>
                  </a:lnTo>
                  <a:lnTo>
                    <a:pt x="572710" y="242801"/>
                  </a:lnTo>
                  <a:lnTo>
                    <a:pt x="576299" y="288149"/>
                  </a:lnTo>
                  <a:lnTo>
                    <a:pt x="572528" y="334889"/>
                  </a:lnTo>
                  <a:lnTo>
                    <a:pt x="561609" y="379227"/>
                  </a:lnTo>
                  <a:lnTo>
                    <a:pt x="544137" y="420571"/>
                  </a:lnTo>
                  <a:lnTo>
                    <a:pt x="520703" y="458327"/>
                  </a:lnTo>
                  <a:lnTo>
                    <a:pt x="491902" y="491902"/>
                  </a:lnTo>
                  <a:lnTo>
                    <a:pt x="458327" y="520703"/>
                  </a:lnTo>
                  <a:lnTo>
                    <a:pt x="420571" y="544137"/>
                  </a:lnTo>
                  <a:lnTo>
                    <a:pt x="379227" y="561609"/>
                  </a:lnTo>
                  <a:lnTo>
                    <a:pt x="334889" y="572528"/>
                  </a:lnTo>
                  <a:lnTo>
                    <a:pt x="288150" y="5762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6" name="Google Shape;76;p9"/>
            <p:cNvPicPr preferRelativeResize="0"/>
            <p:nvPr/>
          </p:nvPicPr>
          <p:blipFill rotWithShape="1">
            <a:blip r:embed="rId3">
              <a:alphaModFix/>
            </a:blip>
            <a:srcRect b="0" l="0" r="0" t="0"/>
            <a:stretch/>
          </p:blipFill>
          <p:spPr>
            <a:xfrm>
              <a:off x="415150" y="1528873"/>
              <a:ext cx="359349" cy="359325"/>
            </a:xfrm>
            <a:prstGeom prst="rect">
              <a:avLst/>
            </a:prstGeom>
            <a:noFill/>
            <a:ln>
              <a:noFill/>
            </a:ln>
          </p:spPr>
        </p:pic>
      </p:grpSp>
      <p:sp>
        <p:nvSpPr>
          <p:cNvPr id="77" name="Google Shape;77;p9"/>
          <p:cNvSpPr txBox="1"/>
          <p:nvPr>
            <p:ph idx="1" type="body"/>
          </p:nvPr>
        </p:nvSpPr>
        <p:spPr>
          <a:xfrm>
            <a:off x="841525" y="1560325"/>
            <a:ext cx="3756300" cy="2517300"/>
          </a:xfrm>
          <a:prstGeom prst="rect">
            <a:avLst/>
          </a:prstGeom>
          <a:noFill/>
          <a:ln>
            <a:noFill/>
          </a:ln>
        </p:spPr>
        <p:txBody>
          <a:bodyPr anchorCtr="0" anchor="t" bIns="0" lIns="0" spcFirstLastPara="1" rIns="0" wrap="square" tIns="12700">
            <a:spAutoFit/>
          </a:bodyPr>
          <a:lstStyle/>
          <a:p>
            <a:pPr indent="0" lvl="0" marL="316230" rtl="0" algn="l">
              <a:lnSpc>
                <a:spcPct val="100000"/>
              </a:lnSpc>
              <a:spcBef>
                <a:spcPts val="0"/>
              </a:spcBef>
              <a:spcAft>
                <a:spcPts val="0"/>
              </a:spcAft>
              <a:buNone/>
            </a:pPr>
            <a:r>
              <a:rPr lang="en-US"/>
              <a:t>Problem</a:t>
            </a:r>
            <a:endParaRPr/>
          </a:p>
          <a:p>
            <a:pPr indent="0" lvl="0" marL="316230" rtl="0" algn="l">
              <a:lnSpc>
                <a:spcPct val="100000"/>
              </a:lnSpc>
              <a:spcBef>
                <a:spcPts val="0"/>
              </a:spcBef>
              <a:spcAft>
                <a:spcPts val="0"/>
              </a:spcAft>
              <a:buNone/>
            </a:pPr>
            <a:r>
              <a:t/>
            </a:r>
            <a:endParaRPr/>
          </a:p>
          <a:p>
            <a:pPr indent="0" lvl="0" marL="0" marR="5080" rtl="0" algn="just">
              <a:lnSpc>
                <a:spcPct val="115000"/>
              </a:lnSpc>
              <a:spcBef>
                <a:spcPts val="0"/>
              </a:spcBef>
              <a:spcAft>
                <a:spcPts val="0"/>
              </a:spcAft>
              <a:buNone/>
            </a:pPr>
            <a:r>
              <a:rPr b="0" lang="en-US" sz="1400">
                <a:latin typeface="Tahoma"/>
                <a:ea typeface="Tahoma"/>
                <a:cs typeface="Tahoma"/>
                <a:sym typeface="Tahoma"/>
              </a:rPr>
              <a:t>Many people with visual impairments or learning disabilities struggle with PDFs due to complex features like images, tables, and varied fonts. Traditional text-to-speech software may not interpret these elements correctly. Manually converting PDFs to audio is time-consuming and requires specialized software.</a:t>
            </a:r>
            <a:endParaRPr sz="1700">
              <a:latin typeface="Tahoma"/>
              <a:ea typeface="Tahoma"/>
              <a:cs typeface="Tahoma"/>
              <a:sym typeface="Tahoma"/>
            </a:endParaRPr>
          </a:p>
        </p:txBody>
      </p:sp>
      <p:grpSp>
        <p:nvGrpSpPr>
          <p:cNvPr id="78" name="Google Shape;78;p9"/>
          <p:cNvGrpSpPr/>
          <p:nvPr/>
        </p:nvGrpSpPr>
        <p:grpSpPr>
          <a:xfrm>
            <a:off x="4739952" y="1420394"/>
            <a:ext cx="576580" cy="576580"/>
            <a:chOff x="4739952" y="1420394"/>
            <a:chExt cx="576580" cy="576580"/>
          </a:xfrm>
        </p:grpSpPr>
        <p:sp>
          <p:nvSpPr>
            <p:cNvPr id="79" name="Google Shape;79;p9"/>
            <p:cNvSpPr/>
            <p:nvPr/>
          </p:nvSpPr>
          <p:spPr>
            <a:xfrm>
              <a:off x="4739952" y="1420394"/>
              <a:ext cx="576580" cy="576580"/>
            </a:xfrm>
            <a:custGeom>
              <a:rect b="b" l="l" r="r" t="t"/>
              <a:pathLst>
                <a:path extrusionOk="0" h="576580" w="576579">
                  <a:moveTo>
                    <a:pt x="288149" y="576299"/>
                  </a:moveTo>
                  <a:lnTo>
                    <a:pt x="241410" y="572528"/>
                  </a:lnTo>
                  <a:lnTo>
                    <a:pt x="197072" y="561609"/>
                  </a:lnTo>
                  <a:lnTo>
                    <a:pt x="155728" y="544137"/>
                  </a:lnTo>
                  <a:lnTo>
                    <a:pt x="117972" y="520703"/>
                  </a:lnTo>
                  <a:lnTo>
                    <a:pt x="84397" y="491902"/>
                  </a:lnTo>
                  <a:lnTo>
                    <a:pt x="55596" y="458327"/>
                  </a:lnTo>
                  <a:lnTo>
                    <a:pt x="32162" y="420571"/>
                  </a:lnTo>
                  <a:lnTo>
                    <a:pt x="14690" y="379227"/>
                  </a:lnTo>
                  <a:lnTo>
                    <a:pt x="3771" y="334889"/>
                  </a:lnTo>
                  <a:lnTo>
                    <a:pt x="0" y="288149"/>
                  </a:lnTo>
                  <a:lnTo>
                    <a:pt x="3771" y="241410"/>
                  </a:lnTo>
                  <a:lnTo>
                    <a:pt x="14690" y="197072"/>
                  </a:lnTo>
                  <a:lnTo>
                    <a:pt x="32162" y="155728"/>
                  </a:lnTo>
                  <a:lnTo>
                    <a:pt x="55596" y="117972"/>
                  </a:lnTo>
                  <a:lnTo>
                    <a:pt x="84397" y="84397"/>
                  </a:lnTo>
                  <a:lnTo>
                    <a:pt x="117972" y="55596"/>
                  </a:lnTo>
                  <a:lnTo>
                    <a:pt x="155728" y="32162"/>
                  </a:lnTo>
                  <a:lnTo>
                    <a:pt x="197072" y="14690"/>
                  </a:lnTo>
                  <a:lnTo>
                    <a:pt x="241410" y="3771"/>
                  </a:lnTo>
                  <a:lnTo>
                    <a:pt x="288149" y="0"/>
                  </a:lnTo>
                  <a:lnTo>
                    <a:pt x="333498" y="3589"/>
                  </a:lnTo>
                  <a:lnTo>
                    <a:pt x="377322" y="14144"/>
                  </a:lnTo>
                  <a:lnTo>
                    <a:pt x="418846" y="31344"/>
                  </a:lnTo>
                  <a:lnTo>
                    <a:pt x="457298" y="54869"/>
                  </a:lnTo>
                  <a:lnTo>
                    <a:pt x="491902" y="84397"/>
                  </a:lnTo>
                  <a:lnTo>
                    <a:pt x="521430" y="119001"/>
                  </a:lnTo>
                  <a:lnTo>
                    <a:pt x="544955" y="157453"/>
                  </a:lnTo>
                  <a:lnTo>
                    <a:pt x="562155" y="198977"/>
                  </a:lnTo>
                  <a:lnTo>
                    <a:pt x="572710" y="242801"/>
                  </a:lnTo>
                  <a:lnTo>
                    <a:pt x="576299" y="288149"/>
                  </a:lnTo>
                  <a:lnTo>
                    <a:pt x="572528" y="334889"/>
                  </a:lnTo>
                  <a:lnTo>
                    <a:pt x="561609" y="379227"/>
                  </a:lnTo>
                  <a:lnTo>
                    <a:pt x="544137" y="420571"/>
                  </a:lnTo>
                  <a:lnTo>
                    <a:pt x="520703" y="458327"/>
                  </a:lnTo>
                  <a:lnTo>
                    <a:pt x="491902" y="491902"/>
                  </a:lnTo>
                  <a:lnTo>
                    <a:pt x="458327" y="520703"/>
                  </a:lnTo>
                  <a:lnTo>
                    <a:pt x="420571" y="544137"/>
                  </a:lnTo>
                  <a:lnTo>
                    <a:pt x="379227" y="561609"/>
                  </a:lnTo>
                  <a:lnTo>
                    <a:pt x="334889" y="572528"/>
                  </a:lnTo>
                  <a:lnTo>
                    <a:pt x="288149" y="5762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0" name="Google Shape;80;p9"/>
            <p:cNvPicPr preferRelativeResize="0"/>
            <p:nvPr/>
          </p:nvPicPr>
          <p:blipFill rotWithShape="1">
            <a:blip r:embed="rId4">
              <a:alphaModFix/>
            </a:blip>
            <a:srcRect b="0" l="0" r="0" t="0"/>
            <a:stretch/>
          </p:blipFill>
          <p:spPr>
            <a:xfrm>
              <a:off x="4866926" y="1547400"/>
              <a:ext cx="322324" cy="322324"/>
            </a:xfrm>
            <a:prstGeom prst="rect">
              <a:avLst/>
            </a:prstGeom>
            <a:noFill/>
            <a:ln>
              <a:noFill/>
            </a:ln>
          </p:spPr>
        </p:pic>
      </p:grpSp>
      <p:sp>
        <p:nvSpPr>
          <p:cNvPr id="81" name="Google Shape;81;p9"/>
          <p:cNvSpPr txBox="1"/>
          <p:nvPr/>
        </p:nvSpPr>
        <p:spPr>
          <a:xfrm>
            <a:off x="5111200" y="1560305"/>
            <a:ext cx="3115800" cy="1584900"/>
          </a:xfrm>
          <a:prstGeom prst="rect">
            <a:avLst/>
          </a:prstGeom>
          <a:noFill/>
          <a:ln>
            <a:noFill/>
          </a:ln>
        </p:spPr>
        <p:txBody>
          <a:bodyPr anchorCtr="0" anchor="t" bIns="0" lIns="0" spcFirstLastPara="1" rIns="0" wrap="square" tIns="12700">
            <a:spAutoFit/>
          </a:bodyPr>
          <a:lstStyle/>
          <a:p>
            <a:pPr indent="0" lvl="0" marL="640715" marR="0" rtl="0" algn="l">
              <a:lnSpc>
                <a:spcPct val="100000"/>
              </a:lnSpc>
              <a:spcBef>
                <a:spcPts val="0"/>
              </a:spcBef>
              <a:spcAft>
                <a:spcPts val="0"/>
              </a:spcAft>
              <a:buNone/>
            </a:pPr>
            <a:r>
              <a:rPr b="1" lang="en-US" sz="1800">
                <a:latin typeface="Trebuchet MS"/>
                <a:ea typeface="Trebuchet MS"/>
                <a:cs typeface="Trebuchet MS"/>
                <a:sym typeface="Trebuchet MS"/>
              </a:rPr>
              <a:t>Solution</a:t>
            </a:r>
            <a:endParaRPr sz="1800">
              <a:latin typeface="Trebuchet MS"/>
              <a:ea typeface="Trebuchet MS"/>
              <a:cs typeface="Trebuchet MS"/>
              <a:sym typeface="Trebuchet MS"/>
            </a:endParaRPr>
          </a:p>
          <a:p>
            <a:pPr indent="0" lvl="0" marL="0" marR="0" rtl="0" algn="l">
              <a:lnSpc>
                <a:spcPct val="100000"/>
              </a:lnSpc>
              <a:spcBef>
                <a:spcPts val="35"/>
              </a:spcBef>
              <a:spcAft>
                <a:spcPts val="0"/>
              </a:spcAft>
              <a:buNone/>
            </a:pPr>
            <a:r>
              <a:t/>
            </a:r>
            <a:endParaRPr sz="2150">
              <a:latin typeface="Trebuchet MS"/>
              <a:ea typeface="Trebuchet MS"/>
              <a:cs typeface="Trebuchet MS"/>
              <a:sym typeface="Trebuchet MS"/>
            </a:endParaRPr>
          </a:p>
          <a:p>
            <a:pPr indent="0" lvl="0" marL="12700" marR="5080" rtl="0" algn="just">
              <a:lnSpc>
                <a:spcPct val="115000"/>
              </a:lnSpc>
              <a:spcBef>
                <a:spcPts val="5"/>
              </a:spcBef>
              <a:spcAft>
                <a:spcPts val="0"/>
              </a:spcAft>
              <a:buNone/>
            </a:pPr>
            <a:r>
              <a:rPr lang="en-US">
                <a:solidFill>
                  <a:schemeClr val="dk1"/>
                </a:solidFill>
                <a:latin typeface="Tahoma"/>
                <a:ea typeface="Tahoma"/>
                <a:cs typeface="Tahoma"/>
                <a:sym typeface="Tahoma"/>
              </a:rPr>
              <a:t>Create an application that allows users to easily convert PDFs into high-quality MP3 files, making the information accessible to a wider audience.</a:t>
            </a:r>
            <a:endParaRPr sz="1700">
              <a:solidFill>
                <a:schemeClr val="dk1"/>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0"/>
          <p:cNvSpPr txBox="1"/>
          <p:nvPr>
            <p:ph type="title"/>
          </p:nvPr>
        </p:nvSpPr>
        <p:spPr>
          <a:xfrm>
            <a:off x="172200" y="486335"/>
            <a:ext cx="76860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Article: Transforming Document Access with PDF to MP3 Technology</a:t>
            </a:r>
            <a:endParaRPr/>
          </a:p>
        </p:txBody>
      </p:sp>
      <p:sp>
        <p:nvSpPr>
          <p:cNvPr id="87" name="Google Shape;87;p10"/>
          <p:cNvSpPr/>
          <p:nvPr/>
        </p:nvSpPr>
        <p:spPr>
          <a:xfrm>
            <a:off x="0" y="4349"/>
            <a:ext cx="9144000" cy="424815"/>
          </a:xfrm>
          <a:custGeom>
            <a:rect b="b" l="l" r="r" t="t"/>
            <a:pathLst>
              <a:path extrusionOk="0" h="424815" w="9144000">
                <a:moveTo>
                  <a:pt x="9143999" y="424199"/>
                </a:moveTo>
                <a:lnTo>
                  <a:pt x="0" y="424199"/>
                </a:lnTo>
                <a:lnTo>
                  <a:pt x="0" y="0"/>
                </a:lnTo>
                <a:lnTo>
                  <a:pt x="9143999" y="0"/>
                </a:lnTo>
                <a:lnTo>
                  <a:pt x="9143999" y="4241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8" name="Google Shape;88;p10"/>
          <p:cNvGrpSpPr/>
          <p:nvPr/>
        </p:nvGrpSpPr>
        <p:grpSpPr>
          <a:xfrm>
            <a:off x="0" y="572275"/>
            <a:ext cx="78740" cy="641985"/>
            <a:chOff x="0" y="572275"/>
            <a:chExt cx="78740" cy="641985"/>
          </a:xfrm>
        </p:grpSpPr>
        <p:sp>
          <p:nvSpPr>
            <p:cNvPr id="89" name="Google Shape;89;p10"/>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10"/>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1" name="Google Shape;91;p10"/>
          <p:cNvSpPr txBox="1"/>
          <p:nvPr/>
        </p:nvSpPr>
        <p:spPr>
          <a:xfrm>
            <a:off x="534925" y="1698125"/>
            <a:ext cx="8226300" cy="2591700"/>
          </a:xfrm>
          <a:prstGeom prst="rect">
            <a:avLst/>
          </a:prstGeom>
          <a:noFill/>
          <a:ln>
            <a:noFill/>
          </a:ln>
        </p:spPr>
        <p:txBody>
          <a:bodyPr anchorCtr="0" anchor="t" bIns="0" lIns="0" spcFirstLastPara="1" rIns="0" wrap="square" tIns="12700">
            <a:spAutoFit/>
          </a:bodyPr>
          <a:lstStyle/>
          <a:p>
            <a:pPr indent="0" lvl="0" marL="0" rtl="0" algn="just">
              <a:lnSpc>
                <a:spcPct val="115000"/>
              </a:lnSpc>
              <a:spcBef>
                <a:spcPts val="1200"/>
              </a:spcBef>
              <a:spcAft>
                <a:spcPts val="0"/>
              </a:spcAft>
              <a:buClr>
                <a:schemeClr val="dk1"/>
              </a:buClr>
              <a:buSzPts val="1100"/>
              <a:buFont typeface="Arial"/>
              <a:buNone/>
            </a:pPr>
            <a:r>
              <a:rPr lang="en-US" sz="1300">
                <a:latin typeface="Tahoma"/>
                <a:ea typeface="Tahoma"/>
                <a:cs typeface="Tahoma"/>
                <a:sym typeface="Tahoma"/>
              </a:rPr>
              <a:t>Reading lengthy PDFs can be a challenge, especially for those with visual impairments or busy schedules. The PDF to MP3 App addresses these issues by converting PDF documents into high-quality MP3 audio files, enabling users to listen to content hands-free. With features like customizable reading speeds, multi-language support, and offline access, it offers an efficient, accessible, and flexible solution for students, professionals, and anyone on the go.</a:t>
            </a:r>
            <a:endParaRPr sz="1300">
              <a:latin typeface="Tahoma"/>
              <a:ea typeface="Tahoma"/>
              <a:cs typeface="Tahoma"/>
              <a:sym typeface="Tahoma"/>
            </a:endParaRPr>
          </a:p>
          <a:p>
            <a:pPr indent="0" lvl="0" marL="0" rtl="0" algn="just">
              <a:lnSpc>
                <a:spcPct val="115000"/>
              </a:lnSpc>
              <a:spcBef>
                <a:spcPts val="1200"/>
              </a:spcBef>
              <a:spcAft>
                <a:spcPts val="0"/>
              </a:spcAft>
              <a:buClr>
                <a:schemeClr val="dk1"/>
              </a:buClr>
              <a:buSzPts val="1100"/>
              <a:buFont typeface="Arial"/>
              <a:buNone/>
            </a:pPr>
            <a:r>
              <a:rPr lang="en-US" sz="1300">
                <a:latin typeface="Tahoma"/>
                <a:ea typeface="Tahoma"/>
                <a:cs typeface="Tahoma"/>
                <a:sym typeface="Tahoma"/>
              </a:rPr>
              <a:t>The app is user-friendly, scalable, and designed with the future in mind, with potential features like voice recognition and AI-powered summarization. Whether you're reading textbooks, reports, or eBooks, the PDF to MP3 App simplifies document consumption, making it easier to process and engage with content at your own pace. Embrace a smarter, more accessible way to interact with your documents today!</a:t>
            </a:r>
            <a:endParaRPr sz="1300">
              <a:latin typeface="Tahoma"/>
              <a:ea typeface="Tahoma"/>
              <a:cs typeface="Tahoma"/>
              <a:sym typeface="Tahoma"/>
            </a:endParaRPr>
          </a:p>
          <a:p>
            <a:pPr indent="0" lvl="0" marL="12700" marR="5080" rtl="0" algn="l">
              <a:lnSpc>
                <a:spcPct val="116700"/>
              </a:lnSpc>
              <a:spcBef>
                <a:spcPts val="1200"/>
              </a:spcBef>
              <a:spcAft>
                <a:spcPts val="0"/>
              </a:spcAft>
              <a:buNone/>
            </a:pPr>
            <a:r>
              <a:t/>
            </a:r>
            <a:endParaRPr sz="1300">
              <a:latin typeface="Tahoma"/>
              <a:ea typeface="Tahoma"/>
              <a:cs typeface="Tahoma"/>
              <a:sym typeface="Tahoma"/>
            </a:endParaRPr>
          </a:p>
        </p:txBody>
      </p:sp>
      <p:sp>
        <p:nvSpPr>
          <p:cNvPr id="92" name="Google Shape;92;p10"/>
          <p:cNvSpPr txBox="1"/>
          <p:nvPr/>
        </p:nvSpPr>
        <p:spPr>
          <a:xfrm>
            <a:off x="735325" y="4540825"/>
            <a:ext cx="2828400" cy="177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u="sng">
                <a:solidFill>
                  <a:schemeClr val="hlink"/>
                </a:solidFill>
                <a:latin typeface="Trebuchet MS"/>
                <a:ea typeface="Trebuchet MS"/>
                <a:cs typeface="Trebuchet MS"/>
                <a:sym typeface="Trebuchet MS"/>
                <a:hlinkClick r:id="rId3"/>
              </a:rPr>
              <a:t>Agathiyan</a:t>
            </a:r>
            <a:endParaRPr sz="1000">
              <a:latin typeface="Trebuchet MS"/>
              <a:ea typeface="Trebuchet MS"/>
              <a:cs typeface="Trebuchet MS"/>
              <a:sym typeface="Trebuchet MS"/>
            </a:endParaRPr>
          </a:p>
        </p:txBody>
      </p:sp>
      <p:pic>
        <p:nvPicPr>
          <p:cNvPr id="93" name="Google Shape;93;p10"/>
          <p:cNvPicPr preferRelativeResize="0"/>
          <p:nvPr/>
        </p:nvPicPr>
        <p:blipFill rotWithShape="1">
          <a:blip r:embed="rId4">
            <a:alphaModFix/>
          </a:blip>
          <a:srcRect b="0" l="0" r="0" t="0"/>
          <a:stretch/>
        </p:blipFill>
        <p:spPr>
          <a:xfrm>
            <a:off x="227425" y="4407525"/>
            <a:ext cx="403850" cy="42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1"/>
          <p:cNvSpPr txBox="1"/>
          <p:nvPr>
            <p:ph type="title"/>
          </p:nvPr>
        </p:nvSpPr>
        <p:spPr>
          <a:xfrm>
            <a:off x="203525" y="630059"/>
            <a:ext cx="2248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a:t>PROBLEM STATEMENT</a:t>
            </a:r>
            <a:endParaRPr/>
          </a:p>
        </p:txBody>
      </p:sp>
      <p:sp>
        <p:nvSpPr>
          <p:cNvPr id="99" name="Google Shape;99;p11"/>
          <p:cNvSpPr/>
          <p:nvPr/>
        </p:nvSpPr>
        <p:spPr>
          <a:xfrm>
            <a:off x="0" y="4349"/>
            <a:ext cx="9144000" cy="424815"/>
          </a:xfrm>
          <a:custGeom>
            <a:rect b="b" l="l" r="r" t="t"/>
            <a:pathLst>
              <a:path extrusionOk="0" h="424815" w="9144000">
                <a:moveTo>
                  <a:pt x="9143999" y="424199"/>
                </a:moveTo>
                <a:lnTo>
                  <a:pt x="0" y="424199"/>
                </a:lnTo>
                <a:lnTo>
                  <a:pt x="0" y="0"/>
                </a:lnTo>
                <a:lnTo>
                  <a:pt x="9143999" y="0"/>
                </a:lnTo>
                <a:lnTo>
                  <a:pt x="9143999" y="4241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00" name="Google Shape;100;p11"/>
          <p:cNvGrpSpPr/>
          <p:nvPr/>
        </p:nvGrpSpPr>
        <p:grpSpPr>
          <a:xfrm>
            <a:off x="0" y="572275"/>
            <a:ext cx="78740" cy="641985"/>
            <a:chOff x="0" y="572275"/>
            <a:chExt cx="78740" cy="641985"/>
          </a:xfrm>
        </p:grpSpPr>
        <p:sp>
          <p:nvSpPr>
            <p:cNvPr id="101" name="Google Shape;101;p11"/>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11"/>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 name="Google Shape;103;p11"/>
          <p:cNvSpPr txBox="1"/>
          <p:nvPr/>
        </p:nvSpPr>
        <p:spPr>
          <a:xfrm>
            <a:off x="708350" y="1847564"/>
            <a:ext cx="7291800" cy="2489100"/>
          </a:xfrm>
          <a:prstGeom prst="rect">
            <a:avLst/>
          </a:prstGeom>
          <a:noFill/>
          <a:ln>
            <a:noFill/>
          </a:ln>
        </p:spPr>
        <p:txBody>
          <a:bodyPr anchorCtr="0" anchor="t" bIns="0" lIns="0" spcFirstLastPara="1" rIns="0" wrap="square" tIns="22225">
            <a:spAutoFit/>
          </a:bodyPr>
          <a:lstStyle/>
          <a:p>
            <a:pPr indent="0" lvl="0" marL="12700" rtl="0" algn="just">
              <a:spcBef>
                <a:spcPts val="0"/>
              </a:spcBef>
              <a:spcAft>
                <a:spcPts val="0"/>
              </a:spcAft>
              <a:buClr>
                <a:schemeClr val="dk1"/>
              </a:buClr>
              <a:buFont typeface="Arial"/>
              <a:buNone/>
            </a:pPr>
            <a:r>
              <a:rPr b="1" lang="en-US" sz="1500">
                <a:solidFill>
                  <a:schemeClr val="dk1"/>
                </a:solidFill>
                <a:latin typeface="Tahoma"/>
                <a:ea typeface="Tahoma"/>
                <a:cs typeface="Tahoma"/>
                <a:sym typeface="Tahoma"/>
              </a:rPr>
              <a:t>Priya</a:t>
            </a:r>
            <a:r>
              <a:rPr lang="en-US" sz="1500">
                <a:solidFill>
                  <a:schemeClr val="dk1"/>
                </a:solidFill>
                <a:latin typeface="Tahoma"/>
                <a:ea typeface="Tahoma"/>
                <a:cs typeface="Tahoma"/>
                <a:sym typeface="Tahoma"/>
              </a:rPr>
              <a:t> is a visually impaired student who faces challenges accessing reading materials in a traditional text format.</a:t>
            </a:r>
            <a:endParaRPr sz="1800">
              <a:solidFill>
                <a:schemeClr val="dk1"/>
              </a:solidFill>
              <a:latin typeface="Tahoma"/>
              <a:ea typeface="Tahoma"/>
              <a:cs typeface="Tahoma"/>
              <a:sym typeface="Tahoma"/>
            </a:endParaRPr>
          </a:p>
          <a:p>
            <a:pPr indent="0" lvl="0" marL="0" rtl="0" algn="just">
              <a:lnSpc>
                <a:spcPct val="115000"/>
              </a:lnSpc>
              <a:spcBef>
                <a:spcPts val="1200"/>
              </a:spcBef>
              <a:spcAft>
                <a:spcPts val="0"/>
              </a:spcAft>
              <a:buSzPts val="1100"/>
              <a:buNone/>
            </a:pPr>
            <a:r>
              <a:rPr lang="en-US" sz="1500">
                <a:solidFill>
                  <a:schemeClr val="dk1"/>
                </a:solidFill>
                <a:latin typeface="Tahoma"/>
                <a:ea typeface="Tahoma"/>
                <a:cs typeface="Tahoma"/>
                <a:sym typeface="Tahoma"/>
              </a:rPr>
              <a:t>She needs an app that can easily convert PDFs into MP3 files, providing her with clear audio output to help her study independently and keep up with her coursework.</a:t>
            </a:r>
            <a:r>
              <a:rPr lang="en-US" sz="1200">
                <a:solidFill>
                  <a:schemeClr val="dk1"/>
                </a:solidFill>
                <a:latin typeface="Tahoma"/>
                <a:ea typeface="Tahoma"/>
                <a:cs typeface="Tahoma"/>
                <a:sym typeface="Tahoma"/>
              </a:rPr>
              <a:t> </a:t>
            </a:r>
            <a:r>
              <a:rPr lang="en-US" sz="1500">
                <a:solidFill>
                  <a:schemeClr val="dk1"/>
                </a:solidFill>
                <a:latin typeface="Tahoma"/>
                <a:ea typeface="Tahoma"/>
                <a:cs typeface="Tahoma"/>
                <a:sym typeface="Tahoma"/>
              </a:rPr>
              <a:t> </a:t>
            </a:r>
            <a:endParaRPr sz="1500">
              <a:solidFill>
                <a:schemeClr val="dk1"/>
              </a:solidFill>
              <a:latin typeface="Tahoma"/>
              <a:ea typeface="Tahoma"/>
              <a:cs typeface="Tahoma"/>
              <a:sym typeface="Tahoma"/>
            </a:endParaRPr>
          </a:p>
          <a:p>
            <a:pPr indent="0" lvl="0" marL="0" rtl="0" algn="just">
              <a:lnSpc>
                <a:spcPct val="115000"/>
              </a:lnSpc>
              <a:spcBef>
                <a:spcPts val="1200"/>
              </a:spcBef>
              <a:spcAft>
                <a:spcPts val="0"/>
              </a:spcAft>
              <a:buSzPts val="1100"/>
              <a:buNone/>
            </a:pPr>
            <a:r>
              <a:rPr lang="en-US" sz="1500">
                <a:solidFill>
                  <a:schemeClr val="dk1"/>
                </a:solidFill>
                <a:latin typeface="Tahoma"/>
                <a:ea typeface="Tahoma"/>
                <a:cs typeface="Tahoma"/>
                <a:sym typeface="Tahoma"/>
              </a:rPr>
              <a:t>As a busy student and professional, She prefers solutions that allow her to multitask without compromising productivity , making it easier to listen to important documents anytime, anywhere.</a:t>
            </a:r>
            <a:endParaRPr sz="1500">
              <a:solidFill>
                <a:schemeClr val="dk1"/>
              </a:solidFill>
              <a:latin typeface="Tahoma"/>
              <a:ea typeface="Tahoma"/>
              <a:cs typeface="Tahoma"/>
              <a:sym typeface="Tahoma"/>
            </a:endParaRPr>
          </a:p>
          <a:p>
            <a:pPr indent="0" lvl="0" marL="12700" marR="5080" rtl="0" algn="l">
              <a:lnSpc>
                <a:spcPct val="119411"/>
              </a:lnSpc>
              <a:spcBef>
                <a:spcPts val="1200"/>
              </a:spcBef>
              <a:spcAft>
                <a:spcPts val="0"/>
              </a:spcAft>
              <a:buNone/>
            </a:pPr>
            <a:r>
              <a:t/>
            </a:r>
            <a:endParaRPr>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203525" y="630059"/>
            <a:ext cx="37968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OVERVIEW</a:t>
            </a:r>
            <a:endParaRPr/>
          </a:p>
        </p:txBody>
      </p:sp>
      <p:sp>
        <p:nvSpPr>
          <p:cNvPr id="109" name="Google Shape;109;p12"/>
          <p:cNvSpPr/>
          <p:nvPr/>
        </p:nvSpPr>
        <p:spPr>
          <a:xfrm>
            <a:off x="0" y="4349"/>
            <a:ext cx="9144000" cy="424815"/>
          </a:xfrm>
          <a:custGeom>
            <a:rect b="b" l="l" r="r" t="t"/>
            <a:pathLst>
              <a:path extrusionOk="0" h="424815" w="9144000">
                <a:moveTo>
                  <a:pt x="9143999" y="424199"/>
                </a:moveTo>
                <a:lnTo>
                  <a:pt x="0" y="424199"/>
                </a:lnTo>
                <a:lnTo>
                  <a:pt x="0" y="0"/>
                </a:lnTo>
                <a:lnTo>
                  <a:pt x="9143999" y="0"/>
                </a:lnTo>
                <a:lnTo>
                  <a:pt x="9143999" y="4241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10" name="Google Shape;110;p12"/>
          <p:cNvGrpSpPr/>
          <p:nvPr/>
        </p:nvGrpSpPr>
        <p:grpSpPr>
          <a:xfrm>
            <a:off x="0" y="572275"/>
            <a:ext cx="78740" cy="641985"/>
            <a:chOff x="0" y="572275"/>
            <a:chExt cx="78740" cy="641985"/>
          </a:xfrm>
        </p:grpSpPr>
        <p:sp>
          <p:nvSpPr>
            <p:cNvPr id="111" name="Google Shape;111;p12"/>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12"/>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 name="Google Shape;113;p12"/>
          <p:cNvSpPr/>
          <p:nvPr/>
        </p:nvSpPr>
        <p:spPr>
          <a:xfrm>
            <a:off x="306663" y="1270544"/>
            <a:ext cx="576580" cy="576580"/>
          </a:xfrm>
          <a:custGeom>
            <a:rect b="b" l="l" r="r" t="t"/>
            <a:pathLst>
              <a:path extrusionOk="0" h="576580" w="576580">
                <a:moveTo>
                  <a:pt x="288150" y="576299"/>
                </a:moveTo>
                <a:lnTo>
                  <a:pt x="241410" y="572528"/>
                </a:lnTo>
                <a:lnTo>
                  <a:pt x="197072" y="561609"/>
                </a:lnTo>
                <a:lnTo>
                  <a:pt x="155728" y="544137"/>
                </a:lnTo>
                <a:lnTo>
                  <a:pt x="117972" y="520703"/>
                </a:lnTo>
                <a:lnTo>
                  <a:pt x="84397" y="491902"/>
                </a:lnTo>
                <a:lnTo>
                  <a:pt x="55596" y="458327"/>
                </a:lnTo>
                <a:lnTo>
                  <a:pt x="32162" y="420571"/>
                </a:lnTo>
                <a:lnTo>
                  <a:pt x="14690" y="379227"/>
                </a:lnTo>
                <a:lnTo>
                  <a:pt x="3771" y="334889"/>
                </a:lnTo>
                <a:lnTo>
                  <a:pt x="0" y="288149"/>
                </a:lnTo>
                <a:lnTo>
                  <a:pt x="3771" y="241410"/>
                </a:lnTo>
                <a:lnTo>
                  <a:pt x="14690" y="197072"/>
                </a:lnTo>
                <a:lnTo>
                  <a:pt x="32162" y="155728"/>
                </a:lnTo>
                <a:lnTo>
                  <a:pt x="55596" y="117972"/>
                </a:lnTo>
                <a:lnTo>
                  <a:pt x="84397" y="84397"/>
                </a:lnTo>
                <a:lnTo>
                  <a:pt x="117972" y="55596"/>
                </a:lnTo>
                <a:lnTo>
                  <a:pt x="155728" y="32162"/>
                </a:lnTo>
                <a:lnTo>
                  <a:pt x="197072" y="14690"/>
                </a:lnTo>
                <a:lnTo>
                  <a:pt x="241410" y="3771"/>
                </a:lnTo>
                <a:lnTo>
                  <a:pt x="288150" y="0"/>
                </a:lnTo>
                <a:lnTo>
                  <a:pt x="333498" y="3589"/>
                </a:lnTo>
                <a:lnTo>
                  <a:pt x="377322" y="14144"/>
                </a:lnTo>
                <a:lnTo>
                  <a:pt x="418846" y="31344"/>
                </a:lnTo>
                <a:lnTo>
                  <a:pt x="457298" y="54869"/>
                </a:lnTo>
                <a:lnTo>
                  <a:pt x="491902" y="84397"/>
                </a:lnTo>
                <a:lnTo>
                  <a:pt x="521430" y="119001"/>
                </a:lnTo>
                <a:lnTo>
                  <a:pt x="544955" y="157453"/>
                </a:lnTo>
                <a:lnTo>
                  <a:pt x="562155" y="198977"/>
                </a:lnTo>
                <a:lnTo>
                  <a:pt x="572710" y="242801"/>
                </a:lnTo>
                <a:lnTo>
                  <a:pt x="576299" y="288149"/>
                </a:lnTo>
                <a:lnTo>
                  <a:pt x="572528" y="334889"/>
                </a:lnTo>
                <a:lnTo>
                  <a:pt x="561609" y="379227"/>
                </a:lnTo>
                <a:lnTo>
                  <a:pt x="544137" y="420571"/>
                </a:lnTo>
                <a:lnTo>
                  <a:pt x="520703" y="458327"/>
                </a:lnTo>
                <a:lnTo>
                  <a:pt x="491902" y="491902"/>
                </a:lnTo>
                <a:lnTo>
                  <a:pt x="458327" y="520703"/>
                </a:lnTo>
                <a:lnTo>
                  <a:pt x="420571" y="544137"/>
                </a:lnTo>
                <a:lnTo>
                  <a:pt x="379227" y="561609"/>
                </a:lnTo>
                <a:lnTo>
                  <a:pt x="334889" y="572528"/>
                </a:lnTo>
                <a:lnTo>
                  <a:pt x="288150" y="5762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12"/>
          <p:cNvSpPr txBox="1"/>
          <p:nvPr/>
        </p:nvSpPr>
        <p:spPr>
          <a:xfrm>
            <a:off x="495625" y="1420400"/>
            <a:ext cx="3936300" cy="3037500"/>
          </a:xfrm>
          <a:prstGeom prst="rect">
            <a:avLst/>
          </a:prstGeom>
          <a:noFill/>
          <a:ln>
            <a:noFill/>
          </a:ln>
        </p:spPr>
        <p:txBody>
          <a:bodyPr anchorCtr="0" anchor="t" bIns="0" lIns="0" spcFirstLastPara="1" rIns="0" wrap="square" tIns="12700">
            <a:spAutoFit/>
          </a:bodyPr>
          <a:lstStyle/>
          <a:p>
            <a:pPr indent="0" lvl="0" marL="429894" marR="0" rtl="0" algn="l">
              <a:lnSpc>
                <a:spcPct val="100000"/>
              </a:lnSpc>
              <a:spcBef>
                <a:spcPts val="0"/>
              </a:spcBef>
              <a:spcAft>
                <a:spcPts val="0"/>
              </a:spcAft>
              <a:buNone/>
            </a:pPr>
            <a:r>
              <a:rPr b="1" lang="en-US" sz="1800">
                <a:latin typeface="Trebuchet MS"/>
                <a:ea typeface="Trebuchet MS"/>
                <a:cs typeface="Trebuchet MS"/>
                <a:sym typeface="Trebuchet MS"/>
              </a:rPr>
              <a:t> </a:t>
            </a:r>
            <a:r>
              <a:rPr b="1" lang="en-US" sz="1800">
                <a:latin typeface="Trebuchet MS"/>
                <a:ea typeface="Trebuchet MS"/>
                <a:cs typeface="Trebuchet MS"/>
                <a:sym typeface="Trebuchet MS"/>
              </a:rPr>
              <a:t> My Role</a:t>
            </a:r>
            <a:endParaRPr sz="2100">
              <a:latin typeface="Trebuchet MS"/>
              <a:ea typeface="Trebuchet MS"/>
              <a:cs typeface="Trebuchet MS"/>
              <a:sym typeface="Trebuchet MS"/>
            </a:endParaRPr>
          </a:p>
          <a:p>
            <a:pPr indent="-317500" lvl="0" marL="457200" rtl="0" algn="just">
              <a:lnSpc>
                <a:spcPct val="150000"/>
              </a:lnSpc>
              <a:spcBef>
                <a:spcPts val="2100"/>
              </a:spcBef>
              <a:spcAft>
                <a:spcPts val="0"/>
              </a:spcAft>
              <a:buClr>
                <a:schemeClr val="dk1"/>
              </a:buClr>
              <a:buSzPts val="1400"/>
              <a:buFont typeface="Tahoma"/>
              <a:buChar char="●"/>
            </a:pPr>
            <a:r>
              <a:rPr lang="en-US">
                <a:solidFill>
                  <a:schemeClr val="dk1"/>
                </a:solidFill>
                <a:latin typeface="Tahoma"/>
                <a:ea typeface="Tahoma"/>
                <a:cs typeface="Tahoma"/>
                <a:sym typeface="Tahoma"/>
              </a:rPr>
              <a:t>I’ll </a:t>
            </a:r>
            <a:r>
              <a:rPr lang="en-US">
                <a:solidFill>
                  <a:schemeClr val="dk1"/>
                </a:solidFill>
                <a:latin typeface="Tahoma"/>
                <a:ea typeface="Tahoma"/>
                <a:cs typeface="Tahoma"/>
                <a:sym typeface="Tahoma"/>
              </a:rPr>
              <a:t>designed figma designs and wireframing, &amp; created and develop frontend of PDF TO MP3 app ,develop Backend of PDF to MP3 app. Focus on security, usability, and functionality.</a:t>
            </a:r>
            <a:endParaRPr>
              <a:solidFill>
                <a:schemeClr val="dk1"/>
              </a:solidFill>
              <a:latin typeface="Tahoma"/>
              <a:ea typeface="Tahoma"/>
              <a:cs typeface="Tahoma"/>
              <a:sym typeface="Tahoma"/>
            </a:endParaRPr>
          </a:p>
          <a:p>
            <a:pPr indent="-317500" lvl="0" marL="457200" marR="151130" rtl="0" algn="just">
              <a:lnSpc>
                <a:spcPct val="150000"/>
              </a:lnSpc>
              <a:spcBef>
                <a:spcPts val="0"/>
              </a:spcBef>
              <a:spcAft>
                <a:spcPts val="0"/>
              </a:spcAft>
              <a:buClr>
                <a:schemeClr val="dk1"/>
              </a:buClr>
              <a:buSzPts val="1400"/>
              <a:buFont typeface="Tahoma"/>
              <a:buChar char="●"/>
            </a:pPr>
            <a:r>
              <a:rPr lang="en-US">
                <a:solidFill>
                  <a:schemeClr val="dk1"/>
                </a:solidFill>
                <a:latin typeface="Tahoma"/>
                <a:ea typeface="Tahoma"/>
                <a:cs typeface="Tahoma"/>
                <a:sym typeface="Tahoma"/>
              </a:rPr>
              <a:t>We </a:t>
            </a:r>
            <a:r>
              <a:rPr lang="en-US">
                <a:solidFill>
                  <a:schemeClr val="dk1"/>
                </a:solidFill>
                <a:latin typeface="Tahoma"/>
                <a:ea typeface="Tahoma"/>
                <a:cs typeface="Tahoma"/>
                <a:sym typeface="Tahoma"/>
              </a:rPr>
              <a:t>are</a:t>
            </a:r>
            <a:r>
              <a:rPr lang="en-US">
                <a:solidFill>
                  <a:schemeClr val="dk1"/>
                </a:solidFill>
                <a:latin typeface="Tahoma"/>
                <a:ea typeface="Tahoma"/>
                <a:cs typeface="Tahoma"/>
                <a:sym typeface="Tahoma"/>
              </a:rPr>
              <a:t> Implement new features, fix bugs, and ensure the app runs efficiently for users.</a:t>
            </a:r>
            <a:endParaRPr sz="1700">
              <a:solidFill>
                <a:schemeClr val="dk1"/>
              </a:solidFill>
              <a:latin typeface="Tahoma"/>
              <a:ea typeface="Tahoma"/>
              <a:cs typeface="Tahoma"/>
              <a:sym typeface="Tahoma"/>
            </a:endParaRPr>
          </a:p>
        </p:txBody>
      </p:sp>
      <p:grpSp>
        <p:nvGrpSpPr>
          <p:cNvPr id="115" name="Google Shape;115;p12"/>
          <p:cNvGrpSpPr/>
          <p:nvPr/>
        </p:nvGrpSpPr>
        <p:grpSpPr>
          <a:xfrm>
            <a:off x="4739952" y="1214244"/>
            <a:ext cx="576580" cy="576580"/>
            <a:chOff x="4739952" y="1420394"/>
            <a:chExt cx="576580" cy="576580"/>
          </a:xfrm>
        </p:grpSpPr>
        <p:sp>
          <p:nvSpPr>
            <p:cNvPr id="116" name="Google Shape;116;p12"/>
            <p:cNvSpPr/>
            <p:nvPr/>
          </p:nvSpPr>
          <p:spPr>
            <a:xfrm>
              <a:off x="4739952" y="1420394"/>
              <a:ext cx="576580" cy="576580"/>
            </a:xfrm>
            <a:custGeom>
              <a:rect b="b" l="l" r="r" t="t"/>
              <a:pathLst>
                <a:path extrusionOk="0" h="576580" w="576579">
                  <a:moveTo>
                    <a:pt x="288149" y="576299"/>
                  </a:moveTo>
                  <a:lnTo>
                    <a:pt x="241410" y="572528"/>
                  </a:lnTo>
                  <a:lnTo>
                    <a:pt x="197072" y="561609"/>
                  </a:lnTo>
                  <a:lnTo>
                    <a:pt x="155728" y="544137"/>
                  </a:lnTo>
                  <a:lnTo>
                    <a:pt x="117972" y="520703"/>
                  </a:lnTo>
                  <a:lnTo>
                    <a:pt x="84397" y="491902"/>
                  </a:lnTo>
                  <a:lnTo>
                    <a:pt x="55596" y="458327"/>
                  </a:lnTo>
                  <a:lnTo>
                    <a:pt x="32162" y="420571"/>
                  </a:lnTo>
                  <a:lnTo>
                    <a:pt x="14690" y="379227"/>
                  </a:lnTo>
                  <a:lnTo>
                    <a:pt x="3771" y="334889"/>
                  </a:lnTo>
                  <a:lnTo>
                    <a:pt x="0" y="288149"/>
                  </a:lnTo>
                  <a:lnTo>
                    <a:pt x="3771" y="241410"/>
                  </a:lnTo>
                  <a:lnTo>
                    <a:pt x="14690" y="197072"/>
                  </a:lnTo>
                  <a:lnTo>
                    <a:pt x="32162" y="155728"/>
                  </a:lnTo>
                  <a:lnTo>
                    <a:pt x="55596" y="117972"/>
                  </a:lnTo>
                  <a:lnTo>
                    <a:pt x="84397" y="84397"/>
                  </a:lnTo>
                  <a:lnTo>
                    <a:pt x="117972" y="55596"/>
                  </a:lnTo>
                  <a:lnTo>
                    <a:pt x="155728" y="32162"/>
                  </a:lnTo>
                  <a:lnTo>
                    <a:pt x="197072" y="14690"/>
                  </a:lnTo>
                  <a:lnTo>
                    <a:pt x="241410" y="3771"/>
                  </a:lnTo>
                  <a:lnTo>
                    <a:pt x="288149" y="0"/>
                  </a:lnTo>
                  <a:lnTo>
                    <a:pt x="333498" y="3589"/>
                  </a:lnTo>
                  <a:lnTo>
                    <a:pt x="377322" y="14144"/>
                  </a:lnTo>
                  <a:lnTo>
                    <a:pt x="418846" y="31344"/>
                  </a:lnTo>
                  <a:lnTo>
                    <a:pt x="457298" y="54869"/>
                  </a:lnTo>
                  <a:lnTo>
                    <a:pt x="491902" y="84397"/>
                  </a:lnTo>
                  <a:lnTo>
                    <a:pt x="521430" y="119001"/>
                  </a:lnTo>
                  <a:lnTo>
                    <a:pt x="544955" y="157453"/>
                  </a:lnTo>
                  <a:lnTo>
                    <a:pt x="562155" y="198977"/>
                  </a:lnTo>
                  <a:lnTo>
                    <a:pt x="572710" y="242801"/>
                  </a:lnTo>
                  <a:lnTo>
                    <a:pt x="576299" y="288149"/>
                  </a:lnTo>
                  <a:lnTo>
                    <a:pt x="572528" y="334889"/>
                  </a:lnTo>
                  <a:lnTo>
                    <a:pt x="561609" y="379227"/>
                  </a:lnTo>
                  <a:lnTo>
                    <a:pt x="544137" y="420571"/>
                  </a:lnTo>
                  <a:lnTo>
                    <a:pt x="520703" y="458327"/>
                  </a:lnTo>
                  <a:lnTo>
                    <a:pt x="491902" y="491902"/>
                  </a:lnTo>
                  <a:lnTo>
                    <a:pt x="458327" y="520703"/>
                  </a:lnTo>
                  <a:lnTo>
                    <a:pt x="420571" y="544137"/>
                  </a:lnTo>
                  <a:lnTo>
                    <a:pt x="379227" y="561609"/>
                  </a:lnTo>
                  <a:lnTo>
                    <a:pt x="334889" y="572528"/>
                  </a:lnTo>
                  <a:lnTo>
                    <a:pt x="288149" y="576299"/>
                  </a:lnTo>
                  <a:close/>
                </a:path>
              </a:pathLst>
            </a:custGeom>
            <a:solidFill>
              <a:srgbClr val="EEEE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7" name="Google Shape;117;p12"/>
            <p:cNvPicPr preferRelativeResize="0"/>
            <p:nvPr/>
          </p:nvPicPr>
          <p:blipFill rotWithShape="1">
            <a:blip r:embed="rId3">
              <a:alphaModFix/>
            </a:blip>
            <a:srcRect b="0" l="0" r="0" t="0"/>
            <a:stretch/>
          </p:blipFill>
          <p:spPr>
            <a:xfrm>
              <a:off x="4866926" y="1547400"/>
              <a:ext cx="322324" cy="322324"/>
            </a:xfrm>
            <a:prstGeom prst="rect">
              <a:avLst/>
            </a:prstGeom>
            <a:noFill/>
            <a:ln>
              <a:noFill/>
            </a:ln>
          </p:spPr>
        </p:pic>
      </p:grpSp>
      <p:sp>
        <p:nvSpPr>
          <p:cNvPr id="118" name="Google Shape;118;p12"/>
          <p:cNvSpPr txBox="1"/>
          <p:nvPr/>
        </p:nvSpPr>
        <p:spPr>
          <a:xfrm>
            <a:off x="5082125" y="1270556"/>
            <a:ext cx="3345900" cy="2973300"/>
          </a:xfrm>
          <a:prstGeom prst="rect">
            <a:avLst/>
          </a:prstGeom>
          <a:noFill/>
          <a:ln>
            <a:noFill/>
          </a:ln>
        </p:spPr>
        <p:txBody>
          <a:bodyPr anchorCtr="0" anchor="t" bIns="0" lIns="0" spcFirstLastPara="1" rIns="0" wrap="square" tIns="12700">
            <a:spAutoFit/>
          </a:bodyPr>
          <a:lstStyle/>
          <a:p>
            <a:pPr indent="0" lvl="0" marL="544195" marR="0" rtl="0" algn="l">
              <a:lnSpc>
                <a:spcPct val="100000"/>
              </a:lnSpc>
              <a:spcBef>
                <a:spcPts val="0"/>
              </a:spcBef>
              <a:spcAft>
                <a:spcPts val="0"/>
              </a:spcAft>
              <a:buNone/>
            </a:pPr>
            <a:r>
              <a:rPr b="1" lang="en-US" sz="1800">
                <a:latin typeface="Trebuchet MS"/>
                <a:ea typeface="Trebuchet MS"/>
                <a:cs typeface="Trebuchet MS"/>
                <a:sym typeface="Trebuchet MS"/>
              </a:rPr>
              <a:t> My </a:t>
            </a:r>
            <a:r>
              <a:rPr b="1" lang="en-US" sz="1800">
                <a:latin typeface="Trebuchet MS"/>
                <a:ea typeface="Trebuchet MS"/>
                <a:cs typeface="Trebuchet MS"/>
                <a:sym typeface="Trebuchet MS"/>
              </a:rPr>
              <a:t>Responsibilities</a:t>
            </a:r>
            <a:endParaRPr sz="1800">
              <a:latin typeface="Trebuchet MS"/>
              <a:ea typeface="Trebuchet MS"/>
              <a:cs typeface="Trebuchet MS"/>
              <a:sym typeface="Trebuchet MS"/>
            </a:endParaRPr>
          </a:p>
          <a:p>
            <a:pPr indent="0" lvl="0" marL="457200" marR="0" rtl="0" algn="l">
              <a:lnSpc>
                <a:spcPct val="100000"/>
              </a:lnSpc>
              <a:spcBef>
                <a:spcPts val="50"/>
              </a:spcBef>
              <a:spcAft>
                <a:spcPts val="0"/>
              </a:spcAft>
              <a:buNone/>
            </a:pPr>
            <a:r>
              <a:t/>
            </a:r>
            <a:endParaRPr sz="2900">
              <a:latin typeface="Trebuchet MS"/>
              <a:ea typeface="Trebuchet MS"/>
              <a:cs typeface="Trebuchet MS"/>
              <a:sym typeface="Trebuchet MS"/>
            </a:endParaRPr>
          </a:p>
          <a:p>
            <a:pPr indent="-317500" lvl="0" marL="457200" marR="193040" rtl="0" algn="just">
              <a:lnSpc>
                <a:spcPct val="100000"/>
              </a:lnSpc>
              <a:spcBef>
                <a:spcPts val="0"/>
              </a:spcBef>
              <a:spcAft>
                <a:spcPts val="0"/>
              </a:spcAft>
              <a:buSzPts val="1400"/>
              <a:buFont typeface="Tahoma"/>
              <a:buChar char="●"/>
            </a:pPr>
            <a:r>
              <a:rPr lang="en-US" sz="1500">
                <a:latin typeface="Tahoma"/>
                <a:ea typeface="Tahoma"/>
                <a:cs typeface="Tahoma"/>
                <a:sym typeface="Tahoma"/>
              </a:rPr>
              <a:t>We are</a:t>
            </a:r>
            <a:r>
              <a:rPr lang="en-US" sz="1500">
                <a:latin typeface="Tahoma"/>
                <a:ea typeface="Tahoma"/>
                <a:cs typeface="Tahoma"/>
                <a:sym typeface="Tahoma"/>
              </a:rPr>
              <a:t> responsible for </a:t>
            </a:r>
            <a:r>
              <a:rPr lang="en-US">
                <a:solidFill>
                  <a:schemeClr val="dk1"/>
                </a:solidFill>
                <a:latin typeface="Tahoma"/>
                <a:ea typeface="Tahoma"/>
                <a:cs typeface="Tahoma"/>
                <a:sym typeface="Tahoma"/>
              </a:rPr>
              <a:t>Design, code, and maintain the app.Ensure the app's functionality and security</a:t>
            </a:r>
            <a:endParaRPr>
              <a:solidFill>
                <a:schemeClr val="dk1"/>
              </a:solidFill>
              <a:latin typeface="Tahoma"/>
              <a:ea typeface="Tahoma"/>
              <a:cs typeface="Tahoma"/>
              <a:sym typeface="Tahoma"/>
            </a:endParaRPr>
          </a:p>
          <a:p>
            <a:pPr indent="0" lvl="0" marL="457200" marR="193040" rtl="0" algn="just">
              <a:lnSpc>
                <a:spcPct val="100000"/>
              </a:lnSpc>
              <a:spcBef>
                <a:spcPts val="0"/>
              </a:spcBef>
              <a:spcAft>
                <a:spcPts val="0"/>
              </a:spcAft>
              <a:buNone/>
            </a:pPr>
            <a:r>
              <a:t/>
            </a:r>
            <a:endParaRPr sz="1500">
              <a:latin typeface="Tahoma"/>
              <a:ea typeface="Tahoma"/>
              <a:cs typeface="Tahoma"/>
              <a:sym typeface="Tahoma"/>
            </a:endParaRPr>
          </a:p>
          <a:p>
            <a:pPr indent="0" lvl="0" marL="457200" marR="0" rtl="0" algn="just">
              <a:lnSpc>
                <a:spcPct val="100000"/>
              </a:lnSpc>
              <a:spcBef>
                <a:spcPts val="50"/>
              </a:spcBef>
              <a:spcAft>
                <a:spcPts val="0"/>
              </a:spcAft>
              <a:buNone/>
            </a:pPr>
            <a:r>
              <a:t/>
            </a:r>
            <a:endParaRPr sz="1450">
              <a:latin typeface="Tahoma"/>
              <a:ea typeface="Tahoma"/>
              <a:cs typeface="Tahoma"/>
              <a:sym typeface="Tahoma"/>
            </a:endParaRPr>
          </a:p>
          <a:p>
            <a:pPr indent="-317500" lvl="0" marL="457200" marR="5080" rtl="0" algn="just">
              <a:lnSpc>
                <a:spcPct val="100000"/>
              </a:lnSpc>
              <a:spcBef>
                <a:spcPts val="0"/>
              </a:spcBef>
              <a:spcAft>
                <a:spcPts val="0"/>
              </a:spcAft>
              <a:buSzPts val="1400"/>
              <a:buFont typeface="Tahoma"/>
              <a:buChar char="●"/>
            </a:pPr>
            <a:r>
              <a:rPr lang="en-US" sz="1500">
                <a:latin typeface="Tahoma"/>
                <a:ea typeface="Tahoma"/>
                <a:cs typeface="Tahoma"/>
                <a:sym typeface="Tahoma"/>
              </a:rPr>
              <a:t>We</a:t>
            </a:r>
            <a:r>
              <a:rPr lang="en-US" sz="1500">
                <a:latin typeface="Tahoma"/>
                <a:ea typeface="Tahoma"/>
                <a:cs typeface="Tahoma"/>
                <a:sym typeface="Tahoma"/>
              </a:rPr>
              <a:t> will also </a:t>
            </a:r>
            <a:r>
              <a:rPr lang="en-US">
                <a:solidFill>
                  <a:schemeClr val="dk1"/>
                </a:solidFill>
                <a:latin typeface="Tahoma"/>
                <a:ea typeface="Tahoma"/>
                <a:cs typeface="Tahoma"/>
                <a:sym typeface="Tahoma"/>
              </a:rPr>
              <a:t>Test, debug, and optimize the app. Collaborate with the team to meet project goals</a:t>
            </a:r>
            <a:endParaRPr>
              <a:solidFill>
                <a:schemeClr val="dk1"/>
              </a:solidFill>
              <a:latin typeface="Tahoma"/>
              <a:ea typeface="Tahoma"/>
              <a:cs typeface="Tahoma"/>
              <a:sym typeface="Tahoma"/>
            </a:endParaRPr>
          </a:p>
          <a:p>
            <a:pPr indent="0" lvl="0" marL="12700" marR="5080" rtl="0" algn="l">
              <a:lnSpc>
                <a:spcPct val="100000"/>
              </a:lnSpc>
              <a:spcBef>
                <a:spcPts val="0"/>
              </a:spcBef>
              <a:spcAft>
                <a:spcPts val="0"/>
              </a:spcAft>
              <a:buNone/>
            </a:pPr>
            <a:r>
              <a:t/>
            </a:r>
            <a:endParaRPr sz="1500">
              <a:latin typeface="Tahoma"/>
              <a:ea typeface="Tahoma"/>
              <a:cs typeface="Tahoma"/>
              <a:sym typeface="Tahoma"/>
            </a:endParaRPr>
          </a:p>
        </p:txBody>
      </p:sp>
      <p:pic>
        <p:nvPicPr>
          <p:cNvPr id="119" name="Google Shape;119;p12"/>
          <p:cNvPicPr preferRelativeResize="0"/>
          <p:nvPr/>
        </p:nvPicPr>
        <p:blipFill rotWithShape="1">
          <a:blip r:embed="rId4">
            <a:alphaModFix/>
          </a:blip>
          <a:srcRect b="0" l="0" r="0" t="0"/>
          <a:stretch/>
        </p:blipFill>
        <p:spPr>
          <a:xfrm>
            <a:off x="420887" y="1384763"/>
            <a:ext cx="348148" cy="3481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203525" y="631200"/>
            <a:ext cx="5037900" cy="435600"/>
          </a:xfrm>
          <a:prstGeom prst="rect">
            <a:avLst/>
          </a:prstGeom>
          <a:noFill/>
          <a:ln>
            <a:noFill/>
          </a:ln>
        </p:spPr>
        <p:txBody>
          <a:bodyPr anchorCtr="0" anchor="t" bIns="0" lIns="0" spcFirstLastPara="1" rIns="0" wrap="square" tIns="12050">
            <a:spAutoFit/>
          </a:bodyPr>
          <a:lstStyle/>
          <a:p>
            <a:pPr indent="0" lvl="0" marL="12700" marR="5080" rtl="0" algn="l">
              <a:lnSpc>
                <a:spcPct val="100899"/>
              </a:lnSpc>
              <a:spcBef>
                <a:spcPts val="0"/>
              </a:spcBef>
              <a:spcAft>
                <a:spcPts val="0"/>
              </a:spcAft>
              <a:buNone/>
            </a:pPr>
            <a:r>
              <a:rPr lang="en-US" sz="2750"/>
              <a:t>Project Task  Allocation</a:t>
            </a:r>
            <a:endParaRPr sz="2750"/>
          </a:p>
        </p:txBody>
      </p:sp>
      <p:grpSp>
        <p:nvGrpSpPr>
          <p:cNvPr id="125" name="Google Shape;125;p13"/>
          <p:cNvGrpSpPr/>
          <p:nvPr/>
        </p:nvGrpSpPr>
        <p:grpSpPr>
          <a:xfrm>
            <a:off x="0" y="572275"/>
            <a:ext cx="78740" cy="641985"/>
            <a:chOff x="0" y="572275"/>
            <a:chExt cx="78740" cy="641985"/>
          </a:xfrm>
        </p:grpSpPr>
        <p:sp>
          <p:nvSpPr>
            <p:cNvPr id="126" name="Google Shape;126;p13"/>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7" name="Google Shape;127;p13"/>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28" name="Google Shape;128;p13"/>
          <p:cNvPicPr preferRelativeResize="0"/>
          <p:nvPr/>
        </p:nvPicPr>
        <p:blipFill rotWithShape="1">
          <a:blip r:embed="rId3">
            <a:alphaModFix/>
          </a:blip>
          <a:srcRect b="2866" l="2706" r="2345" t="22103"/>
          <a:stretch/>
        </p:blipFill>
        <p:spPr>
          <a:xfrm>
            <a:off x="532725" y="1310375"/>
            <a:ext cx="8247975" cy="3610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203525" y="630059"/>
            <a:ext cx="3536400" cy="482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TIMELINE</a:t>
            </a:r>
            <a:endParaRPr/>
          </a:p>
        </p:txBody>
      </p:sp>
      <p:grpSp>
        <p:nvGrpSpPr>
          <p:cNvPr id="134" name="Google Shape;134;p14"/>
          <p:cNvGrpSpPr/>
          <p:nvPr/>
        </p:nvGrpSpPr>
        <p:grpSpPr>
          <a:xfrm>
            <a:off x="0" y="572275"/>
            <a:ext cx="78740" cy="641985"/>
            <a:chOff x="0" y="572275"/>
            <a:chExt cx="78740" cy="641985"/>
          </a:xfrm>
        </p:grpSpPr>
        <p:sp>
          <p:nvSpPr>
            <p:cNvPr id="135" name="Google Shape;135;p14"/>
            <p:cNvSpPr/>
            <p:nvPr/>
          </p:nvSpPr>
          <p:spPr>
            <a:xfrm>
              <a:off x="0" y="572275"/>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6" name="Google Shape;136;p14"/>
            <p:cNvSpPr/>
            <p:nvPr/>
          </p:nvSpPr>
          <p:spPr>
            <a:xfrm>
              <a:off x="0" y="572275"/>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137" name="Google Shape;137;p14"/>
          <p:cNvPicPr preferRelativeResize="0"/>
          <p:nvPr/>
        </p:nvPicPr>
        <p:blipFill rotWithShape="1">
          <a:blip r:embed="rId3">
            <a:alphaModFix/>
          </a:blip>
          <a:srcRect b="0" l="0" r="3975" t="0"/>
          <a:stretch/>
        </p:blipFill>
        <p:spPr>
          <a:xfrm>
            <a:off x="231150" y="1265150"/>
            <a:ext cx="8693900" cy="372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203525" y="411100"/>
            <a:ext cx="30882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Persona: Ravi</a:t>
            </a:r>
            <a:endParaRPr/>
          </a:p>
        </p:txBody>
      </p:sp>
      <p:grpSp>
        <p:nvGrpSpPr>
          <p:cNvPr id="143" name="Google Shape;143;p15"/>
          <p:cNvGrpSpPr/>
          <p:nvPr/>
        </p:nvGrpSpPr>
        <p:grpSpPr>
          <a:xfrm>
            <a:off x="0" y="353324"/>
            <a:ext cx="78740" cy="641985"/>
            <a:chOff x="0" y="353324"/>
            <a:chExt cx="78740" cy="641985"/>
          </a:xfrm>
        </p:grpSpPr>
        <p:sp>
          <p:nvSpPr>
            <p:cNvPr id="144" name="Google Shape;144;p15"/>
            <p:cNvSpPr/>
            <p:nvPr/>
          </p:nvSpPr>
          <p:spPr>
            <a:xfrm>
              <a:off x="0" y="353324"/>
              <a:ext cx="78740" cy="641985"/>
            </a:xfrm>
            <a:custGeom>
              <a:rect b="b" l="l" r="r" t="t"/>
              <a:pathLst>
                <a:path extrusionOk="0" h="641985" w="78740">
                  <a:moveTo>
                    <a:pt x="78299" y="641699"/>
                  </a:moveTo>
                  <a:lnTo>
                    <a:pt x="0" y="641699"/>
                  </a:lnTo>
                  <a:lnTo>
                    <a:pt x="0" y="0"/>
                  </a:lnTo>
                  <a:lnTo>
                    <a:pt x="78299" y="0"/>
                  </a:lnTo>
                  <a:lnTo>
                    <a:pt x="78299" y="6416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5" name="Google Shape;145;p15"/>
            <p:cNvSpPr/>
            <p:nvPr/>
          </p:nvSpPr>
          <p:spPr>
            <a:xfrm>
              <a:off x="0" y="353324"/>
              <a:ext cx="78740" cy="641985"/>
            </a:xfrm>
            <a:custGeom>
              <a:rect b="b" l="l" r="r" t="t"/>
              <a:pathLst>
                <a:path extrusionOk="0" h="641985" w="78740">
                  <a:moveTo>
                    <a:pt x="0" y="0"/>
                  </a:moveTo>
                  <a:lnTo>
                    <a:pt x="78299" y="0"/>
                  </a:lnTo>
                  <a:lnTo>
                    <a:pt x="78299" y="641699"/>
                  </a:lnTo>
                  <a:lnTo>
                    <a:pt x="0" y="641699"/>
                  </a:lnTo>
                  <a:lnTo>
                    <a:pt x="0" y="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6" name="Google Shape;146;p15"/>
          <p:cNvSpPr txBox="1"/>
          <p:nvPr/>
        </p:nvSpPr>
        <p:spPr>
          <a:xfrm>
            <a:off x="313875" y="1069826"/>
            <a:ext cx="3015600" cy="2188200"/>
          </a:xfrm>
          <a:prstGeom prst="rect">
            <a:avLst/>
          </a:prstGeom>
          <a:noFill/>
          <a:ln>
            <a:noFill/>
          </a:ln>
        </p:spPr>
        <p:txBody>
          <a:bodyPr anchorCtr="0" anchor="t" bIns="0" lIns="0" spcFirstLastPara="1" rIns="0" wrap="square" tIns="125075">
            <a:spAutoFit/>
          </a:bodyPr>
          <a:lstStyle/>
          <a:p>
            <a:pPr indent="0" lvl="0" marL="12700" marR="0" rtl="0" algn="l">
              <a:lnSpc>
                <a:spcPct val="100000"/>
              </a:lnSpc>
              <a:spcBef>
                <a:spcPts val="0"/>
              </a:spcBef>
              <a:spcAft>
                <a:spcPts val="0"/>
              </a:spcAft>
              <a:buNone/>
            </a:pPr>
            <a:r>
              <a:rPr b="1" lang="en-US" sz="1800">
                <a:latin typeface="Tahoma"/>
                <a:ea typeface="Tahoma"/>
                <a:cs typeface="Tahoma"/>
                <a:sym typeface="Tahoma"/>
              </a:rPr>
              <a:t>Problem Statement</a:t>
            </a:r>
            <a:endParaRPr sz="1800">
              <a:latin typeface="Tahoma"/>
              <a:ea typeface="Tahoma"/>
              <a:cs typeface="Tahoma"/>
              <a:sym typeface="Tahoma"/>
            </a:endParaRPr>
          </a:p>
          <a:p>
            <a:pPr indent="0" lvl="0" marL="12700" marR="5080" rtl="0" algn="just">
              <a:lnSpc>
                <a:spcPct val="100699"/>
              </a:lnSpc>
              <a:spcBef>
                <a:spcPts val="875"/>
              </a:spcBef>
              <a:spcAft>
                <a:spcPts val="0"/>
              </a:spcAft>
              <a:buNone/>
            </a:pPr>
            <a:r>
              <a:rPr lang="en-US" sz="1200">
                <a:solidFill>
                  <a:schemeClr val="dk1"/>
                </a:solidFill>
                <a:latin typeface="Tahoma"/>
                <a:ea typeface="Tahoma"/>
                <a:cs typeface="Tahoma"/>
                <a:sym typeface="Tahoma"/>
              </a:rPr>
              <a:t>Ravi is a college student who struggles to keep up with his reading assignments due to a busy schedule. He needs an app that can convert PDFs into audio files, enabling him to listen to study materials while commuting or multitasking. The app should be simple, fast, and provide clear audio output to enhance accessibility and convenience.</a:t>
            </a:r>
            <a:endParaRPr sz="1800">
              <a:solidFill>
                <a:schemeClr val="dk1"/>
              </a:solidFill>
              <a:latin typeface="Tahoma"/>
              <a:ea typeface="Tahoma"/>
              <a:cs typeface="Tahoma"/>
              <a:sym typeface="Tahoma"/>
            </a:endParaRPr>
          </a:p>
        </p:txBody>
      </p:sp>
      <p:sp>
        <p:nvSpPr>
          <p:cNvPr id="147" name="Google Shape;147;p15"/>
          <p:cNvSpPr txBox="1"/>
          <p:nvPr/>
        </p:nvSpPr>
        <p:spPr>
          <a:xfrm>
            <a:off x="3638325" y="2732450"/>
            <a:ext cx="1904700" cy="70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latin typeface="Trebuchet MS"/>
                <a:ea typeface="Trebuchet MS"/>
                <a:cs typeface="Trebuchet MS"/>
                <a:sym typeface="Trebuchet MS"/>
              </a:rPr>
              <a:t>Name: </a:t>
            </a:r>
            <a:r>
              <a:rPr lang="en-US" sz="1100">
                <a:latin typeface="Tahoma"/>
                <a:ea typeface="Tahoma"/>
                <a:cs typeface="Tahoma"/>
                <a:sym typeface="Tahoma"/>
              </a:rPr>
              <a:t>Ravi</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Age: </a:t>
            </a:r>
            <a:r>
              <a:rPr lang="en-US" sz="1100">
                <a:latin typeface="Tahoma"/>
                <a:ea typeface="Tahoma"/>
                <a:cs typeface="Tahoma"/>
                <a:sym typeface="Tahoma"/>
              </a:rPr>
              <a:t>20</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Profession: </a:t>
            </a:r>
            <a:r>
              <a:rPr lang="en-US" sz="1100">
                <a:latin typeface="Tahoma"/>
                <a:ea typeface="Tahoma"/>
                <a:cs typeface="Tahoma"/>
                <a:sym typeface="Tahoma"/>
              </a:rPr>
              <a:t>College student</a:t>
            </a:r>
            <a:endParaRPr sz="1100">
              <a:latin typeface="Tahoma"/>
              <a:ea typeface="Tahoma"/>
              <a:cs typeface="Tahoma"/>
              <a:sym typeface="Tahoma"/>
            </a:endParaRPr>
          </a:p>
          <a:p>
            <a:pPr indent="0" lvl="0" marL="12700" marR="0" rtl="0" algn="l">
              <a:lnSpc>
                <a:spcPct val="100000"/>
              </a:lnSpc>
              <a:spcBef>
                <a:spcPts val="30"/>
              </a:spcBef>
              <a:spcAft>
                <a:spcPts val="0"/>
              </a:spcAft>
              <a:buNone/>
            </a:pPr>
            <a:r>
              <a:rPr b="1" lang="en-US" sz="1100">
                <a:latin typeface="Trebuchet MS"/>
                <a:ea typeface="Trebuchet MS"/>
                <a:cs typeface="Trebuchet MS"/>
                <a:sym typeface="Trebuchet MS"/>
              </a:rPr>
              <a:t>Location: </a:t>
            </a:r>
            <a:r>
              <a:rPr lang="en-US" sz="1100">
                <a:latin typeface="Tahoma"/>
                <a:ea typeface="Tahoma"/>
                <a:cs typeface="Tahoma"/>
                <a:sym typeface="Tahoma"/>
              </a:rPr>
              <a:t>Delhi</a:t>
            </a:r>
            <a:r>
              <a:rPr lang="en-US" sz="1100">
                <a:latin typeface="Tahoma"/>
                <a:ea typeface="Tahoma"/>
                <a:cs typeface="Tahoma"/>
                <a:sym typeface="Tahoma"/>
              </a:rPr>
              <a:t>, India</a:t>
            </a:r>
            <a:endParaRPr sz="1100">
              <a:latin typeface="Tahoma"/>
              <a:ea typeface="Tahoma"/>
              <a:cs typeface="Tahoma"/>
              <a:sym typeface="Tahoma"/>
            </a:endParaRPr>
          </a:p>
        </p:txBody>
      </p:sp>
      <p:sp>
        <p:nvSpPr>
          <p:cNvPr id="148" name="Google Shape;148;p15"/>
          <p:cNvSpPr txBox="1"/>
          <p:nvPr/>
        </p:nvSpPr>
        <p:spPr>
          <a:xfrm>
            <a:off x="5892100" y="2591525"/>
            <a:ext cx="3015600" cy="2732700"/>
          </a:xfrm>
          <a:prstGeom prst="rect">
            <a:avLst/>
          </a:prstGeom>
          <a:noFill/>
          <a:ln>
            <a:noFill/>
          </a:ln>
        </p:spPr>
        <p:txBody>
          <a:bodyPr anchorCtr="0" anchor="t" bIns="0" lIns="0" spcFirstLastPara="1" rIns="0" wrap="square" tIns="12700">
            <a:spAutoFit/>
          </a:bodyPr>
          <a:lstStyle/>
          <a:p>
            <a:pPr indent="0" lvl="0" marL="34925" marR="0" rtl="0" algn="l">
              <a:lnSpc>
                <a:spcPct val="100000"/>
              </a:lnSpc>
              <a:spcBef>
                <a:spcPts val="0"/>
              </a:spcBef>
              <a:spcAft>
                <a:spcPts val="0"/>
              </a:spcAft>
              <a:buNone/>
            </a:pPr>
            <a:r>
              <a:rPr b="1" lang="en-US" sz="1800">
                <a:latin typeface="Trebuchet MS"/>
                <a:ea typeface="Trebuchet MS"/>
                <a:cs typeface="Trebuchet MS"/>
                <a:sym typeface="Trebuchet MS"/>
              </a:rPr>
              <a:t>Frustrations:</a:t>
            </a:r>
            <a:endParaRPr sz="1800">
              <a:latin typeface="Trebuchet MS"/>
              <a:ea typeface="Trebuchet MS"/>
              <a:cs typeface="Trebuchet MS"/>
              <a:sym typeface="Trebuchet MS"/>
            </a:endParaRPr>
          </a:p>
          <a:p>
            <a:pPr indent="-304800" lvl="0" marL="457200" rtl="0" algn="l">
              <a:lnSpc>
                <a:spcPct val="115000"/>
              </a:lnSpc>
              <a:spcBef>
                <a:spcPts val="60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Finds it hard to allocate dedicated time for reading long PDFs.</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Struggles with maintaining focus when reading for extended periods.</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Lacks access to a reliable tool for seamless text-to-audio conversion.</a:t>
            </a:r>
            <a:endParaRPr sz="1200">
              <a:solidFill>
                <a:schemeClr val="dk1"/>
              </a:solidFill>
              <a:latin typeface="Tahoma"/>
              <a:ea typeface="Tahoma"/>
              <a:cs typeface="Tahoma"/>
              <a:sym typeface="Tahoma"/>
            </a:endParaRPr>
          </a:p>
          <a:p>
            <a:pPr indent="-304800" lvl="0" marL="457200" rtl="0" algn="l">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Frustrated with apps that are complicated or have low-quality audio output.</a:t>
            </a:r>
            <a:endParaRPr sz="1200">
              <a:solidFill>
                <a:schemeClr val="dk1"/>
              </a:solidFill>
              <a:latin typeface="Tahoma"/>
              <a:ea typeface="Tahoma"/>
              <a:cs typeface="Tahoma"/>
              <a:sym typeface="Tahoma"/>
            </a:endParaRPr>
          </a:p>
          <a:p>
            <a:pPr indent="0" lvl="0" marL="320040" marR="0" rtl="0" algn="l">
              <a:lnSpc>
                <a:spcPct val="119166"/>
              </a:lnSpc>
              <a:spcBef>
                <a:spcPts val="2100"/>
              </a:spcBef>
              <a:spcAft>
                <a:spcPts val="0"/>
              </a:spcAft>
              <a:buNone/>
            </a:pPr>
            <a:r>
              <a:t/>
            </a:r>
            <a:endParaRPr sz="1200">
              <a:solidFill>
                <a:srgbClr val="595959"/>
              </a:solidFill>
              <a:latin typeface="Tahoma"/>
              <a:ea typeface="Tahoma"/>
              <a:cs typeface="Tahoma"/>
              <a:sym typeface="Tahoma"/>
            </a:endParaRPr>
          </a:p>
        </p:txBody>
      </p:sp>
      <p:sp>
        <p:nvSpPr>
          <p:cNvPr id="149" name="Google Shape;149;p15"/>
          <p:cNvSpPr txBox="1"/>
          <p:nvPr/>
        </p:nvSpPr>
        <p:spPr>
          <a:xfrm>
            <a:off x="5851875" y="146875"/>
            <a:ext cx="3200700" cy="2732700"/>
          </a:xfrm>
          <a:prstGeom prst="rect">
            <a:avLst/>
          </a:prstGeom>
          <a:noFill/>
          <a:ln>
            <a:noFill/>
          </a:ln>
        </p:spPr>
        <p:txBody>
          <a:bodyPr anchorCtr="0" anchor="t" bIns="0" lIns="0" spcFirstLastPara="1" rIns="0" wrap="square" tIns="12700">
            <a:spAutoFit/>
          </a:bodyPr>
          <a:lstStyle/>
          <a:p>
            <a:pPr indent="0" lvl="0" marL="245109" marR="0" rtl="0" algn="l">
              <a:lnSpc>
                <a:spcPct val="100000"/>
              </a:lnSpc>
              <a:spcBef>
                <a:spcPts val="0"/>
              </a:spcBef>
              <a:spcAft>
                <a:spcPts val="0"/>
              </a:spcAft>
              <a:buNone/>
            </a:pPr>
            <a:r>
              <a:rPr b="1" lang="en-US" sz="1800">
                <a:latin typeface="Trebuchet MS"/>
                <a:ea typeface="Trebuchet MS"/>
                <a:cs typeface="Trebuchet MS"/>
                <a:sym typeface="Trebuchet MS"/>
              </a:rPr>
              <a:t>Goals:</a:t>
            </a:r>
            <a:endParaRPr sz="1800">
              <a:latin typeface="Trebuchet MS"/>
              <a:ea typeface="Trebuchet MS"/>
              <a:cs typeface="Trebuchet MS"/>
              <a:sym typeface="Trebuchet MS"/>
            </a:endParaRPr>
          </a:p>
          <a:p>
            <a:pPr indent="-304800" lvl="0" marL="457200" rtl="0" algn="just">
              <a:lnSpc>
                <a:spcPct val="115000"/>
              </a:lnSpc>
              <a:spcBef>
                <a:spcPts val="60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Convert PDF documents into high-quality MP3 files for on-the-go learning.</a:t>
            </a:r>
            <a:endParaRPr sz="1200">
              <a:solidFill>
                <a:schemeClr val="dk1"/>
              </a:solidFill>
              <a:latin typeface="Tahoma"/>
              <a:ea typeface="Tahoma"/>
              <a:cs typeface="Tahoma"/>
              <a:sym typeface="Tahoma"/>
            </a:endParaRPr>
          </a:p>
          <a:p>
            <a:pPr indent="-304800" lvl="0" marL="457200" rtl="0" algn="just">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Simplify the process with minimal steps and an intuitive interface.</a:t>
            </a:r>
            <a:endParaRPr sz="1200">
              <a:solidFill>
                <a:schemeClr val="dk1"/>
              </a:solidFill>
              <a:latin typeface="Tahoma"/>
              <a:ea typeface="Tahoma"/>
              <a:cs typeface="Tahoma"/>
              <a:sym typeface="Tahoma"/>
            </a:endParaRPr>
          </a:p>
          <a:p>
            <a:pPr indent="-304800" lvl="0" marL="457200" rtl="0" algn="just">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Access different voices or languages for better understanding.</a:t>
            </a:r>
            <a:endParaRPr sz="1200">
              <a:solidFill>
                <a:schemeClr val="dk1"/>
              </a:solidFill>
              <a:latin typeface="Tahoma"/>
              <a:ea typeface="Tahoma"/>
              <a:cs typeface="Tahoma"/>
              <a:sym typeface="Tahoma"/>
            </a:endParaRPr>
          </a:p>
          <a:p>
            <a:pPr indent="-304800" lvl="0" marL="457200" rtl="0" algn="just">
              <a:lnSpc>
                <a:spcPct val="115000"/>
              </a:lnSpc>
              <a:spcBef>
                <a:spcPts val="0"/>
              </a:spcBef>
              <a:spcAft>
                <a:spcPts val="0"/>
              </a:spcAft>
              <a:buClr>
                <a:schemeClr val="dk1"/>
              </a:buClr>
              <a:buSzPts val="1200"/>
              <a:buFont typeface="Tahoma"/>
              <a:buChar char="●"/>
            </a:pPr>
            <a:r>
              <a:rPr lang="en-US" sz="1200">
                <a:solidFill>
                  <a:schemeClr val="dk1"/>
                </a:solidFill>
                <a:latin typeface="Tahoma"/>
                <a:ea typeface="Tahoma"/>
                <a:cs typeface="Tahoma"/>
                <a:sym typeface="Tahoma"/>
              </a:rPr>
              <a:t>Save and manage converted files efficiently for future use.</a:t>
            </a:r>
            <a:endParaRPr sz="1200">
              <a:solidFill>
                <a:schemeClr val="dk1"/>
              </a:solidFill>
              <a:latin typeface="Tahoma"/>
              <a:ea typeface="Tahoma"/>
              <a:cs typeface="Tahoma"/>
              <a:sym typeface="Tahoma"/>
            </a:endParaRPr>
          </a:p>
          <a:p>
            <a:pPr indent="0" lvl="0" marL="332740" marR="0" rtl="0" algn="l">
              <a:lnSpc>
                <a:spcPct val="119583"/>
              </a:lnSpc>
              <a:spcBef>
                <a:spcPts val="2100"/>
              </a:spcBef>
              <a:spcAft>
                <a:spcPts val="0"/>
              </a:spcAft>
              <a:buNone/>
            </a:pPr>
            <a:r>
              <a:t/>
            </a:r>
            <a:endParaRPr sz="1200">
              <a:solidFill>
                <a:srgbClr val="595959"/>
              </a:solidFill>
              <a:latin typeface="Tahoma"/>
              <a:ea typeface="Tahoma"/>
              <a:cs typeface="Tahoma"/>
              <a:sym typeface="Tahoma"/>
            </a:endParaRPr>
          </a:p>
        </p:txBody>
      </p:sp>
      <p:sp>
        <p:nvSpPr>
          <p:cNvPr id="150" name="Google Shape;150;p15"/>
          <p:cNvSpPr txBox="1"/>
          <p:nvPr/>
        </p:nvSpPr>
        <p:spPr>
          <a:xfrm>
            <a:off x="313875" y="3434150"/>
            <a:ext cx="3015600" cy="864900"/>
          </a:xfrm>
          <a:prstGeom prst="rect">
            <a:avLst/>
          </a:prstGeom>
          <a:noFill/>
          <a:ln>
            <a:noFill/>
          </a:ln>
        </p:spPr>
        <p:txBody>
          <a:bodyPr anchorCtr="0" anchor="t" bIns="0" lIns="0" spcFirstLastPara="1" rIns="0" wrap="square" tIns="19675">
            <a:spAutoFit/>
          </a:bodyPr>
          <a:lstStyle/>
          <a:p>
            <a:pPr indent="0" lvl="0" marL="12700" marR="5080" rtl="0" algn="just">
              <a:lnSpc>
                <a:spcPct val="119166"/>
              </a:lnSpc>
              <a:spcBef>
                <a:spcPts val="0"/>
              </a:spcBef>
              <a:spcAft>
                <a:spcPts val="0"/>
              </a:spcAft>
              <a:buNone/>
            </a:pPr>
            <a:r>
              <a:rPr i="1" lang="en-US" sz="1200">
                <a:solidFill>
                  <a:schemeClr val="dk1"/>
                </a:solidFill>
                <a:latin typeface="Tahoma"/>
                <a:ea typeface="Tahoma"/>
                <a:cs typeface="Tahoma"/>
                <a:sym typeface="Tahoma"/>
              </a:rPr>
              <a:t>"Hi, I'm Ravi, a 20-year-old college student. I'm always on the go and looking for tools to make studying more efficient and flexible."</a:t>
            </a:r>
            <a:endParaRPr sz="1200">
              <a:solidFill>
                <a:schemeClr val="dk1"/>
              </a:solidFill>
              <a:latin typeface="Tahoma"/>
              <a:ea typeface="Tahoma"/>
              <a:cs typeface="Tahoma"/>
              <a:sym typeface="Tahoma"/>
            </a:endParaRPr>
          </a:p>
        </p:txBody>
      </p:sp>
      <p:pic>
        <p:nvPicPr>
          <p:cNvPr id="151" name="Google Shape;151;p15"/>
          <p:cNvPicPr preferRelativeResize="0"/>
          <p:nvPr/>
        </p:nvPicPr>
        <p:blipFill>
          <a:blip r:embed="rId3">
            <a:alphaModFix/>
          </a:blip>
          <a:stretch>
            <a:fillRect/>
          </a:stretch>
        </p:blipFill>
        <p:spPr>
          <a:xfrm>
            <a:off x="3578876" y="742850"/>
            <a:ext cx="2023600" cy="184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7A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