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87" r:id="rId3"/>
    <p:sldId id="271" r:id="rId4"/>
    <p:sldId id="286" r:id="rId5"/>
    <p:sldId id="289" r:id="rId6"/>
    <p:sldId id="290" r:id="rId7"/>
    <p:sldId id="291" r:id="rId8"/>
    <p:sldId id="292" r:id="rId9"/>
    <p:sldId id="293" r:id="rId10"/>
    <p:sldId id="273" r:id="rId11"/>
    <p:sldId id="288"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7DD5"/>
    <a:srgbClr val="3A53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108" d="100"/>
          <a:sy n="108" d="100"/>
        </p:scale>
        <p:origin x="70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098DC7-498E-49BF-8756-551073EC217E}" type="datetimeFigureOut">
              <a:rPr lang="en-US" smtClean="0"/>
              <a:t>10/15/2025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DAA4B9-A55E-4155-9A77-7403664DB3C8}" type="slidenum">
              <a:rPr lang="en-US" smtClean="0"/>
              <a:t>‹#›</a:t>
            </a:fld>
            <a:endParaRPr lang="en-US"/>
          </a:p>
        </p:txBody>
      </p:sp>
    </p:spTree>
    <p:extLst>
      <p:ext uri="{BB962C8B-B14F-4D97-AF65-F5344CB8AC3E}">
        <p14:creationId xmlns:p14="http://schemas.microsoft.com/office/powerpoint/2010/main" val="2294721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DAA4B9-A55E-4155-9A77-7403664DB3C8}" type="slidenum">
              <a:rPr lang="en-US" smtClean="0"/>
              <a:t>8</a:t>
            </a:fld>
            <a:endParaRPr lang="en-US"/>
          </a:p>
        </p:txBody>
      </p:sp>
    </p:spTree>
    <p:extLst>
      <p:ext uri="{BB962C8B-B14F-4D97-AF65-F5344CB8AC3E}">
        <p14:creationId xmlns:p14="http://schemas.microsoft.com/office/powerpoint/2010/main" val="1748610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500A-EC9C-2852-A660-DBF54720C3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A5D4D651-6BF3-D00A-9996-DB48D7831E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5CEB00B3-8269-8F59-1DF1-47634316FD19}"/>
              </a:ext>
            </a:extLst>
          </p:cNvPr>
          <p:cNvSpPr>
            <a:spLocks noGrp="1"/>
          </p:cNvSpPr>
          <p:nvPr>
            <p:ph type="dt" sz="half" idx="10"/>
          </p:nvPr>
        </p:nvSpPr>
        <p:spPr/>
        <p:txBody>
          <a:bodyPr/>
          <a:lstStyle/>
          <a:p>
            <a:fld id="{AFE9E566-C066-4420-852B-0E28D9D4AAEF}" type="datetimeFigureOut">
              <a:rPr lang="tr-TR" smtClean="0"/>
              <a:t>15.10.2025</a:t>
            </a:fld>
            <a:endParaRPr lang="tr-TR"/>
          </a:p>
        </p:txBody>
      </p:sp>
      <p:sp>
        <p:nvSpPr>
          <p:cNvPr id="5" name="Footer Placeholder 4">
            <a:extLst>
              <a:ext uri="{FF2B5EF4-FFF2-40B4-BE49-F238E27FC236}">
                <a16:creationId xmlns:a16="http://schemas.microsoft.com/office/drawing/2014/main" id="{FB408CBD-F1C6-6DC6-21F9-A223917BB29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4359863-111F-0CD1-085E-959E6FF6071F}"/>
              </a:ext>
            </a:extLst>
          </p:cNvPr>
          <p:cNvSpPr>
            <a:spLocks noGrp="1"/>
          </p:cNvSpPr>
          <p:nvPr>
            <p:ph type="sldNum" sz="quarter" idx="12"/>
          </p:nvPr>
        </p:nvSpPr>
        <p:spPr/>
        <p:txBody>
          <a:bodyPr/>
          <a:lstStyle/>
          <a:p>
            <a:fld id="{2D090DED-3A4B-4DCF-88F0-3C37D513F30A}" type="slidenum">
              <a:rPr lang="tr-TR" smtClean="0"/>
              <a:t>‹#›</a:t>
            </a:fld>
            <a:endParaRPr lang="tr-TR"/>
          </a:p>
        </p:txBody>
      </p:sp>
    </p:spTree>
    <p:extLst>
      <p:ext uri="{BB962C8B-B14F-4D97-AF65-F5344CB8AC3E}">
        <p14:creationId xmlns:p14="http://schemas.microsoft.com/office/powerpoint/2010/main" val="340626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A6832-25FD-C2A5-684F-CBD17211BDCD}"/>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DC089F90-9253-AD40-02CA-1DA95E79FB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505C057-5D89-209C-4CE9-DE55B59A72F6}"/>
              </a:ext>
            </a:extLst>
          </p:cNvPr>
          <p:cNvSpPr>
            <a:spLocks noGrp="1"/>
          </p:cNvSpPr>
          <p:nvPr>
            <p:ph type="dt" sz="half" idx="10"/>
          </p:nvPr>
        </p:nvSpPr>
        <p:spPr/>
        <p:txBody>
          <a:bodyPr/>
          <a:lstStyle/>
          <a:p>
            <a:fld id="{AFE9E566-C066-4420-852B-0E28D9D4AAEF}" type="datetimeFigureOut">
              <a:rPr lang="tr-TR" smtClean="0"/>
              <a:t>15.10.2025</a:t>
            </a:fld>
            <a:endParaRPr lang="tr-TR"/>
          </a:p>
        </p:txBody>
      </p:sp>
      <p:sp>
        <p:nvSpPr>
          <p:cNvPr id="5" name="Footer Placeholder 4">
            <a:extLst>
              <a:ext uri="{FF2B5EF4-FFF2-40B4-BE49-F238E27FC236}">
                <a16:creationId xmlns:a16="http://schemas.microsoft.com/office/drawing/2014/main" id="{11F55AE0-EE8F-B011-2EBF-65F6A2A5CD51}"/>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A4FA127-F0BD-05A9-900A-51A1DA0823CA}"/>
              </a:ext>
            </a:extLst>
          </p:cNvPr>
          <p:cNvSpPr>
            <a:spLocks noGrp="1"/>
          </p:cNvSpPr>
          <p:nvPr>
            <p:ph type="sldNum" sz="quarter" idx="12"/>
          </p:nvPr>
        </p:nvSpPr>
        <p:spPr/>
        <p:txBody>
          <a:bodyPr/>
          <a:lstStyle/>
          <a:p>
            <a:fld id="{2D090DED-3A4B-4DCF-88F0-3C37D513F30A}" type="slidenum">
              <a:rPr lang="tr-TR" smtClean="0"/>
              <a:t>‹#›</a:t>
            </a:fld>
            <a:endParaRPr lang="tr-TR"/>
          </a:p>
        </p:txBody>
      </p:sp>
    </p:spTree>
    <p:extLst>
      <p:ext uri="{BB962C8B-B14F-4D97-AF65-F5344CB8AC3E}">
        <p14:creationId xmlns:p14="http://schemas.microsoft.com/office/powerpoint/2010/main" val="466693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B4067-11C7-59F7-6A90-595B6E2C54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18736F3C-1FA9-A8FA-E27B-DDBEB0F1DB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5009875A-30C1-AA46-4166-69A6623BE027}"/>
              </a:ext>
            </a:extLst>
          </p:cNvPr>
          <p:cNvSpPr>
            <a:spLocks noGrp="1"/>
          </p:cNvSpPr>
          <p:nvPr>
            <p:ph type="dt" sz="half" idx="10"/>
          </p:nvPr>
        </p:nvSpPr>
        <p:spPr/>
        <p:txBody>
          <a:bodyPr/>
          <a:lstStyle/>
          <a:p>
            <a:fld id="{AFE9E566-C066-4420-852B-0E28D9D4AAEF}" type="datetimeFigureOut">
              <a:rPr lang="tr-TR" smtClean="0"/>
              <a:t>15.10.2025</a:t>
            </a:fld>
            <a:endParaRPr lang="tr-TR"/>
          </a:p>
        </p:txBody>
      </p:sp>
      <p:sp>
        <p:nvSpPr>
          <p:cNvPr id="5" name="Footer Placeholder 4">
            <a:extLst>
              <a:ext uri="{FF2B5EF4-FFF2-40B4-BE49-F238E27FC236}">
                <a16:creationId xmlns:a16="http://schemas.microsoft.com/office/drawing/2014/main" id="{BE89F3CE-9489-B0E6-4F4B-B6EC3B6C74E4}"/>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E5AC051-A258-029B-5CED-207F9B9E2C04}"/>
              </a:ext>
            </a:extLst>
          </p:cNvPr>
          <p:cNvSpPr>
            <a:spLocks noGrp="1"/>
          </p:cNvSpPr>
          <p:nvPr>
            <p:ph type="sldNum" sz="quarter" idx="12"/>
          </p:nvPr>
        </p:nvSpPr>
        <p:spPr/>
        <p:txBody>
          <a:bodyPr/>
          <a:lstStyle/>
          <a:p>
            <a:fld id="{2D090DED-3A4B-4DCF-88F0-3C37D513F30A}" type="slidenum">
              <a:rPr lang="tr-TR" smtClean="0"/>
              <a:t>‹#›</a:t>
            </a:fld>
            <a:endParaRPr lang="tr-TR"/>
          </a:p>
        </p:txBody>
      </p:sp>
    </p:spTree>
    <p:extLst>
      <p:ext uri="{BB962C8B-B14F-4D97-AF65-F5344CB8AC3E}">
        <p14:creationId xmlns:p14="http://schemas.microsoft.com/office/powerpoint/2010/main" val="3732492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D4834-1DAF-46EE-45BD-4E5CFC3F15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A349E8C6-4A80-685A-94DB-7ADCB6C911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29A23BF2-E039-291C-1480-0DAB07394D2D}"/>
              </a:ext>
            </a:extLst>
          </p:cNvPr>
          <p:cNvSpPr>
            <a:spLocks noGrp="1"/>
          </p:cNvSpPr>
          <p:nvPr>
            <p:ph type="dt" sz="half" idx="10"/>
          </p:nvPr>
        </p:nvSpPr>
        <p:spPr/>
        <p:txBody>
          <a:bodyPr/>
          <a:lstStyle/>
          <a:p>
            <a:fld id="{C9277150-40E5-46F0-B771-9816D21D19DD}" type="datetimeFigureOut">
              <a:rPr lang="tr-TR" smtClean="0"/>
              <a:t>15.10.2025</a:t>
            </a:fld>
            <a:endParaRPr lang="tr-TR"/>
          </a:p>
        </p:txBody>
      </p:sp>
      <p:sp>
        <p:nvSpPr>
          <p:cNvPr id="5" name="Footer Placeholder 4">
            <a:extLst>
              <a:ext uri="{FF2B5EF4-FFF2-40B4-BE49-F238E27FC236}">
                <a16:creationId xmlns:a16="http://schemas.microsoft.com/office/drawing/2014/main" id="{35B49038-3CD2-5B4D-440F-451F90FE608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24D3579-8117-07CA-51D2-D9B1839CA335}"/>
              </a:ext>
            </a:extLst>
          </p:cNvPr>
          <p:cNvSpPr>
            <a:spLocks noGrp="1"/>
          </p:cNvSpPr>
          <p:nvPr>
            <p:ph type="sldNum" sz="quarter" idx="12"/>
          </p:nvPr>
        </p:nvSpPr>
        <p:spPr/>
        <p:txBody>
          <a:bodyPr/>
          <a:lstStyle/>
          <a:p>
            <a:fld id="{5EBFBF80-B3A2-4931-8EA9-2721EAD41F07}" type="slidenum">
              <a:rPr lang="tr-TR" smtClean="0"/>
              <a:t>‹#›</a:t>
            </a:fld>
            <a:endParaRPr lang="tr-TR"/>
          </a:p>
        </p:txBody>
      </p:sp>
    </p:spTree>
    <p:extLst>
      <p:ext uri="{BB962C8B-B14F-4D97-AF65-F5344CB8AC3E}">
        <p14:creationId xmlns:p14="http://schemas.microsoft.com/office/powerpoint/2010/main" val="1064141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4EFA-FB2A-A6B2-0A7C-296383F4F56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ACE3142D-E6A3-70CC-A5F7-7A300DFF55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EB41AB4B-F240-FDD3-5667-0F235B90F26E}"/>
              </a:ext>
            </a:extLst>
          </p:cNvPr>
          <p:cNvSpPr>
            <a:spLocks noGrp="1"/>
          </p:cNvSpPr>
          <p:nvPr>
            <p:ph type="dt" sz="half" idx="10"/>
          </p:nvPr>
        </p:nvSpPr>
        <p:spPr/>
        <p:txBody>
          <a:bodyPr/>
          <a:lstStyle/>
          <a:p>
            <a:fld id="{C9277150-40E5-46F0-B771-9816D21D19DD}" type="datetimeFigureOut">
              <a:rPr lang="tr-TR" smtClean="0"/>
              <a:t>15.10.2025</a:t>
            </a:fld>
            <a:endParaRPr lang="tr-TR"/>
          </a:p>
        </p:txBody>
      </p:sp>
      <p:sp>
        <p:nvSpPr>
          <p:cNvPr id="5" name="Footer Placeholder 4">
            <a:extLst>
              <a:ext uri="{FF2B5EF4-FFF2-40B4-BE49-F238E27FC236}">
                <a16:creationId xmlns:a16="http://schemas.microsoft.com/office/drawing/2014/main" id="{5AE2498E-87CF-685C-7B1A-0799F86FD96A}"/>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35953A03-567E-1023-8831-F79F98F24B05}"/>
              </a:ext>
            </a:extLst>
          </p:cNvPr>
          <p:cNvSpPr>
            <a:spLocks noGrp="1"/>
          </p:cNvSpPr>
          <p:nvPr>
            <p:ph type="sldNum" sz="quarter" idx="12"/>
          </p:nvPr>
        </p:nvSpPr>
        <p:spPr/>
        <p:txBody>
          <a:bodyPr/>
          <a:lstStyle/>
          <a:p>
            <a:fld id="{5EBFBF80-B3A2-4931-8EA9-2721EAD41F07}" type="slidenum">
              <a:rPr lang="tr-TR" smtClean="0"/>
              <a:t>‹#›</a:t>
            </a:fld>
            <a:endParaRPr lang="tr-TR"/>
          </a:p>
        </p:txBody>
      </p:sp>
    </p:spTree>
    <p:extLst>
      <p:ext uri="{BB962C8B-B14F-4D97-AF65-F5344CB8AC3E}">
        <p14:creationId xmlns:p14="http://schemas.microsoft.com/office/powerpoint/2010/main" val="2316211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3913-98BC-A999-470C-9EAFA5D406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67F43FF6-1B87-57FC-B98E-A3A206F89D9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019BC7-3A8E-0C2A-A97D-12B4CA3568C5}"/>
              </a:ext>
            </a:extLst>
          </p:cNvPr>
          <p:cNvSpPr>
            <a:spLocks noGrp="1"/>
          </p:cNvSpPr>
          <p:nvPr>
            <p:ph type="dt" sz="half" idx="10"/>
          </p:nvPr>
        </p:nvSpPr>
        <p:spPr/>
        <p:txBody>
          <a:bodyPr/>
          <a:lstStyle/>
          <a:p>
            <a:fld id="{C9277150-40E5-46F0-B771-9816D21D19DD}" type="datetimeFigureOut">
              <a:rPr lang="tr-TR" smtClean="0"/>
              <a:t>15.10.2025</a:t>
            </a:fld>
            <a:endParaRPr lang="tr-TR"/>
          </a:p>
        </p:txBody>
      </p:sp>
      <p:sp>
        <p:nvSpPr>
          <p:cNvPr id="5" name="Footer Placeholder 4">
            <a:extLst>
              <a:ext uri="{FF2B5EF4-FFF2-40B4-BE49-F238E27FC236}">
                <a16:creationId xmlns:a16="http://schemas.microsoft.com/office/drawing/2014/main" id="{0221D3E1-8482-1BB0-A32B-A9037F85EEF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47BE3EB-0302-B810-B8DA-1C0CA2F480E5}"/>
              </a:ext>
            </a:extLst>
          </p:cNvPr>
          <p:cNvSpPr>
            <a:spLocks noGrp="1"/>
          </p:cNvSpPr>
          <p:nvPr>
            <p:ph type="sldNum" sz="quarter" idx="12"/>
          </p:nvPr>
        </p:nvSpPr>
        <p:spPr/>
        <p:txBody>
          <a:bodyPr/>
          <a:lstStyle/>
          <a:p>
            <a:fld id="{5EBFBF80-B3A2-4931-8EA9-2721EAD41F07}" type="slidenum">
              <a:rPr lang="tr-TR" smtClean="0"/>
              <a:t>‹#›</a:t>
            </a:fld>
            <a:endParaRPr lang="tr-TR"/>
          </a:p>
        </p:txBody>
      </p:sp>
    </p:spTree>
    <p:extLst>
      <p:ext uri="{BB962C8B-B14F-4D97-AF65-F5344CB8AC3E}">
        <p14:creationId xmlns:p14="http://schemas.microsoft.com/office/powerpoint/2010/main" val="3249019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D47F-2B40-BC31-0C88-A68C4F70623D}"/>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ABAB4448-7619-CA5B-0A3D-242DDDCACF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A8D7BBA4-7909-9834-74BC-9444D09E05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D3F215BD-2959-2E0A-5C8A-0276915D714D}"/>
              </a:ext>
            </a:extLst>
          </p:cNvPr>
          <p:cNvSpPr>
            <a:spLocks noGrp="1"/>
          </p:cNvSpPr>
          <p:nvPr>
            <p:ph type="dt" sz="half" idx="10"/>
          </p:nvPr>
        </p:nvSpPr>
        <p:spPr/>
        <p:txBody>
          <a:bodyPr/>
          <a:lstStyle/>
          <a:p>
            <a:fld id="{C9277150-40E5-46F0-B771-9816D21D19DD}" type="datetimeFigureOut">
              <a:rPr lang="tr-TR" smtClean="0"/>
              <a:t>15.10.2025</a:t>
            </a:fld>
            <a:endParaRPr lang="tr-TR"/>
          </a:p>
        </p:txBody>
      </p:sp>
      <p:sp>
        <p:nvSpPr>
          <p:cNvPr id="6" name="Footer Placeholder 5">
            <a:extLst>
              <a:ext uri="{FF2B5EF4-FFF2-40B4-BE49-F238E27FC236}">
                <a16:creationId xmlns:a16="http://schemas.microsoft.com/office/drawing/2014/main" id="{22DEB35B-0FD1-3C62-487E-6B37D3C95324}"/>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C5A60442-5D53-2F2D-0324-6CBBDCCD3B4C}"/>
              </a:ext>
            </a:extLst>
          </p:cNvPr>
          <p:cNvSpPr>
            <a:spLocks noGrp="1"/>
          </p:cNvSpPr>
          <p:nvPr>
            <p:ph type="sldNum" sz="quarter" idx="12"/>
          </p:nvPr>
        </p:nvSpPr>
        <p:spPr/>
        <p:txBody>
          <a:bodyPr/>
          <a:lstStyle/>
          <a:p>
            <a:fld id="{5EBFBF80-B3A2-4931-8EA9-2721EAD41F07}" type="slidenum">
              <a:rPr lang="tr-TR" smtClean="0"/>
              <a:t>‹#›</a:t>
            </a:fld>
            <a:endParaRPr lang="tr-TR"/>
          </a:p>
        </p:txBody>
      </p:sp>
    </p:spTree>
    <p:extLst>
      <p:ext uri="{BB962C8B-B14F-4D97-AF65-F5344CB8AC3E}">
        <p14:creationId xmlns:p14="http://schemas.microsoft.com/office/powerpoint/2010/main" val="2345131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899F-2A99-B161-C0B5-DEF6966DB609}"/>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0F4EE6D7-678E-63B2-155D-B6377E0D57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1B7CED-6869-F4BC-8AA1-7F3F2D494B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12ADBE82-0BE2-F134-1ECA-EA969AC190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08EDF2-59F3-6BF2-0C85-CBF992EB6C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3C7D15EE-46F1-698A-45FE-8B28C1AB7CF4}"/>
              </a:ext>
            </a:extLst>
          </p:cNvPr>
          <p:cNvSpPr>
            <a:spLocks noGrp="1"/>
          </p:cNvSpPr>
          <p:nvPr>
            <p:ph type="dt" sz="half" idx="10"/>
          </p:nvPr>
        </p:nvSpPr>
        <p:spPr/>
        <p:txBody>
          <a:bodyPr/>
          <a:lstStyle/>
          <a:p>
            <a:fld id="{C9277150-40E5-46F0-B771-9816D21D19DD}" type="datetimeFigureOut">
              <a:rPr lang="tr-TR" smtClean="0"/>
              <a:t>15.10.2025</a:t>
            </a:fld>
            <a:endParaRPr lang="tr-TR"/>
          </a:p>
        </p:txBody>
      </p:sp>
      <p:sp>
        <p:nvSpPr>
          <p:cNvPr id="8" name="Footer Placeholder 7">
            <a:extLst>
              <a:ext uri="{FF2B5EF4-FFF2-40B4-BE49-F238E27FC236}">
                <a16:creationId xmlns:a16="http://schemas.microsoft.com/office/drawing/2014/main" id="{F89FFD4C-E27F-CF85-34CB-7C623BF8E066}"/>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E62183AF-4635-3656-63FE-147030D2289F}"/>
              </a:ext>
            </a:extLst>
          </p:cNvPr>
          <p:cNvSpPr>
            <a:spLocks noGrp="1"/>
          </p:cNvSpPr>
          <p:nvPr>
            <p:ph type="sldNum" sz="quarter" idx="12"/>
          </p:nvPr>
        </p:nvSpPr>
        <p:spPr/>
        <p:txBody>
          <a:bodyPr/>
          <a:lstStyle/>
          <a:p>
            <a:fld id="{5EBFBF80-B3A2-4931-8EA9-2721EAD41F07}" type="slidenum">
              <a:rPr lang="tr-TR" smtClean="0"/>
              <a:t>‹#›</a:t>
            </a:fld>
            <a:endParaRPr lang="tr-TR"/>
          </a:p>
        </p:txBody>
      </p:sp>
    </p:spTree>
    <p:extLst>
      <p:ext uri="{BB962C8B-B14F-4D97-AF65-F5344CB8AC3E}">
        <p14:creationId xmlns:p14="http://schemas.microsoft.com/office/powerpoint/2010/main" val="2790290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2F463-F23E-17B9-C4BA-745722237666}"/>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DF9E7D59-86D6-5317-B438-99B6D49086BD}"/>
              </a:ext>
            </a:extLst>
          </p:cNvPr>
          <p:cNvSpPr>
            <a:spLocks noGrp="1"/>
          </p:cNvSpPr>
          <p:nvPr>
            <p:ph type="dt" sz="half" idx="10"/>
          </p:nvPr>
        </p:nvSpPr>
        <p:spPr/>
        <p:txBody>
          <a:bodyPr/>
          <a:lstStyle/>
          <a:p>
            <a:fld id="{C9277150-40E5-46F0-B771-9816D21D19DD}" type="datetimeFigureOut">
              <a:rPr lang="tr-TR" smtClean="0"/>
              <a:t>15.10.2025</a:t>
            </a:fld>
            <a:endParaRPr lang="tr-TR"/>
          </a:p>
        </p:txBody>
      </p:sp>
      <p:sp>
        <p:nvSpPr>
          <p:cNvPr id="4" name="Footer Placeholder 3">
            <a:extLst>
              <a:ext uri="{FF2B5EF4-FFF2-40B4-BE49-F238E27FC236}">
                <a16:creationId xmlns:a16="http://schemas.microsoft.com/office/drawing/2014/main" id="{10DDDD6C-8C57-DC15-64EB-7800A90DAE7C}"/>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AF652368-B16F-8AFB-ADCA-14DA8544F400}"/>
              </a:ext>
            </a:extLst>
          </p:cNvPr>
          <p:cNvSpPr>
            <a:spLocks noGrp="1"/>
          </p:cNvSpPr>
          <p:nvPr>
            <p:ph type="sldNum" sz="quarter" idx="12"/>
          </p:nvPr>
        </p:nvSpPr>
        <p:spPr/>
        <p:txBody>
          <a:bodyPr/>
          <a:lstStyle/>
          <a:p>
            <a:fld id="{5EBFBF80-B3A2-4931-8EA9-2721EAD41F07}" type="slidenum">
              <a:rPr lang="tr-TR" smtClean="0"/>
              <a:t>‹#›</a:t>
            </a:fld>
            <a:endParaRPr lang="tr-TR"/>
          </a:p>
        </p:txBody>
      </p:sp>
    </p:spTree>
    <p:extLst>
      <p:ext uri="{BB962C8B-B14F-4D97-AF65-F5344CB8AC3E}">
        <p14:creationId xmlns:p14="http://schemas.microsoft.com/office/powerpoint/2010/main" val="9830419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3DF25A-3E9A-8866-9FB8-89599BDA1BC0}"/>
              </a:ext>
            </a:extLst>
          </p:cNvPr>
          <p:cNvSpPr>
            <a:spLocks noGrp="1"/>
          </p:cNvSpPr>
          <p:nvPr>
            <p:ph type="dt" sz="half" idx="10"/>
          </p:nvPr>
        </p:nvSpPr>
        <p:spPr/>
        <p:txBody>
          <a:bodyPr/>
          <a:lstStyle/>
          <a:p>
            <a:fld id="{C9277150-40E5-46F0-B771-9816D21D19DD}" type="datetimeFigureOut">
              <a:rPr lang="tr-TR" smtClean="0"/>
              <a:t>15.10.2025</a:t>
            </a:fld>
            <a:endParaRPr lang="tr-TR"/>
          </a:p>
        </p:txBody>
      </p:sp>
      <p:sp>
        <p:nvSpPr>
          <p:cNvPr id="3" name="Footer Placeholder 2">
            <a:extLst>
              <a:ext uri="{FF2B5EF4-FFF2-40B4-BE49-F238E27FC236}">
                <a16:creationId xmlns:a16="http://schemas.microsoft.com/office/drawing/2014/main" id="{AAB40762-B66D-FD83-4412-9225627BEE37}"/>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85F9B0FD-3763-2887-5A3A-7B942F7CD0FE}"/>
              </a:ext>
            </a:extLst>
          </p:cNvPr>
          <p:cNvSpPr>
            <a:spLocks noGrp="1"/>
          </p:cNvSpPr>
          <p:nvPr>
            <p:ph type="sldNum" sz="quarter" idx="12"/>
          </p:nvPr>
        </p:nvSpPr>
        <p:spPr/>
        <p:txBody>
          <a:bodyPr/>
          <a:lstStyle/>
          <a:p>
            <a:fld id="{5EBFBF80-B3A2-4931-8EA9-2721EAD41F07}" type="slidenum">
              <a:rPr lang="tr-TR" smtClean="0"/>
              <a:t>‹#›</a:t>
            </a:fld>
            <a:endParaRPr lang="tr-TR"/>
          </a:p>
        </p:txBody>
      </p:sp>
    </p:spTree>
    <p:extLst>
      <p:ext uri="{BB962C8B-B14F-4D97-AF65-F5344CB8AC3E}">
        <p14:creationId xmlns:p14="http://schemas.microsoft.com/office/powerpoint/2010/main" val="39318337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3FEE1-3ECA-2BE0-96E2-775D217827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F7A09B36-01AF-101E-F47E-57C851013F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BAB706D6-F814-6252-2BB6-64DF9A271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B7D0AB-EF31-134C-84EC-DC3B8930AE47}"/>
              </a:ext>
            </a:extLst>
          </p:cNvPr>
          <p:cNvSpPr>
            <a:spLocks noGrp="1"/>
          </p:cNvSpPr>
          <p:nvPr>
            <p:ph type="dt" sz="half" idx="10"/>
          </p:nvPr>
        </p:nvSpPr>
        <p:spPr/>
        <p:txBody>
          <a:bodyPr/>
          <a:lstStyle/>
          <a:p>
            <a:fld id="{C9277150-40E5-46F0-B771-9816D21D19DD}" type="datetimeFigureOut">
              <a:rPr lang="tr-TR" smtClean="0"/>
              <a:t>15.10.2025</a:t>
            </a:fld>
            <a:endParaRPr lang="tr-TR"/>
          </a:p>
        </p:txBody>
      </p:sp>
      <p:sp>
        <p:nvSpPr>
          <p:cNvPr id="6" name="Footer Placeholder 5">
            <a:extLst>
              <a:ext uri="{FF2B5EF4-FFF2-40B4-BE49-F238E27FC236}">
                <a16:creationId xmlns:a16="http://schemas.microsoft.com/office/drawing/2014/main" id="{D5BE7CD3-1484-823D-C282-021D422BDFCE}"/>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A990D032-655F-57D0-FCBF-0B1436D2D712}"/>
              </a:ext>
            </a:extLst>
          </p:cNvPr>
          <p:cNvSpPr>
            <a:spLocks noGrp="1"/>
          </p:cNvSpPr>
          <p:nvPr>
            <p:ph type="sldNum" sz="quarter" idx="12"/>
          </p:nvPr>
        </p:nvSpPr>
        <p:spPr/>
        <p:txBody>
          <a:bodyPr/>
          <a:lstStyle/>
          <a:p>
            <a:fld id="{5EBFBF80-B3A2-4931-8EA9-2721EAD41F07}" type="slidenum">
              <a:rPr lang="tr-TR" smtClean="0"/>
              <a:t>‹#›</a:t>
            </a:fld>
            <a:endParaRPr lang="tr-TR"/>
          </a:p>
        </p:txBody>
      </p:sp>
    </p:spTree>
    <p:extLst>
      <p:ext uri="{BB962C8B-B14F-4D97-AF65-F5344CB8AC3E}">
        <p14:creationId xmlns:p14="http://schemas.microsoft.com/office/powerpoint/2010/main" val="1240923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F160-E615-8F54-AA39-95BBAAE66FE6}"/>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1E9865B6-CD52-D27F-B53C-AB2AD05160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7551A25F-7B70-E448-0D1F-5B21803E9476}"/>
              </a:ext>
            </a:extLst>
          </p:cNvPr>
          <p:cNvSpPr>
            <a:spLocks noGrp="1"/>
          </p:cNvSpPr>
          <p:nvPr>
            <p:ph type="dt" sz="half" idx="10"/>
          </p:nvPr>
        </p:nvSpPr>
        <p:spPr/>
        <p:txBody>
          <a:bodyPr/>
          <a:lstStyle/>
          <a:p>
            <a:fld id="{AFE9E566-C066-4420-852B-0E28D9D4AAEF}" type="datetimeFigureOut">
              <a:rPr lang="tr-TR" smtClean="0"/>
              <a:t>15.10.2025</a:t>
            </a:fld>
            <a:endParaRPr lang="tr-TR"/>
          </a:p>
        </p:txBody>
      </p:sp>
      <p:sp>
        <p:nvSpPr>
          <p:cNvPr id="5" name="Footer Placeholder 4">
            <a:extLst>
              <a:ext uri="{FF2B5EF4-FFF2-40B4-BE49-F238E27FC236}">
                <a16:creationId xmlns:a16="http://schemas.microsoft.com/office/drawing/2014/main" id="{A1F94846-A796-6212-C672-93F71473AD2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C73C5260-0E9C-6C64-EB20-221BEA35E07D}"/>
              </a:ext>
            </a:extLst>
          </p:cNvPr>
          <p:cNvSpPr>
            <a:spLocks noGrp="1"/>
          </p:cNvSpPr>
          <p:nvPr>
            <p:ph type="sldNum" sz="quarter" idx="12"/>
          </p:nvPr>
        </p:nvSpPr>
        <p:spPr/>
        <p:txBody>
          <a:bodyPr/>
          <a:lstStyle/>
          <a:p>
            <a:fld id="{2D090DED-3A4B-4DCF-88F0-3C37D513F30A}" type="slidenum">
              <a:rPr lang="tr-TR" smtClean="0"/>
              <a:t>‹#›</a:t>
            </a:fld>
            <a:endParaRPr lang="tr-TR"/>
          </a:p>
        </p:txBody>
      </p:sp>
    </p:spTree>
    <p:extLst>
      <p:ext uri="{BB962C8B-B14F-4D97-AF65-F5344CB8AC3E}">
        <p14:creationId xmlns:p14="http://schemas.microsoft.com/office/powerpoint/2010/main" val="18456863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48FC1-F14E-BCBF-D8AC-093C925BF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B39ED461-4E56-029B-B97C-D420875A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F8AEDA26-F3EE-6039-B05B-CEFA7EE09E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C9A0D-F64E-F526-E185-24908FAC744A}"/>
              </a:ext>
            </a:extLst>
          </p:cNvPr>
          <p:cNvSpPr>
            <a:spLocks noGrp="1"/>
          </p:cNvSpPr>
          <p:nvPr>
            <p:ph type="dt" sz="half" idx="10"/>
          </p:nvPr>
        </p:nvSpPr>
        <p:spPr/>
        <p:txBody>
          <a:bodyPr/>
          <a:lstStyle/>
          <a:p>
            <a:fld id="{C9277150-40E5-46F0-B771-9816D21D19DD}" type="datetimeFigureOut">
              <a:rPr lang="tr-TR" smtClean="0"/>
              <a:t>15.10.2025</a:t>
            </a:fld>
            <a:endParaRPr lang="tr-TR"/>
          </a:p>
        </p:txBody>
      </p:sp>
      <p:sp>
        <p:nvSpPr>
          <p:cNvPr id="6" name="Footer Placeholder 5">
            <a:extLst>
              <a:ext uri="{FF2B5EF4-FFF2-40B4-BE49-F238E27FC236}">
                <a16:creationId xmlns:a16="http://schemas.microsoft.com/office/drawing/2014/main" id="{6AD3F846-B4AE-67BB-FC77-7E38A57B056F}"/>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480C7B46-1AE1-7133-BF1B-52AF878F5476}"/>
              </a:ext>
            </a:extLst>
          </p:cNvPr>
          <p:cNvSpPr>
            <a:spLocks noGrp="1"/>
          </p:cNvSpPr>
          <p:nvPr>
            <p:ph type="sldNum" sz="quarter" idx="12"/>
          </p:nvPr>
        </p:nvSpPr>
        <p:spPr/>
        <p:txBody>
          <a:bodyPr/>
          <a:lstStyle/>
          <a:p>
            <a:fld id="{5EBFBF80-B3A2-4931-8EA9-2721EAD41F07}" type="slidenum">
              <a:rPr lang="tr-TR" smtClean="0"/>
              <a:t>‹#›</a:t>
            </a:fld>
            <a:endParaRPr lang="tr-TR"/>
          </a:p>
        </p:txBody>
      </p:sp>
    </p:spTree>
    <p:extLst>
      <p:ext uri="{BB962C8B-B14F-4D97-AF65-F5344CB8AC3E}">
        <p14:creationId xmlns:p14="http://schemas.microsoft.com/office/powerpoint/2010/main" val="34307218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A4BE-A072-3FF0-A223-7D51EDA444A2}"/>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A9E8DDAC-E294-A999-36D4-5FFA1BA28C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FFED35A5-B453-14B1-DAEB-B94219EDCC6E}"/>
              </a:ext>
            </a:extLst>
          </p:cNvPr>
          <p:cNvSpPr>
            <a:spLocks noGrp="1"/>
          </p:cNvSpPr>
          <p:nvPr>
            <p:ph type="dt" sz="half" idx="10"/>
          </p:nvPr>
        </p:nvSpPr>
        <p:spPr/>
        <p:txBody>
          <a:bodyPr/>
          <a:lstStyle/>
          <a:p>
            <a:fld id="{C9277150-40E5-46F0-B771-9816D21D19DD}" type="datetimeFigureOut">
              <a:rPr lang="tr-TR" smtClean="0"/>
              <a:t>15.10.2025</a:t>
            </a:fld>
            <a:endParaRPr lang="tr-TR"/>
          </a:p>
        </p:txBody>
      </p:sp>
      <p:sp>
        <p:nvSpPr>
          <p:cNvPr id="5" name="Footer Placeholder 4">
            <a:extLst>
              <a:ext uri="{FF2B5EF4-FFF2-40B4-BE49-F238E27FC236}">
                <a16:creationId xmlns:a16="http://schemas.microsoft.com/office/drawing/2014/main" id="{96C9E876-9C14-4A3B-A3BB-096BC1AD0B80}"/>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66CE0430-53EB-3C95-747D-6577EFD4ECFE}"/>
              </a:ext>
            </a:extLst>
          </p:cNvPr>
          <p:cNvSpPr>
            <a:spLocks noGrp="1"/>
          </p:cNvSpPr>
          <p:nvPr>
            <p:ph type="sldNum" sz="quarter" idx="12"/>
          </p:nvPr>
        </p:nvSpPr>
        <p:spPr/>
        <p:txBody>
          <a:bodyPr/>
          <a:lstStyle/>
          <a:p>
            <a:fld id="{5EBFBF80-B3A2-4931-8EA9-2721EAD41F07}" type="slidenum">
              <a:rPr lang="tr-TR" smtClean="0"/>
              <a:t>‹#›</a:t>
            </a:fld>
            <a:endParaRPr lang="tr-TR"/>
          </a:p>
        </p:txBody>
      </p:sp>
    </p:spTree>
    <p:extLst>
      <p:ext uri="{BB962C8B-B14F-4D97-AF65-F5344CB8AC3E}">
        <p14:creationId xmlns:p14="http://schemas.microsoft.com/office/powerpoint/2010/main" val="3446517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169C95-9C80-CF56-B481-E741643C9D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A31A49AE-AC24-CF52-EF57-22EC0BB642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E7E8EA6D-60CA-58CC-4832-D046BC4607D1}"/>
              </a:ext>
            </a:extLst>
          </p:cNvPr>
          <p:cNvSpPr>
            <a:spLocks noGrp="1"/>
          </p:cNvSpPr>
          <p:nvPr>
            <p:ph type="dt" sz="half" idx="10"/>
          </p:nvPr>
        </p:nvSpPr>
        <p:spPr/>
        <p:txBody>
          <a:bodyPr/>
          <a:lstStyle/>
          <a:p>
            <a:fld id="{C9277150-40E5-46F0-B771-9816D21D19DD}" type="datetimeFigureOut">
              <a:rPr lang="tr-TR" smtClean="0"/>
              <a:t>15.10.2025</a:t>
            </a:fld>
            <a:endParaRPr lang="tr-TR"/>
          </a:p>
        </p:txBody>
      </p:sp>
      <p:sp>
        <p:nvSpPr>
          <p:cNvPr id="5" name="Footer Placeholder 4">
            <a:extLst>
              <a:ext uri="{FF2B5EF4-FFF2-40B4-BE49-F238E27FC236}">
                <a16:creationId xmlns:a16="http://schemas.microsoft.com/office/drawing/2014/main" id="{8ED14D28-5A6E-6759-A8ED-C28E2376AA6C}"/>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E23E670-2537-0626-56EF-96D737D93873}"/>
              </a:ext>
            </a:extLst>
          </p:cNvPr>
          <p:cNvSpPr>
            <a:spLocks noGrp="1"/>
          </p:cNvSpPr>
          <p:nvPr>
            <p:ph type="sldNum" sz="quarter" idx="12"/>
          </p:nvPr>
        </p:nvSpPr>
        <p:spPr/>
        <p:txBody>
          <a:bodyPr/>
          <a:lstStyle/>
          <a:p>
            <a:fld id="{5EBFBF80-B3A2-4931-8EA9-2721EAD41F07}" type="slidenum">
              <a:rPr lang="tr-TR" smtClean="0"/>
              <a:t>‹#›</a:t>
            </a:fld>
            <a:endParaRPr lang="tr-TR"/>
          </a:p>
        </p:txBody>
      </p:sp>
    </p:spTree>
    <p:extLst>
      <p:ext uri="{BB962C8B-B14F-4D97-AF65-F5344CB8AC3E}">
        <p14:creationId xmlns:p14="http://schemas.microsoft.com/office/powerpoint/2010/main" val="357942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5764-A70E-0C4E-9258-49B540F083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1A964CB9-4019-E089-0DA0-AF1CAADB40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6E7CF8-E17C-6616-F9CD-9D80FB008F9B}"/>
              </a:ext>
            </a:extLst>
          </p:cNvPr>
          <p:cNvSpPr>
            <a:spLocks noGrp="1"/>
          </p:cNvSpPr>
          <p:nvPr>
            <p:ph type="dt" sz="half" idx="10"/>
          </p:nvPr>
        </p:nvSpPr>
        <p:spPr/>
        <p:txBody>
          <a:bodyPr/>
          <a:lstStyle/>
          <a:p>
            <a:fld id="{AFE9E566-C066-4420-852B-0E28D9D4AAEF}" type="datetimeFigureOut">
              <a:rPr lang="tr-TR" smtClean="0"/>
              <a:t>15.10.2025</a:t>
            </a:fld>
            <a:endParaRPr lang="tr-TR"/>
          </a:p>
        </p:txBody>
      </p:sp>
      <p:sp>
        <p:nvSpPr>
          <p:cNvPr id="5" name="Footer Placeholder 4">
            <a:extLst>
              <a:ext uri="{FF2B5EF4-FFF2-40B4-BE49-F238E27FC236}">
                <a16:creationId xmlns:a16="http://schemas.microsoft.com/office/drawing/2014/main" id="{AA79EDD1-7A1A-11C0-58A8-0FEFF3DE273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B4540D4C-0C59-B879-5989-F7A533EC82A6}"/>
              </a:ext>
            </a:extLst>
          </p:cNvPr>
          <p:cNvSpPr>
            <a:spLocks noGrp="1"/>
          </p:cNvSpPr>
          <p:nvPr>
            <p:ph type="sldNum" sz="quarter" idx="12"/>
          </p:nvPr>
        </p:nvSpPr>
        <p:spPr/>
        <p:txBody>
          <a:bodyPr/>
          <a:lstStyle/>
          <a:p>
            <a:fld id="{2D090DED-3A4B-4DCF-88F0-3C37D513F30A}" type="slidenum">
              <a:rPr lang="tr-TR" smtClean="0"/>
              <a:t>‹#›</a:t>
            </a:fld>
            <a:endParaRPr lang="tr-TR"/>
          </a:p>
        </p:txBody>
      </p:sp>
    </p:spTree>
    <p:extLst>
      <p:ext uri="{BB962C8B-B14F-4D97-AF65-F5344CB8AC3E}">
        <p14:creationId xmlns:p14="http://schemas.microsoft.com/office/powerpoint/2010/main" val="126217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A397D-2641-5F00-B944-78BC688DDAF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ABB4B502-E03A-7755-A46F-DC1E5FD81C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D792A9B6-6F69-B988-EED0-113815605D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FFB943A5-4C82-41CD-B98C-EC71BBD9E6B9}"/>
              </a:ext>
            </a:extLst>
          </p:cNvPr>
          <p:cNvSpPr>
            <a:spLocks noGrp="1"/>
          </p:cNvSpPr>
          <p:nvPr>
            <p:ph type="dt" sz="half" idx="10"/>
          </p:nvPr>
        </p:nvSpPr>
        <p:spPr/>
        <p:txBody>
          <a:bodyPr/>
          <a:lstStyle/>
          <a:p>
            <a:fld id="{AFE9E566-C066-4420-852B-0E28D9D4AAEF}" type="datetimeFigureOut">
              <a:rPr lang="tr-TR" smtClean="0"/>
              <a:t>15.10.2025</a:t>
            </a:fld>
            <a:endParaRPr lang="tr-TR"/>
          </a:p>
        </p:txBody>
      </p:sp>
      <p:sp>
        <p:nvSpPr>
          <p:cNvPr id="6" name="Footer Placeholder 5">
            <a:extLst>
              <a:ext uri="{FF2B5EF4-FFF2-40B4-BE49-F238E27FC236}">
                <a16:creationId xmlns:a16="http://schemas.microsoft.com/office/drawing/2014/main" id="{C3937D68-6006-E3CA-5CF8-299B595C3FEB}"/>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F2F1B80-DCF9-41D3-2555-72446F17D8E6}"/>
              </a:ext>
            </a:extLst>
          </p:cNvPr>
          <p:cNvSpPr>
            <a:spLocks noGrp="1"/>
          </p:cNvSpPr>
          <p:nvPr>
            <p:ph type="sldNum" sz="quarter" idx="12"/>
          </p:nvPr>
        </p:nvSpPr>
        <p:spPr/>
        <p:txBody>
          <a:bodyPr/>
          <a:lstStyle/>
          <a:p>
            <a:fld id="{2D090DED-3A4B-4DCF-88F0-3C37D513F30A}" type="slidenum">
              <a:rPr lang="tr-TR" smtClean="0"/>
              <a:t>‹#›</a:t>
            </a:fld>
            <a:endParaRPr lang="tr-TR"/>
          </a:p>
        </p:txBody>
      </p:sp>
    </p:spTree>
    <p:extLst>
      <p:ext uri="{BB962C8B-B14F-4D97-AF65-F5344CB8AC3E}">
        <p14:creationId xmlns:p14="http://schemas.microsoft.com/office/powerpoint/2010/main" val="140509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B298-F297-58BC-AD6A-0572CF0C4955}"/>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41C91C1A-2917-E9BF-14DE-8004651669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406270-FEAF-2E71-40DB-1EC388ADA9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F19DA5D6-6F1C-A433-F562-E4D13B01B6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171C7A-2793-190F-AF4E-BF0E2629F9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FC7DDA9D-1826-34EF-5D77-D672F695B195}"/>
              </a:ext>
            </a:extLst>
          </p:cNvPr>
          <p:cNvSpPr>
            <a:spLocks noGrp="1"/>
          </p:cNvSpPr>
          <p:nvPr>
            <p:ph type="dt" sz="half" idx="10"/>
          </p:nvPr>
        </p:nvSpPr>
        <p:spPr/>
        <p:txBody>
          <a:bodyPr/>
          <a:lstStyle/>
          <a:p>
            <a:fld id="{AFE9E566-C066-4420-852B-0E28D9D4AAEF}" type="datetimeFigureOut">
              <a:rPr lang="tr-TR" smtClean="0"/>
              <a:t>15.10.2025</a:t>
            </a:fld>
            <a:endParaRPr lang="tr-TR"/>
          </a:p>
        </p:txBody>
      </p:sp>
      <p:sp>
        <p:nvSpPr>
          <p:cNvPr id="8" name="Footer Placeholder 7">
            <a:extLst>
              <a:ext uri="{FF2B5EF4-FFF2-40B4-BE49-F238E27FC236}">
                <a16:creationId xmlns:a16="http://schemas.microsoft.com/office/drawing/2014/main" id="{B8B17526-3F1B-E6F3-2FB2-A0C182F3BD2A}"/>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7930FC95-860B-8CE7-E955-336B1FFAC0E0}"/>
              </a:ext>
            </a:extLst>
          </p:cNvPr>
          <p:cNvSpPr>
            <a:spLocks noGrp="1"/>
          </p:cNvSpPr>
          <p:nvPr>
            <p:ph type="sldNum" sz="quarter" idx="12"/>
          </p:nvPr>
        </p:nvSpPr>
        <p:spPr/>
        <p:txBody>
          <a:bodyPr/>
          <a:lstStyle/>
          <a:p>
            <a:fld id="{2D090DED-3A4B-4DCF-88F0-3C37D513F30A}" type="slidenum">
              <a:rPr lang="tr-TR" smtClean="0"/>
              <a:t>‹#›</a:t>
            </a:fld>
            <a:endParaRPr lang="tr-TR"/>
          </a:p>
        </p:txBody>
      </p:sp>
    </p:spTree>
    <p:extLst>
      <p:ext uri="{BB962C8B-B14F-4D97-AF65-F5344CB8AC3E}">
        <p14:creationId xmlns:p14="http://schemas.microsoft.com/office/powerpoint/2010/main" val="3081661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F1665-E58E-C10B-35D7-20D3FD3B41F1}"/>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7D0AFA3E-8FD0-AEDE-C2A5-1E77BD333198}"/>
              </a:ext>
            </a:extLst>
          </p:cNvPr>
          <p:cNvSpPr>
            <a:spLocks noGrp="1"/>
          </p:cNvSpPr>
          <p:nvPr>
            <p:ph type="dt" sz="half" idx="10"/>
          </p:nvPr>
        </p:nvSpPr>
        <p:spPr/>
        <p:txBody>
          <a:bodyPr/>
          <a:lstStyle/>
          <a:p>
            <a:fld id="{AFE9E566-C066-4420-852B-0E28D9D4AAEF}" type="datetimeFigureOut">
              <a:rPr lang="tr-TR" smtClean="0"/>
              <a:t>15.10.2025</a:t>
            </a:fld>
            <a:endParaRPr lang="tr-TR"/>
          </a:p>
        </p:txBody>
      </p:sp>
      <p:sp>
        <p:nvSpPr>
          <p:cNvPr id="4" name="Footer Placeholder 3">
            <a:extLst>
              <a:ext uri="{FF2B5EF4-FFF2-40B4-BE49-F238E27FC236}">
                <a16:creationId xmlns:a16="http://schemas.microsoft.com/office/drawing/2014/main" id="{783A17DD-D493-D379-892A-1E8167EDDE5A}"/>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F3A0F471-A420-3A48-51A2-947B991034B6}"/>
              </a:ext>
            </a:extLst>
          </p:cNvPr>
          <p:cNvSpPr>
            <a:spLocks noGrp="1"/>
          </p:cNvSpPr>
          <p:nvPr>
            <p:ph type="sldNum" sz="quarter" idx="12"/>
          </p:nvPr>
        </p:nvSpPr>
        <p:spPr/>
        <p:txBody>
          <a:bodyPr/>
          <a:lstStyle/>
          <a:p>
            <a:fld id="{2D090DED-3A4B-4DCF-88F0-3C37D513F30A}" type="slidenum">
              <a:rPr lang="tr-TR" smtClean="0"/>
              <a:t>‹#›</a:t>
            </a:fld>
            <a:endParaRPr lang="tr-TR"/>
          </a:p>
        </p:txBody>
      </p:sp>
    </p:spTree>
    <p:extLst>
      <p:ext uri="{BB962C8B-B14F-4D97-AF65-F5344CB8AC3E}">
        <p14:creationId xmlns:p14="http://schemas.microsoft.com/office/powerpoint/2010/main" val="62027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201F40-DD4D-B44F-C6C3-953B2D78A134}"/>
              </a:ext>
            </a:extLst>
          </p:cNvPr>
          <p:cNvSpPr>
            <a:spLocks noGrp="1"/>
          </p:cNvSpPr>
          <p:nvPr>
            <p:ph type="dt" sz="half" idx="10"/>
          </p:nvPr>
        </p:nvSpPr>
        <p:spPr/>
        <p:txBody>
          <a:bodyPr/>
          <a:lstStyle/>
          <a:p>
            <a:fld id="{AFE9E566-C066-4420-852B-0E28D9D4AAEF}" type="datetimeFigureOut">
              <a:rPr lang="tr-TR" smtClean="0"/>
              <a:t>15.10.2025</a:t>
            </a:fld>
            <a:endParaRPr lang="tr-TR"/>
          </a:p>
        </p:txBody>
      </p:sp>
      <p:sp>
        <p:nvSpPr>
          <p:cNvPr id="3" name="Footer Placeholder 2">
            <a:extLst>
              <a:ext uri="{FF2B5EF4-FFF2-40B4-BE49-F238E27FC236}">
                <a16:creationId xmlns:a16="http://schemas.microsoft.com/office/drawing/2014/main" id="{E4F9BB0F-D7AE-1AEA-1064-43A8128F7F40}"/>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9BE830BA-7BD3-2499-E504-6C87268381D2}"/>
              </a:ext>
            </a:extLst>
          </p:cNvPr>
          <p:cNvSpPr>
            <a:spLocks noGrp="1"/>
          </p:cNvSpPr>
          <p:nvPr>
            <p:ph type="sldNum" sz="quarter" idx="12"/>
          </p:nvPr>
        </p:nvSpPr>
        <p:spPr/>
        <p:txBody>
          <a:bodyPr/>
          <a:lstStyle/>
          <a:p>
            <a:fld id="{2D090DED-3A4B-4DCF-88F0-3C37D513F30A}" type="slidenum">
              <a:rPr lang="tr-TR" smtClean="0"/>
              <a:t>‹#›</a:t>
            </a:fld>
            <a:endParaRPr lang="tr-TR"/>
          </a:p>
        </p:txBody>
      </p:sp>
    </p:spTree>
    <p:extLst>
      <p:ext uri="{BB962C8B-B14F-4D97-AF65-F5344CB8AC3E}">
        <p14:creationId xmlns:p14="http://schemas.microsoft.com/office/powerpoint/2010/main" val="161359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E7EC-1BF8-19C4-AE6D-C16E764460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4E784800-1F32-48FB-5E53-A309BFFD1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33A61328-C5C5-5BCF-8563-A3391D343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A6441-48A8-BD98-D5AE-CD26D625F454}"/>
              </a:ext>
            </a:extLst>
          </p:cNvPr>
          <p:cNvSpPr>
            <a:spLocks noGrp="1"/>
          </p:cNvSpPr>
          <p:nvPr>
            <p:ph type="dt" sz="half" idx="10"/>
          </p:nvPr>
        </p:nvSpPr>
        <p:spPr/>
        <p:txBody>
          <a:bodyPr/>
          <a:lstStyle/>
          <a:p>
            <a:fld id="{AFE9E566-C066-4420-852B-0E28D9D4AAEF}" type="datetimeFigureOut">
              <a:rPr lang="tr-TR" smtClean="0"/>
              <a:t>15.10.2025</a:t>
            </a:fld>
            <a:endParaRPr lang="tr-TR"/>
          </a:p>
        </p:txBody>
      </p:sp>
      <p:sp>
        <p:nvSpPr>
          <p:cNvPr id="6" name="Footer Placeholder 5">
            <a:extLst>
              <a:ext uri="{FF2B5EF4-FFF2-40B4-BE49-F238E27FC236}">
                <a16:creationId xmlns:a16="http://schemas.microsoft.com/office/drawing/2014/main" id="{733B4FB8-82F7-44FD-7226-56C1E95F3445}"/>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3E6E96A2-C039-C7B2-E167-63B20082F546}"/>
              </a:ext>
            </a:extLst>
          </p:cNvPr>
          <p:cNvSpPr>
            <a:spLocks noGrp="1"/>
          </p:cNvSpPr>
          <p:nvPr>
            <p:ph type="sldNum" sz="quarter" idx="12"/>
          </p:nvPr>
        </p:nvSpPr>
        <p:spPr/>
        <p:txBody>
          <a:bodyPr/>
          <a:lstStyle/>
          <a:p>
            <a:fld id="{2D090DED-3A4B-4DCF-88F0-3C37D513F30A}" type="slidenum">
              <a:rPr lang="tr-TR" smtClean="0"/>
              <a:t>‹#›</a:t>
            </a:fld>
            <a:endParaRPr lang="tr-TR"/>
          </a:p>
        </p:txBody>
      </p:sp>
    </p:spTree>
    <p:extLst>
      <p:ext uri="{BB962C8B-B14F-4D97-AF65-F5344CB8AC3E}">
        <p14:creationId xmlns:p14="http://schemas.microsoft.com/office/powerpoint/2010/main" val="2562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9150F-65A3-32FC-6006-CA72EA8F68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51BBABAE-7A50-F34A-5760-B39DAC57DF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BEBD886C-A99F-E86F-FFFF-D393A863E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DC3FC-DC47-EA45-B1B9-D268CEFD052D}"/>
              </a:ext>
            </a:extLst>
          </p:cNvPr>
          <p:cNvSpPr>
            <a:spLocks noGrp="1"/>
          </p:cNvSpPr>
          <p:nvPr>
            <p:ph type="dt" sz="half" idx="10"/>
          </p:nvPr>
        </p:nvSpPr>
        <p:spPr/>
        <p:txBody>
          <a:bodyPr/>
          <a:lstStyle/>
          <a:p>
            <a:fld id="{AFE9E566-C066-4420-852B-0E28D9D4AAEF}" type="datetimeFigureOut">
              <a:rPr lang="tr-TR" smtClean="0"/>
              <a:t>15.10.2025</a:t>
            </a:fld>
            <a:endParaRPr lang="tr-TR"/>
          </a:p>
        </p:txBody>
      </p:sp>
      <p:sp>
        <p:nvSpPr>
          <p:cNvPr id="6" name="Footer Placeholder 5">
            <a:extLst>
              <a:ext uri="{FF2B5EF4-FFF2-40B4-BE49-F238E27FC236}">
                <a16:creationId xmlns:a16="http://schemas.microsoft.com/office/drawing/2014/main" id="{D02083D1-DA48-700E-C42E-403D7ECA00E9}"/>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533114E1-B305-B27F-BD8B-D1595743EEFA}"/>
              </a:ext>
            </a:extLst>
          </p:cNvPr>
          <p:cNvSpPr>
            <a:spLocks noGrp="1"/>
          </p:cNvSpPr>
          <p:nvPr>
            <p:ph type="sldNum" sz="quarter" idx="12"/>
          </p:nvPr>
        </p:nvSpPr>
        <p:spPr/>
        <p:txBody>
          <a:bodyPr/>
          <a:lstStyle/>
          <a:p>
            <a:fld id="{2D090DED-3A4B-4DCF-88F0-3C37D513F30A}" type="slidenum">
              <a:rPr lang="tr-TR" smtClean="0"/>
              <a:t>‹#›</a:t>
            </a:fld>
            <a:endParaRPr lang="tr-TR"/>
          </a:p>
        </p:txBody>
      </p:sp>
    </p:spTree>
    <p:extLst>
      <p:ext uri="{BB962C8B-B14F-4D97-AF65-F5344CB8AC3E}">
        <p14:creationId xmlns:p14="http://schemas.microsoft.com/office/powerpoint/2010/main" val="227146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E4AAC5-FA63-7308-C596-4CA1A80DEB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6A8BC523-A2D1-0449-8420-BDA9B1B24E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5BD90F31-6E7C-90B9-1556-317096A6B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E9E566-C066-4420-852B-0E28D9D4AAEF}" type="datetimeFigureOut">
              <a:rPr lang="tr-TR" smtClean="0"/>
              <a:t>15.10.2025</a:t>
            </a:fld>
            <a:endParaRPr lang="tr-TR"/>
          </a:p>
        </p:txBody>
      </p:sp>
      <p:sp>
        <p:nvSpPr>
          <p:cNvPr id="5" name="Footer Placeholder 4">
            <a:extLst>
              <a:ext uri="{FF2B5EF4-FFF2-40B4-BE49-F238E27FC236}">
                <a16:creationId xmlns:a16="http://schemas.microsoft.com/office/drawing/2014/main" id="{9E5E170A-74B4-0595-2877-965B402220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DB92CD04-3472-125B-674F-1A440327DE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D090DED-3A4B-4DCF-88F0-3C37D513F30A}" type="slidenum">
              <a:rPr lang="tr-TR" smtClean="0"/>
              <a:t>‹#›</a:t>
            </a:fld>
            <a:endParaRPr lang="tr-TR"/>
          </a:p>
        </p:txBody>
      </p:sp>
    </p:spTree>
    <p:extLst>
      <p:ext uri="{BB962C8B-B14F-4D97-AF65-F5344CB8AC3E}">
        <p14:creationId xmlns:p14="http://schemas.microsoft.com/office/powerpoint/2010/main" val="2522789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A304C0-B15D-F58C-B7AA-F47541806A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FA009098-F55C-ADDA-B0EA-7333185472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A70A9D0A-1092-1D30-1085-F09392865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277150-40E5-46F0-B771-9816D21D19DD}" type="datetimeFigureOut">
              <a:rPr lang="tr-TR" smtClean="0"/>
              <a:t>15.10.2025</a:t>
            </a:fld>
            <a:endParaRPr lang="tr-TR"/>
          </a:p>
        </p:txBody>
      </p:sp>
      <p:sp>
        <p:nvSpPr>
          <p:cNvPr id="5" name="Footer Placeholder 4">
            <a:extLst>
              <a:ext uri="{FF2B5EF4-FFF2-40B4-BE49-F238E27FC236}">
                <a16:creationId xmlns:a16="http://schemas.microsoft.com/office/drawing/2014/main" id="{FC80021C-FE57-F47B-0CE4-48A67240FB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9776A19D-1798-73EE-E364-8669F28E6D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EBFBF80-B3A2-4931-8EA9-2721EAD41F07}" type="slidenum">
              <a:rPr lang="tr-TR" smtClean="0"/>
              <a:t>‹#›</a:t>
            </a:fld>
            <a:endParaRPr lang="tr-TR"/>
          </a:p>
        </p:txBody>
      </p:sp>
    </p:spTree>
    <p:extLst>
      <p:ext uri="{BB962C8B-B14F-4D97-AF65-F5344CB8AC3E}">
        <p14:creationId xmlns:p14="http://schemas.microsoft.com/office/powerpoint/2010/main" val="563580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jpg"/><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8.xml"/><Relationship Id="rId4" Type="http://schemas.openxmlformats.org/officeDocument/2006/relationships/image" Target="../media/image4.jfi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8.xml"/><Relationship Id="rId6" Type="http://schemas.openxmlformats.org/officeDocument/2006/relationships/image" Target="../media/image7.png"/><Relationship Id="rId5" Type="http://schemas.openxmlformats.org/officeDocument/2006/relationships/image" Target="../media/image6.jfif"/><Relationship Id="rId4" Type="http://schemas.openxmlformats.org/officeDocument/2006/relationships/image" Target="../media/image5.jfif"/></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jfif"/><Relationship Id="rId4" Type="http://schemas.openxmlformats.org/officeDocument/2006/relationships/image" Target="../media/image8.jfi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jf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8.xml"/><Relationship Id="rId4" Type="http://schemas.openxmlformats.org/officeDocument/2006/relationships/image" Target="../media/image13.jfif"/></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jpg"/><Relationship Id="rId1" Type="http://schemas.openxmlformats.org/officeDocument/2006/relationships/slideLayout" Target="../slideLayouts/slideLayout1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89781" y="973015"/>
            <a:ext cx="11852694" cy="5695204"/>
          </a:xfrm>
          <a:effectLst/>
        </p:spPr>
        <p:txBody>
          <a:bodyPr>
            <a:normAutofit/>
          </a:bodyPr>
          <a:lstStyle/>
          <a:p>
            <a:pPr algn="l">
              <a:defRPr/>
            </a:pPr>
            <a:r>
              <a:rPr lang="az-Latn-AZ" sz="1800" dirty="0">
                <a:latin typeface="Arial" panose="020B0604020202020204" pitchFamily="34" charset="0"/>
                <a:ea typeface="MS Mincho"/>
                <a:cs typeface="Arial" panose="020B0604020202020204" pitchFamily="34" charset="0"/>
              </a:rPr>
              <a:t>				FƏNNİN ADI:  </a:t>
            </a:r>
            <a:r>
              <a:rPr lang="az-Latn-AZ" sz="1800" b="1" dirty="0">
                <a:solidFill>
                  <a:srgbClr val="0033CC"/>
                </a:solidFill>
                <a:effectLst>
                  <a:outerShdw blurRad="38100" dist="38100" dir="2700000" algn="tl">
                    <a:srgbClr val="C0C0C0"/>
                  </a:outerShdw>
                </a:effectLst>
                <a:latin typeface="Arial" panose="020B0604020202020204" pitchFamily="34" charset="0"/>
                <a:cs typeface="Arial" panose="020B0604020202020204" pitchFamily="34" charset="0"/>
              </a:rPr>
              <a:t>ƏMƏLİYYAT SİSİTEMLƏRİ </a:t>
            </a:r>
            <a:br>
              <a:rPr lang="az-Latn-AZ" sz="1800" dirty="0">
                <a:latin typeface="Arial" panose="020B0604020202020204" pitchFamily="34" charset="0"/>
                <a:ea typeface="MS Mincho"/>
                <a:cs typeface="Arial" panose="020B0604020202020204" pitchFamily="34" charset="0"/>
              </a:rPr>
            </a:br>
            <a:br>
              <a:rPr lang="az-Latn-AZ" sz="1800" dirty="0">
                <a:latin typeface="Arial" panose="020B0604020202020204" pitchFamily="34" charset="0"/>
                <a:ea typeface="MS Mincho"/>
                <a:cs typeface="Arial" panose="020B0604020202020204" pitchFamily="34" charset="0"/>
              </a:rPr>
            </a:br>
            <a:br>
              <a:rPr lang="az-Latn-AZ" sz="1800" dirty="0">
                <a:latin typeface="Arial" panose="020B0604020202020204" pitchFamily="34" charset="0"/>
                <a:ea typeface="MS Mincho"/>
                <a:cs typeface="Arial" panose="020B0604020202020204" pitchFamily="34" charset="0"/>
              </a:rPr>
            </a:br>
            <a:br>
              <a:rPr lang="az-Latn-AZ" sz="1800" dirty="0">
                <a:latin typeface="Arial" panose="020B0604020202020204" pitchFamily="34" charset="0"/>
                <a:ea typeface="MS Mincho"/>
                <a:cs typeface="Arial" panose="020B0604020202020204" pitchFamily="34" charset="0"/>
              </a:rPr>
            </a:br>
            <a:r>
              <a:rPr lang="az-Latn-AZ" sz="1800" b="1" dirty="0">
                <a:solidFill>
                  <a:srgbClr val="0033CC"/>
                </a:solidFill>
                <a:effectLst>
                  <a:outerShdw blurRad="38100" dist="38100" dir="2700000" algn="tl">
                    <a:srgbClr val="C0C0C0"/>
                  </a:outerShdw>
                </a:effectLst>
                <a:latin typeface="Arial" panose="020B0604020202020204" pitchFamily="34" charset="0"/>
                <a:cs typeface="Arial" panose="020B0604020202020204" pitchFamily="34" charset="0"/>
              </a:rPr>
              <a:t>Laboratoriya iş </a:t>
            </a:r>
            <a:r>
              <a:rPr lang="az-Latn-AZ" sz="1800" b="1">
                <a:solidFill>
                  <a:srgbClr val="0033CC"/>
                </a:solidFill>
                <a:effectLst>
                  <a:outerShdw blurRad="38100" dist="38100" dir="2700000" algn="tl">
                    <a:srgbClr val="C0C0C0"/>
                  </a:outerShdw>
                </a:effectLst>
                <a:latin typeface="Arial" panose="020B0604020202020204" pitchFamily="34" charset="0"/>
                <a:cs typeface="Arial" panose="020B0604020202020204" pitchFamily="34" charset="0"/>
              </a:rPr>
              <a:t>№ </a:t>
            </a:r>
            <a:r>
              <a:rPr lang="en-US" sz="1800" b="1">
                <a:solidFill>
                  <a:srgbClr val="0033CC"/>
                </a:solidFill>
                <a:effectLst>
                  <a:outerShdw blurRad="38100" dist="38100" dir="2700000" algn="tl">
                    <a:srgbClr val="C0C0C0"/>
                  </a:outerShdw>
                </a:effectLst>
                <a:latin typeface="Arial" panose="020B0604020202020204" pitchFamily="34" charset="0"/>
                <a:cs typeface="Arial" panose="020B0604020202020204" pitchFamily="34" charset="0"/>
              </a:rPr>
              <a:t>2</a:t>
            </a:r>
            <a:r>
              <a:rPr lang="az-Latn-AZ" sz="1800" b="1">
                <a:solidFill>
                  <a:srgbClr val="0033CC"/>
                </a:solidFill>
                <a:effectLst>
                  <a:outerShdw blurRad="38100" dist="38100" dir="2700000" algn="tl">
                    <a:srgbClr val="C0C0C0"/>
                  </a:outerShdw>
                </a:effectLst>
                <a:latin typeface="Arial" panose="020B0604020202020204" pitchFamily="34" charset="0"/>
                <a:cs typeface="Arial" panose="020B0604020202020204" pitchFamily="34" charset="0"/>
              </a:rPr>
              <a:t> </a:t>
            </a:r>
            <a:br>
              <a:rPr lang="az-Latn-AZ" sz="1800" b="1" dirty="0">
                <a:solidFill>
                  <a:srgbClr val="0033CC"/>
                </a:solidFill>
                <a:effectLst>
                  <a:outerShdw blurRad="38100" dist="38100" dir="2700000" algn="tl">
                    <a:srgbClr val="C0C0C0"/>
                  </a:outerShdw>
                </a:effectLst>
                <a:latin typeface="Arial" panose="020B0604020202020204" pitchFamily="34" charset="0"/>
                <a:cs typeface="Arial" panose="020B0604020202020204" pitchFamily="34" charset="0"/>
              </a:rPr>
            </a:br>
            <a:br>
              <a:rPr lang="az-Latn-AZ" sz="1800" dirty="0">
                <a:latin typeface="Arial" panose="020B0604020202020204" pitchFamily="34" charset="0"/>
                <a:ea typeface="MS Mincho"/>
                <a:cs typeface="Arial" panose="020B0604020202020204" pitchFamily="34" charset="0"/>
              </a:rPr>
            </a:br>
            <a:br>
              <a:rPr lang="az-Latn-AZ" sz="1800" dirty="0">
                <a:latin typeface="Arial" panose="020B0604020202020204" pitchFamily="34" charset="0"/>
                <a:ea typeface="MS Mincho"/>
                <a:cs typeface="Arial" panose="020B0604020202020204" pitchFamily="34" charset="0"/>
              </a:rPr>
            </a:br>
            <a:r>
              <a:rPr lang="az-Latn-AZ" sz="1800" dirty="0">
                <a:latin typeface="Arial" panose="020B0604020202020204" pitchFamily="34" charset="0"/>
                <a:ea typeface="MS Mincho"/>
                <a:cs typeface="Arial" panose="020B0604020202020204" pitchFamily="34" charset="0"/>
              </a:rPr>
              <a:t>Mövzu:	</a:t>
            </a:r>
            <a:r>
              <a:rPr lang="ru-RU" sz="1800">
                <a:latin typeface="Arial" panose="020B0604020202020204" pitchFamily="34" charset="0"/>
                <a:ea typeface="Microsoft Sans Serif" panose="020B0604020202020204" pitchFamily="34" charset="0"/>
              </a:rPr>
              <a:t> </a:t>
            </a:r>
            <a:r>
              <a:rPr lang="en-US" sz="1800" b="1">
                <a:solidFill>
                  <a:srgbClr val="3A53A0"/>
                </a:solidFill>
              </a:rPr>
              <a:t>Windows 10 Əməliyyat sisteminin xüsusiyyətləri və digər versiyalardan üstünlükləri</a:t>
            </a:r>
            <a:r>
              <a:rPr lang="az-Latn-AZ" sz="1600" dirty="0">
                <a:latin typeface="Arial" panose="020B0604020202020204" pitchFamily="34" charset="0"/>
                <a:ea typeface="MS Mincho"/>
                <a:cs typeface="Arial" panose="020B0604020202020204" pitchFamily="34" charset="0"/>
              </a:rPr>
              <a:t>	</a:t>
            </a:r>
            <a:br>
              <a:rPr lang="az-Latn-AZ" sz="1800" dirty="0">
                <a:latin typeface="Arial" panose="020B0604020202020204" pitchFamily="34" charset="0"/>
                <a:ea typeface="MS Mincho"/>
                <a:cs typeface="Arial" panose="020B0604020202020204" pitchFamily="34" charset="0"/>
              </a:rPr>
            </a:br>
            <a:r>
              <a:rPr lang="az-Latn-AZ" sz="1800" dirty="0">
                <a:latin typeface="Arial" panose="020B0604020202020204" pitchFamily="34" charset="0"/>
                <a:ea typeface="MS Mincho"/>
                <a:cs typeface="Arial" panose="020B0604020202020204" pitchFamily="34" charset="0"/>
              </a:rPr>
              <a:t>Kafedra:	</a:t>
            </a:r>
            <a:r>
              <a:rPr lang="en-US" sz="1800" dirty="0" err="1">
                <a:latin typeface="Arial" panose="020B0604020202020204" pitchFamily="34" charset="0"/>
                <a:ea typeface="MS Mincho"/>
                <a:cs typeface="Arial" panose="020B0604020202020204" pitchFamily="34" charset="0"/>
              </a:rPr>
              <a:t>komputer</a:t>
            </a:r>
            <a:r>
              <a:rPr lang="en-US" sz="1800" dirty="0">
                <a:latin typeface="Arial" panose="020B0604020202020204" pitchFamily="34" charset="0"/>
                <a:ea typeface="MS Mincho"/>
                <a:cs typeface="Arial" panose="020B0604020202020204" pitchFamily="34" charset="0"/>
              </a:rPr>
              <a:t> </a:t>
            </a:r>
            <a:r>
              <a:rPr lang="en-US" sz="1800" dirty="0" err="1">
                <a:latin typeface="Arial" panose="020B0604020202020204" pitchFamily="34" charset="0"/>
                <a:ea typeface="MS Mincho"/>
                <a:cs typeface="Arial" panose="020B0604020202020204" pitchFamily="34" charset="0"/>
              </a:rPr>
              <a:t>texnologiyalari</a:t>
            </a:r>
            <a:r>
              <a:rPr lang="az-Latn-AZ" sz="1800" dirty="0">
                <a:latin typeface="Arial" panose="020B0604020202020204" pitchFamily="34" charset="0"/>
                <a:ea typeface="MS Mincho"/>
                <a:cs typeface="Arial" panose="020B0604020202020204" pitchFamily="34" charset="0"/>
              </a:rPr>
              <a:t>		</a:t>
            </a:r>
            <a:br>
              <a:rPr lang="az-Latn-AZ" sz="1800" dirty="0">
                <a:latin typeface="Arial" panose="020B0604020202020204" pitchFamily="34" charset="0"/>
                <a:ea typeface="MS Mincho"/>
                <a:cs typeface="Arial" panose="020B0604020202020204" pitchFamily="34" charset="0"/>
              </a:rPr>
            </a:br>
            <a:r>
              <a:rPr lang="az-Latn-AZ" sz="1800" dirty="0">
                <a:latin typeface="Arial" panose="020B0604020202020204" pitchFamily="34" charset="0"/>
                <a:ea typeface="MS Mincho"/>
                <a:cs typeface="Arial" panose="020B0604020202020204" pitchFamily="34" charset="0"/>
              </a:rPr>
              <a:t>İxtisas:	</a:t>
            </a:r>
            <a:r>
              <a:rPr lang="en-US" sz="1800" dirty="0" err="1">
                <a:latin typeface="Arial" panose="020B0604020202020204" pitchFamily="34" charset="0"/>
                <a:ea typeface="MS Mincho"/>
                <a:cs typeface="Arial" panose="020B0604020202020204" pitchFamily="34" charset="0"/>
              </a:rPr>
              <a:t>informasya</a:t>
            </a:r>
            <a:r>
              <a:rPr lang="en-US" sz="1800" dirty="0">
                <a:latin typeface="Arial" panose="020B0604020202020204" pitchFamily="34" charset="0"/>
                <a:ea typeface="MS Mincho"/>
                <a:cs typeface="Arial" panose="020B0604020202020204" pitchFamily="34" charset="0"/>
              </a:rPr>
              <a:t> </a:t>
            </a:r>
            <a:r>
              <a:rPr lang="en-US" sz="1800" dirty="0" err="1">
                <a:latin typeface="Arial" panose="020B0604020202020204" pitchFamily="34" charset="0"/>
                <a:ea typeface="MS Mincho"/>
                <a:cs typeface="Arial" panose="020B0604020202020204" pitchFamily="34" charset="0"/>
              </a:rPr>
              <a:t>texnologiyalari</a:t>
            </a:r>
            <a:r>
              <a:rPr lang="az-Latn-AZ" sz="1800" dirty="0">
                <a:latin typeface="Arial" panose="020B0604020202020204" pitchFamily="34" charset="0"/>
                <a:ea typeface="MS Mincho"/>
                <a:cs typeface="Arial" panose="020B0604020202020204" pitchFamily="34" charset="0"/>
              </a:rPr>
              <a:t>					</a:t>
            </a:r>
            <a:br>
              <a:rPr lang="az-Latn-AZ" sz="1800" dirty="0">
                <a:latin typeface="Arial" panose="020B0604020202020204" pitchFamily="34" charset="0"/>
                <a:ea typeface="MS Mincho"/>
                <a:cs typeface="Arial" panose="020B0604020202020204" pitchFamily="34" charset="0"/>
              </a:rPr>
            </a:br>
            <a:r>
              <a:rPr lang="az-Latn-AZ" sz="1800" dirty="0">
                <a:latin typeface="Arial" panose="020B0604020202020204" pitchFamily="34" charset="0"/>
                <a:ea typeface="MS Mincho"/>
                <a:cs typeface="Arial" panose="020B0604020202020204" pitchFamily="34" charset="0"/>
              </a:rPr>
              <a:t>Kurs:</a:t>
            </a:r>
            <a:r>
              <a:rPr lang="en-US" sz="1800" dirty="0">
                <a:latin typeface="Arial" panose="020B0604020202020204" pitchFamily="34" charset="0"/>
                <a:ea typeface="MS Mincho"/>
                <a:cs typeface="Arial" panose="020B0604020202020204" pitchFamily="34" charset="0"/>
              </a:rPr>
              <a:t> </a:t>
            </a:r>
            <a:r>
              <a:rPr lang="az-Latn-AZ" sz="1800" dirty="0">
                <a:latin typeface="Arial" panose="020B0604020202020204" pitchFamily="34" charset="0"/>
                <a:ea typeface="MS Mincho"/>
                <a:cs typeface="Arial" panose="020B0604020202020204" pitchFamily="34" charset="0"/>
              </a:rPr>
              <a:t>			</a:t>
            </a:r>
            <a:r>
              <a:rPr lang="en-GB" sz="1800" dirty="0">
                <a:latin typeface="Arial" panose="020B0604020202020204" pitchFamily="34" charset="0"/>
                <a:ea typeface="MS Mincho"/>
                <a:cs typeface="Arial" panose="020B0604020202020204" pitchFamily="34" charset="0"/>
              </a:rPr>
              <a:t>II</a:t>
            </a:r>
            <a:br>
              <a:rPr lang="az-Latn-AZ" sz="1800" dirty="0">
                <a:latin typeface="Arial" panose="020B0604020202020204" pitchFamily="34" charset="0"/>
                <a:ea typeface="MS Mincho"/>
                <a:cs typeface="Arial" panose="020B0604020202020204" pitchFamily="34" charset="0"/>
              </a:rPr>
            </a:br>
            <a:r>
              <a:rPr lang="az-Latn-AZ" sz="1800" dirty="0">
                <a:latin typeface="Arial" panose="020B0604020202020204" pitchFamily="34" charset="0"/>
                <a:ea typeface="MS Mincho"/>
                <a:cs typeface="Arial" panose="020B0604020202020204" pitchFamily="34" charset="0"/>
              </a:rPr>
              <a:t>Qrup:</a:t>
            </a:r>
            <a:r>
              <a:rPr lang="en-US" sz="1800" dirty="0">
                <a:latin typeface="Arial" panose="020B0604020202020204" pitchFamily="34" charset="0"/>
                <a:ea typeface="MS Mincho"/>
                <a:cs typeface="Arial" panose="020B0604020202020204" pitchFamily="34" charset="0"/>
              </a:rPr>
              <a:t> </a:t>
            </a:r>
            <a:r>
              <a:rPr lang="az-Latn-AZ" sz="1800" dirty="0">
                <a:latin typeface="Arial" panose="020B0604020202020204" pitchFamily="34" charset="0"/>
                <a:ea typeface="MS Mincho"/>
                <a:cs typeface="Arial" panose="020B0604020202020204" pitchFamily="34" charset="0"/>
              </a:rPr>
              <a:t>		 	</a:t>
            </a:r>
            <a:r>
              <a:rPr lang="en-US" sz="1800" dirty="0">
                <a:latin typeface="Arial" panose="020B0604020202020204" pitchFamily="34" charset="0"/>
                <a:ea typeface="MS Mincho"/>
                <a:cs typeface="Arial" panose="020B0604020202020204" pitchFamily="34" charset="0"/>
              </a:rPr>
              <a:t>6</a:t>
            </a:r>
            <a:r>
              <a:rPr lang="az-Latn-AZ" sz="1800" dirty="0">
                <a:latin typeface="Arial" panose="020B0604020202020204" pitchFamily="34" charset="0"/>
                <a:ea typeface="MS Mincho"/>
                <a:cs typeface="Arial" panose="020B0604020202020204" pitchFamily="34" charset="0"/>
              </a:rPr>
              <a:t>224</a:t>
            </a:r>
            <a:r>
              <a:rPr lang="en-US" sz="1800" dirty="0">
                <a:latin typeface="Arial" panose="020B0604020202020204" pitchFamily="34" charset="0"/>
                <a:ea typeface="MS Mincho"/>
                <a:cs typeface="Arial" panose="020B0604020202020204" pitchFamily="34" charset="0"/>
              </a:rPr>
              <a:t>a3</a:t>
            </a:r>
            <a:br>
              <a:rPr lang="az-Latn-AZ" sz="1800" dirty="0">
                <a:latin typeface="Arial" panose="020B0604020202020204" pitchFamily="34" charset="0"/>
                <a:ea typeface="MS Mincho"/>
                <a:cs typeface="Arial" panose="020B0604020202020204" pitchFamily="34" charset="0"/>
              </a:rPr>
            </a:br>
            <a:r>
              <a:rPr lang="az-Latn-AZ" sz="1800" dirty="0">
                <a:latin typeface="Arial" panose="020B0604020202020204" pitchFamily="34" charset="0"/>
                <a:ea typeface="MS Mincho"/>
                <a:cs typeface="Arial" panose="020B0604020202020204" pitchFamily="34" charset="0"/>
              </a:rPr>
              <a:t>Müəllim:</a:t>
            </a:r>
            <a:r>
              <a:rPr lang="en-US" sz="1800" dirty="0">
                <a:latin typeface="Arial" panose="020B0604020202020204" pitchFamily="34" charset="0"/>
                <a:ea typeface="MS Mincho"/>
                <a:cs typeface="Arial" panose="020B0604020202020204" pitchFamily="34" charset="0"/>
              </a:rPr>
              <a:t> </a:t>
            </a:r>
            <a:r>
              <a:rPr lang="az-Latn-AZ" sz="1800" dirty="0">
                <a:latin typeface="Arial" panose="020B0604020202020204" pitchFamily="34" charset="0"/>
                <a:ea typeface="MS Mincho"/>
                <a:cs typeface="Arial" panose="020B0604020202020204" pitchFamily="34" charset="0"/>
              </a:rPr>
              <a:t>		İsmayıl  M. Y.</a:t>
            </a:r>
            <a:br>
              <a:rPr lang="az-Latn-AZ" sz="1800" dirty="0">
                <a:latin typeface="Arial" panose="020B0604020202020204" pitchFamily="34" charset="0"/>
                <a:ea typeface="MS Mincho"/>
                <a:cs typeface="Arial" panose="020B0604020202020204" pitchFamily="34" charset="0"/>
              </a:rPr>
            </a:br>
            <a:r>
              <a:rPr lang="az-Latn-AZ" sz="1800" dirty="0">
                <a:latin typeface="Arial" panose="020B0604020202020204" pitchFamily="34" charset="0"/>
                <a:ea typeface="MS Mincho"/>
                <a:cs typeface="Arial" panose="020B0604020202020204" pitchFamily="34" charset="0"/>
              </a:rPr>
              <a:t>Tələbə:</a:t>
            </a:r>
            <a:r>
              <a:rPr lang="az-Latn-AZ" sz="1800" dirty="0">
                <a:latin typeface="Bahnschrift" panose="020B0502040204020203" pitchFamily="34" charset="0"/>
                <a:cs typeface="Arial" panose="020B0604020202020204" pitchFamily="34" charset="0"/>
                <a:sym typeface="+mn-ea"/>
              </a:rPr>
              <a:t> 		</a:t>
            </a:r>
            <a:r>
              <a:rPr lang="en-GB" sz="1800" dirty="0">
                <a:latin typeface="Bahnschrift" panose="020B0502040204020203" pitchFamily="34" charset="0"/>
                <a:cs typeface="Arial" panose="020B0604020202020204" pitchFamily="34" charset="0"/>
                <a:sym typeface="+mn-ea"/>
              </a:rPr>
              <a:t>	Agayev Ugur</a:t>
            </a:r>
            <a:r>
              <a:rPr lang="az-Latn-AZ" sz="1800" dirty="0">
                <a:latin typeface="Bahnschrift" panose="020B0502040204020203" pitchFamily="34" charset="0"/>
                <a:cs typeface="Arial" panose="020B0604020202020204" pitchFamily="34" charset="0"/>
                <a:sym typeface="+mn-ea"/>
              </a:rPr>
              <a:t>	</a:t>
            </a:r>
            <a:br>
              <a:rPr lang="az-Latn-AZ" sz="1800" dirty="0">
                <a:latin typeface="Arial" panose="020B0604020202020204" pitchFamily="34" charset="0"/>
                <a:ea typeface="MS Mincho"/>
                <a:cs typeface="Arial" panose="020B0604020202020204" pitchFamily="34" charset="0"/>
              </a:rPr>
            </a:br>
            <a:br>
              <a:rPr lang="az-Latn-AZ" sz="1800" dirty="0">
                <a:latin typeface="Arial" panose="020B0604020202020204" pitchFamily="34" charset="0"/>
                <a:ea typeface="MS Mincho"/>
                <a:cs typeface="Arial" panose="020B0604020202020204" pitchFamily="34" charset="0"/>
              </a:rPr>
            </a:br>
            <a:br>
              <a:rPr lang="az-Latn-AZ" sz="1800" dirty="0">
                <a:latin typeface="Arial" panose="020B0604020202020204" pitchFamily="34" charset="0"/>
                <a:ea typeface="MS Mincho"/>
                <a:cs typeface="Arial" panose="020B0604020202020204" pitchFamily="34" charset="0"/>
              </a:rPr>
            </a:br>
            <a:r>
              <a:rPr lang="az-Latn-AZ" sz="1800" dirty="0">
                <a:latin typeface="Arial" panose="020B0604020202020204" pitchFamily="34" charset="0"/>
                <a:ea typeface="MS Mincho"/>
                <a:cs typeface="Arial" panose="020B0604020202020204" pitchFamily="34" charset="0"/>
              </a:rPr>
              <a:t>                                                			</a:t>
            </a:r>
            <a:r>
              <a:rPr lang="az-Latn-AZ" sz="1800" b="1" dirty="0">
                <a:solidFill>
                  <a:srgbClr val="0033CC"/>
                </a:solidFill>
                <a:effectLst>
                  <a:outerShdw blurRad="38100" dist="38100" dir="2700000" algn="tl">
                    <a:srgbClr val="C0C0C0"/>
                  </a:outerShdw>
                </a:effectLst>
                <a:latin typeface="Arial" panose="020B0604020202020204" pitchFamily="34" charset="0"/>
                <a:cs typeface="Arial" panose="020B0604020202020204" pitchFamily="34" charset="0"/>
              </a:rPr>
              <a:t>Bakı-2025</a:t>
            </a:r>
            <a:endParaRPr lang="en-US" sz="1800" b="1" dirty="0">
              <a:solidFill>
                <a:srgbClr val="0033CC"/>
              </a:solidFill>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5" name="TextBox 4"/>
          <p:cNvSpPr txBox="1"/>
          <p:nvPr/>
        </p:nvSpPr>
        <p:spPr>
          <a:xfrm>
            <a:off x="2104845" y="188185"/>
            <a:ext cx="8315864" cy="784830"/>
          </a:xfrm>
          <a:prstGeom prst="rect">
            <a:avLst/>
          </a:prstGeom>
          <a:noFill/>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z-Latn-AZ" sz="225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Azərbaycan Respublikası Təhsil Nazirliyi</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az-Latn-AZ" sz="225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Azərbaycan Texniki  Universiteti</a:t>
            </a:r>
            <a:endParaRPr kumimoji="0" lang="en-US" sz="225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6"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34516" y="54389"/>
            <a:ext cx="792532" cy="792532"/>
          </a:xfrm>
          <a:prstGeom prst="rect">
            <a:avLst/>
          </a:prstGeom>
          <a:effectLst/>
        </p:spPr>
      </p:pic>
      <p:pic>
        <p:nvPicPr>
          <p:cNvPr id="7" name="Рисунок 6">
            <a:extLst>
              <a:ext uri="{FF2B5EF4-FFF2-40B4-BE49-F238E27FC236}">
                <a16:creationId xmlns:a16="http://schemas.microsoft.com/office/drawing/2014/main" id="{D291FED3-C698-431A-AB1D-3FF73D0D6AD3}"/>
              </a:ext>
            </a:extLst>
          </p:cNvPr>
          <p:cNvPicPr>
            <a:picLocks noChangeAspect="1"/>
          </p:cNvPicPr>
          <p:nvPr/>
        </p:nvPicPr>
        <p:blipFill>
          <a:blip r:embed="rId3"/>
          <a:stretch>
            <a:fillRect/>
          </a:stretch>
        </p:blipFill>
        <p:spPr>
          <a:xfrm>
            <a:off x="64632" y="0"/>
            <a:ext cx="1009686" cy="701566"/>
          </a:xfrm>
          <a:prstGeom prst="rect">
            <a:avLst/>
          </a:prstGeom>
        </p:spPr>
      </p:pic>
    </p:spTree>
    <p:extLst>
      <p:ext uri="{BB962C8B-B14F-4D97-AF65-F5344CB8AC3E}">
        <p14:creationId xmlns:p14="http://schemas.microsoft.com/office/powerpoint/2010/main" val="3663470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a:extLst>
              <a:ext uri="{FF2B5EF4-FFF2-40B4-BE49-F238E27FC236}">
                <a16:creationId xmlns:a16="http://schemas.microsoft.com/office/drawing/2014/main" id="{B958BC3B-6E61-454D-A53F-DC78EF825B98}"/>
              </a:ext>
            </a:extLst>
          </p:cNvPr>
          <p:cNvSpPr txBox="1">
            <a:spLocks/>
          </p:cNvSpPr>
          <p:nvPr/>
        </p:nvSpPr>
        <p:spPr>
          <a:xfrm>
            <a:off x="2757326" y="791009"/>
            <a:ext cx="8492359" cy="5959367"/>
          </a:xfrm>
          <a:prstGeom prst="rect">
            <a:avLst/>
          </a:prstGeom>
          <a:solidFill>
            <a:schemeClr val="accent2">
              <a:lumMod val="20000"/>
              <a:lumOff val="80000"/>
            </a:schemeClr>
          </a:solidFill>
          <a:ln>
            <a:solidFill>
              <a:schemeClr val="accent1"/>
            </a:solidFill>
          </a:ln>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az-Latn-AZ" altLang="ru-RU" sz="2100" b="1" i="0" u="none" strike="noStrike" kern="1200" cap="none" spc="0" normalizeH="0" baseline="0" noProof="0" dirty="0">
                <a:ln>
                  <a:noFill/>
                </a:ln>
                <a:solidFill>
                  <a:srgbClr val="0000FF"/>
                </a:solidFill>
                <a:effectLst/>
                <a:uLnTx/>
                <a:uFillTx/>
                <a:latin typeface="Arial" panose="020B0604020202020204" pitchFamily="34" charset="0"/>
                <a:cs typeface="Arial" panose="020B0604020202020204" pitchFamily="34" charset="0"/>
                <a:sym typeface="Arial" panose="020B0604020202020204"/>
              </a:rPr>
              <a:t>Ədəbiyyat</a:t>
            </a: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az-Latn-AZ" altLang="ru-RU" sz="2100" b="1" i="0" u="none" strike="noStrike" kern="1200" cap="none" spc="0" normalizeH="0" baseline="0" noProof="0" dirty="0">
              <a:ln>
                <a:noFill/>
              </a:ln>
              <a:solidFill>
                <a:srgbClr val="0000FF"/>
              </a:solidFill>
              <a:effectLst/>
              <a:uLnTx/>
              <a:uFillTx/>
              <a:latin typeface="Arial" panose="020B0604020202020204" pitchFamily="34" charset="0"/>
              <a:cs typeface="Arial" panose="020B0604020202020204" pitchFamily="34" charset="0"/>
              <a:sym typeface="Arial" panose="020B0604020202020204"/>
            </a:endParaRPr>
          </a:p>
          <a:p>
            <a:pPr lvl="0"/>
            <a:r>
              <a:rPr lang="en-US" sz="1800" dirty="0"/>
              <a:t>1.</a:t>
            </a:r>
            <a:r>
              <a:rPr lang="az-Latn-AZ" sz="1800" dirty="0"/>
              <a:t>E.A.Balıyev. “Açıq sistemləri qarşılıqlı əlaqəliliyinin etalon modelləri” fənnindən   </a:t>
            </a:r>
            <a:br>
              <a:rPr lang="az-Latn-AZ" sz="1800" dirty="0"/>
            </a:br>
            <a:r>
              <a:rPr lang="az-Latn-AZ" sz="1800" dirty="0"/>
              <a:t>     mühazirə materialları toplusu. Bakı 2014-2019-cu illər.</a:t>
            </a:r>
            <a:endParaRPr lang="en-US" sz="1800" dirty="0"/>
          </a:p>
          <a:p>
            <a:pPr lvl="0"/>
            <a:endParaRPr lang="en-US" sz="1800" dirty="0"/>
          </a:p>
          <a:p>
            <a:pPr lvl="0"/>
            <a:r>
              <a:rPr lang="en-US" sz="1800" dirty="0"/>
              <a:t>2.</a:t>
            </a:r>
            <a:r>
              <a:rPr lang="az-Latn-AZ" sz="1800" dirty="0"/>
              <a:t>E.A.Balıyev. V.H.Musayev. K.Ə.Əbilov. S.Y.Məmmədova. “Kompüter şəbəkələri” fənnindən laboratoriya işlərinə metodik göstərişlər. Bakı, Elm, 2009.</a:t>
            </a:r>
            <a:endParaRPr lang="en-US" sz="1800" dirty="0"/>
          </a:p>
          <a:p>
            <a:pPr lvl="0"/>
            <a:endParaRPr lang="en-US" sz="1800" dirty="0"/>
          </a:p>
          <a:p>
            <a:pPr lvl="0"/>
            <a:r>
              <a:rPr lang="en-US" sz="1800" dirty="0"/>
              <a:t>3.</a:t>
            </a:r>
            <a:r>
              <a:rPr lang="az-Latn-AZ" sz="1800" dirty="0"/>
              <a:t>Abbasov Ə.M., Qasımov V.Ə., Quliyev R.A. İntellektual informasiya sistemlərində qərar qəbuletmə üsulları: Dərslik. Bakı, 2003, - 256 s.</a:t>
            </a:r>
            <a:endParaRPr lang="en-US" sz="1800" dirty="0"/>
          </a:p>
          <a:p>
            <a:pPr lvl="0"/>
            <a:endParaRPr lang="en-US" sz="1800" dirty="0"/>
          </a:p>
          <a:p>
            <a:pPr lvl="0"/>
            <a:r>
              <a:rPr lang="en-US" sz="1800" dirty="0"/>
              <a:t>4.</a:t>
            </a:r>
            <a:r>
              <a:rPr lang="az-Latn-AZ" sz="1800" dirty="0"/>
              <a:t>Musayev V.H, İsmayılov M.A.,Əbilov  K.Ə. İnformatika. Ali məktıb üçün dərs   </a:t>
            </a:r>
            <a:br>
              <a:rPr lang="az-Latn-AZ" sz="1800" dirty="0"/>
            </a:br>
            <a:r>
              <a:rPr lang="az-Latn-AZ" sz="1800" dirty="0"/>
              <a:t>     vəsaiti,  Bakı -2011  il.</a:t>
            </a:r>
            <a:endParaRPr lang="en-US" sz="1800" dirty="0"/>
          </a:p>
          <a:p>
            <a:pPr marL="457200" marR="0" lvl="0" indent="-457200" algn="l" defTabSz="914400" rtl="0" eaLnBrk="1" fontAlgn="auto" latinLnBrk="0" hangingPunct="1">
              <a:lnSpc>
                <a:spcPct val="150000"/>
              </a:lnSpc>
              <a:spcBef>
                <a:spcPts val="0"/>
              </a:spcBef>
              <a:spcAft>
                <a:spcPts val="0"/>
              </a:spcAft>
              <a:buClr>
                <a:srgbClr val="000000"/>
              </a:buClr>
              <a:buSzTx/>
              <a:buFont typeface="+mj-lt"/>
              <a:buAutoNum type="arabicPeriod"/>
              <a:tabLst/>
              <a:defRPr/>
            </a:pPr>
            <a:endParaRPr kumimoji="0" lang="az-Latn-AZ" altLang="ru-RU" b="0" i="0" u="none" strike="noStrike" kern="1200" cap="none" spc="0" normalizeH="0" baseline="0" noProof="0" dirty="0">
              <a:ln>
                <a:noFill/>
              </a:ln>
              <a:solidFill>
                <a:schemeClr val="tx2">
                  <a:lumMod val="75000"/>
                  <a:lumOff val="25000"/>
                </a:schemeClr>
              </a:solidFill>
              <a:effectLst/>
              <a:uLnTx/>
              <a:uFillTx/>
              <a:latin typeface="Arial" panose="020B0604020202020204" pitchFamily="34" charset="0"/>
              <a:cs typeface="Arial" panose="020B0604020202020204" pitchFamily="34" charset="0"/>
              <a:sym typeface="Arial" panose="020B0604020202020204"/>
            </a:endParaRPr>
          </a:p>
          <a:p>
            <a:pPr marR="0" lvl="0" algn="l" defTabSz="914400" rtl="0" eaLnBrk="1" fontAlgn="auto" latinLnBrk="0" hangingPunct="1">
              <a:lnSpc>
                <a:spcPct val="150000"/>
              </a:lnSpc>
              <a:spcBef>
                <a:spcPts val="0"/>
              </a:spcBef>
              <a:spcAft>
                <a:spcPts val="0"/>
              </a:spcAft>
              <a:buClr>
                <a:srgbClr val="000000"/>
              </a:buClr>
              <a:buSzTx/>
              <a:tabLst/>
              <a:defRPr/>
            </a:pPr>
            <a:endParaRPr kumimoji="0" lang="az-Latn-AZ" altLang="ru-RU" sz="2100" b="0" i="0" u="none" strike="noStrike" kern="1200" cap="none" spc="0" normalizeH="0" baseline="0" noProof="0" dirty="0">
              <a:ln>
                <a:noFill/>
              </a:ln>
              <a:solidFill>
                <a:schemeClr val="tx2">
                  <a:lumMod val="75000"/>
                  <a:lumOff val="25000"/>
                </a:schemeClr>
              </a:solidFill>
              <a:effectLst/>
              <a:uLnTx/>
              <a:uFillTx/>
              <a:latin typeface="Arial" panose="020B0604020202020204" pitchFamily="34" charset="0"/>
              <a:cs typeface="Arial" panose="020B0604020202020204" pitchFamily="34" charset="0"/>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ru-RU" altLang="ru-RU" sz="21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ru-RU" altLang="ru-RU" sz="2133"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a:endParaRPr>
          </a:p>
        </p:txBody>
      </p:sp>
      <p:pic>
        <p:nvPicPr>
          <p:cNvPr id="9" name="Resim 5">
            <a:extLst>
              <a:ext uri="{FF2B5EF4-FFF2-40B4-BE49-F238E27FC236}">
                <a16:creationId xmlns:a16="http://schemas.microsoft.com/office/drawing/2014/main" id="{B5CED480-773E-49A3-979D-1E39B76F615D}"/>
              </a:ext>
            </a:extLst>
          </p:cNvPr>
          <p:cNvPicPr>
            <a:picLocks noChangeAspect="1"/>
          </p:cNvPicPr>
          <p:nvPr/>
        </p:nvPicPr>
        <p:blipFill rotWithShape="1">
          <a:blip r:embed="rId2">
            <a:extLst>
              <a:ext uri="{28A0092B-C50C-407E-A947-70E740481C1C}">
                <a14:useLocalDpi xmlns:a14="http://schemas.microsoft.com/office/drawing/2010/main" val="0"/>
              </a:ext>
            </a:extLst>
          </a:blip>
          <a:srcRect l="5764"/>
          <a:stretch/>
        </p:blipFill>
        <p:spPr>
          <a:xfrm>
            <a:off x="82314" y="2690649"/>
            <a:ext cx="2675012" cy="2017987"/>
          </a:xfrm>
          <a:prstGeom prst="rect">
            <a:avLst/>
          </a:prstGeom>
        </p:spPr>
      </p:pic>
      <p:sp>
        <p:nvSpPr>
          <p:cNvPr id="10" name="TextBox 9">
            <a:extLst>
              <a:ext uri="{FF2B5EF4-FFF2-40B4-BE49-F238E27FC236}">
                <a16:creationId xmlns:a16="http://schemas.microsoft.com/office/drawing/2014/main" id="{E897C19A-B923-4AAF-98D4-61288F93AEF9}"/>
              </a:ext>
            </a:extLst>
          </p:cNvPr>
          <p:cNvSpPr txBox="1"/>
          <p:nvPr/>
        </p:nvSpPr>
        <p:spPr>
          <a:xfrm>
            <a:off x="1186826" y="252487"/>
            <a:ext cx="10742763" cy="400110"/>
          </a:xfrm>
          <a:prstGeom prst="rect">
            <a:avLst/>
          </a:prstGeom>
          <a:solidFill>
            <a:srgbClr val="FFFF00"/>
          </a:solidFill>
        </p:spPr>
        <p:style>
          <a:lnRef idx="0">
            <a:scrgbClr r="0" g="0" b="0"/>
          </a:lnRef>
          <a:fillRef idx="1003">
            <a:schemeClr val="lt1"/>
          </a:fillRef>
          <a:effectRef idx="0">
            <a:scrgbClr r="0" g="0" b="0"/>
          </a:effectRef>
          <a:fontRef idx="major"/>
        </p:style>
        <p:txBody>
          <a:bodyPr wrap="square">
            <a:spAutoFit/>
          </a:bodyPr>
          <a:lstStyle/>
          <a:p>
            <a:pPr>
              <a:defRPr/>
            </a:pPr>
            <a:r>
              <a:rPr lang="az-Latn-AZ" sz="2000" b="1" dirty="0">
                <a:solidFill>
                  <a:srgbClr val="0033CC"/>
                </a:solidFill>
                <a:effectLst>
                  <a:outerShdw blurRad="38100" dist="38100" dir="2700000" algn="tl">
                    <a:srgbClr val="C0C0C0"/>
                  </a:outerShdw>
                </a:effectLst>
                <a:latin typeface="Arial" panose="020B0604020202020204" pitchFamily="34" charset="0"/>
                <a:cs typeface="Arial" panose="020B0604020202020204" pitchFamily="34" charset="0"/>
              </a:rPr>
              <a:t> ƏMƏLİYYAT SİSİTEMLƏRİ: Lab №1</a:t>
            </a:r>
            <a:endParaRPr kumimoji="0" lang="ru-RU" sz="20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Arial" panose="020B0604020202020204" pitchFamily="34" charset="0"/>
              <a:cs typeface="Arial" panose="020B0604020202020204" pitchFamily="34" charset="0"/>
            </a:endParaRPr>
          </a:p>
        </p:txBody>
      </p:sp>
      <p:pic>
        <p:nvPicPr>
          <p:cNvPr id="11" name="Picture 4">
            <a:extLst>
              <a:ext uri="{FF2B5EF4-FFF2-40B4-BE49-F238E27FC236}">
                <a16:creationId xmlns:a16="http://schemas.microsoft.com/office/drawing/2014/main" id="{62A41F04-C2CE-4614-B38B-7CD0F51E5C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813" y="35944"/>
            <a:ext cx="930218" cy="930218"/>
          </a:xfrm>
          <a:prstGeom prst="rect">
            <a:avLst/>
          </a:prstGeom>
        </p:spPr>
      </p:pic>
      <p:pic>
        <p:nvPicPr>
          <p:cNvPr id="12" name="Рисунок 11">
            <a:extLst>
              <a:ext uri="{FF2B5EF4-FFF2-40B4-BE49-F238E27FC236}">
                <a16:creationId xmlns:a16="http://schemas.microsoft.com/office/drawing/2014/main" id="{0035AC98-47C8-48C4-8B1D-2021DC74BE65}"/>
              </a:ext>
            </a:extLst>
          </p:cNvPr>
          <p:cNvPicPr>
            <a:picLocks noChangeAspect="1"/>
          </p:cNvPicPr>
          <p:nvPr/>
        </p:nvPicPr>
        <p:blipFill>
          <a:blip r:embed="rId4"/>
          <a:stretch>
            <a:fillRect/>
          </a:stretch>
        </p:blipFill>
        <p:spPr>
          <a:xfrm>
            <a:off x="0" y="0"/>
            <a:ext cx="1302589" cy="905085"/>
          </a:xfrm>
          <a:prstGeom prst="rect">
            <a:avLst/>
          </a:prstGeom>
        </p:spPr>
      </p:pic>
    </p:spTree>
    <p:extLst>
      <p:ext uri="{BB962C8B-B14F-4D97-AF65-F5344CB8AC3E}">
        <p14:creationId xmlns:p14="http://schemas.microsoft.com/office/powerpoint/2010/main" val="148890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0" y="0"/>
            <a:ext cx="12168455" cy="966162"/>
            <a:chOff x="0" y="0"/>
            <a:chExt cx="12168455" cy="966162"/>
          </a:xfrm>
        </p:grpSpPr>
        <p:sp>
          <p:nvSpPr>
            <p:cNvPr id="10" name="TextBox 9">
              <a:extLst>
                <a:ext uri="{FF2B5EF4-FFF2-40B4-BE49-F238E27FC236}">
                  <a16:creationId xmlns:a16="http://schemas.microsoft.com/office/drawing/2014/main" id="{E897C19A-B923-4AAF-98D4-61288F93AEF9}"/>
                </a:ext>
              </a:extLst>
            </p:cNvPr>
            <p:cNvSpPr txBox="1"/>
            <p:nvPr/>
          </p:nvSpPr>
          <p:spPr>
            <a:xfrm>
              <a:off x="1250834" y="295645"/>
              <a:ext cx="10742763" cy="400110"/>
            </a:xfrm>
            <a:prstGeom prst="rect">
              <a:avLst/>
            </a:prstGeom>
            <a:solidFill>
              <a:srgbClr val="FFFF00"/>
            </a:solidFill>
          </p:spPr>
          <p:style>
            <a:lnRef idx="0">
              <a:scrgbClr r="0" g="0" b="0"/>
            </a:lnRef>
            <a:fillRef idx="1003">
              <a:schemeClr val="lt1"/>
            </a:fillRef>
            <a:effectRef idx="0">
              <a:scrgbClr r="0" g="0" b="0"/>
            </a:effectRef>
            <a:fontRef idx="major"/>
          </p:style>
          <p:txBody>
            <a:bodyPr wrap="square">
              <a:spAutoFit/>
            </a:bodyPr>
            <a:lstStyle/>
            <a:p>
              <a:pPr lvl="0">
                <a:defRPr/>
              </a:pPr>
              <a:r>
                <a:rPr lang="az-Latn-AZ" sz="2000" b="1" dirty="0">
                  <a:solidFill>
                    <a:srgbClr val="0033CC"/>
                  </a:solidFill>
                  <a:effectLst>
                    <a:outerShdw blurRad="38100" dist="38100" dir="2700000" algn="tl">
                      <a:srgbClr val="C0C0C0"/>
                    </a:outerShdw>
                  </a:effectLst>
                  <a:latin typeface="Arial" panose="020B0604020202020204" pitchFamily="34" charset="0"/>
                  <a:cs typeface="Arial" panose="020B0604020202020204" pitchFamily="34" charset="0"/>
                </a:rPr>
                <a:t>ƏMƏLİYYAT SİSİTEMLƏRİ: Lab №1</a:t>
              </a:r>
              <a:endParaRPr kumimoji="0" lang="ru-RU" sz="20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Arial" panose="020B0604020202020204" pitchFamily="34" charset="0"/>
                <a:cs typeface="Arial" panose="020B0604020202020204" pitchFamily="34" charset="0"/>
              </a:endParaRPr>
            </a:p>
          </p:txBody>
        </p:sp>
        <p:pic>
          <p:nvPicPr>
            <p:cNvPr id="11" name="Picture 4" descr="A logo of a book&#10;&#10;Description automatically generated">
              <a:extLst>
                <a:ext uri="{FF2B5EF4-FFF2-40B4-BE49-F238E27FC236}">
                  <a16:creationId xmlns:a16="http://schemas.microsoft.com/office/drawing/2014/main" id="{62A41F04-C2CE-4614-B38B-7CD0F51E5C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38237" y="35944"/>
              <a:ext cx="930218" cy="930218"/>
            </a:xfrm>
            <a:prstGeom prst="rect">
              <a:avLst/>
            </a:prstGeom>
          </p:spPr>
        </p:pic>
        <p:pic>
          <p:nvPicPr>
            <p:cNvPr id="12" name="Рисунок 11" descr="A logo with blue text&#10;&#10;Description automatically generated">
              <a:extLst>
                <a:ext uri="{FF2B5EF4-FFF2-40B4-BE49-F238E27FC236}">
                  <a16:creationId xmlns:a16="http://schemas.microsoft.com/office/drawing/2014/main" id="{0035AC98-47C8-48C4-8B1D-2021DC74BE65}"/>
                </a:ext>
              </a:extLst>
            </p:cNvPr>
            <p:cNvPicPr>
              <a:picLocks noChangeAspect="1"/>
            </p:cNvPicPr>
            <p:nvPr/>
          </p:nvPicPr>
          <p:blipFill>
            <a:blip r:embed="rId3"/>
            <a:stretch>
              <a:fillRect/>
            </a:stretch>
          </p:blipFill>
          <p:spPr>
            <a:xfrm>
              <a:off x="0" y="0"/>
              <a:ext cx="1302589" cy="905085"/>
            </a:xfrm>
            <a:prstGeom prst="rect">
              <a:avLst/>
            </a:prstGeom>
          </p:spPr>
        </p:pic>
      </p:grpSp>
      <p:sp>
        <p:nvSpPr>
          <p:cNvPr id="2" name="TextBox 1">
            <a:extLst>
              <a:ext uri="{FF2B5EF4-FFF2-40B4-BE49-F238E27FC236}">
                <a16:creationId xmlns:a16="http://schemas.microsoft.com/office/drawing/2014/main" id="{28E709C3-D5E3-A23F-907D-CEADE7C10985}"/>
              </a:ext>
            </a:extLst>
          </p:cNvPr>
          <p:cNvSpPr txBox="1"/>
          <p:nvPr/>
        </p:nvSpPr>
        <p:spPr>
          <a:xfrm>
            <a:off x="89546" y="966162"/>
            <a:ext cx="220765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z-Latn-AZ" sz="2000" b="1" i="1" u="none" strike="noStrike" kern="1200" cap="none" spc="0" normalizeH="0" baseline="0" noProof="0" dirty="0">
                <a:ln>
                  <a:noFill/>
                </a:ln>
                <a:solidFill>
                  <a:prstClr val="black"/>
                </a:solidFill>
                <a:effectLst/>
                <a:uLnTx/>
                <a:uFillTx/>
                <a:latin typeface="Aptos" panose="02110004020202020204"/>
                <a:ea typeface="+mn-ea"/>
                <a:cs typeface="+mn-cs"/>
              </a:rPr>
              <a:t>Mövzunun planı:</a:t>
            </a:r>
            <a:endParaRPr kumimoji="0" lang="tr-TR" sz="2000" b="1" i="1"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5" name="Прямоугольник 4"/>
          <p:cNvSpPr/>
          <p:nvPr/>
        </p:nvSpPr>
        <p:spPr>
          <a:xfrm>
            <a:off x="356664" y="1719677"/>
            <a:ext cx="7452684" cy="4154984"/>
          </a:xfrm>
          <a:prstGeom prst="rect">
            <a:avLst/>
          </a:prstGeom>
        </p:spPr>
        <p:txBody>
          <a:bodyPr/>
          <a:lstStyle/>
          <a:p>
            <a:pPr lvl="0">
              <a:lnSpc>
                <a:spcPct val="200000"/>
              </a:lnSpc>
              <a:buChar char="•"/>
            </a:pPr>
            <a:r>
              <a:rPr lang="az-Latn-AZ" i="1"/>
              <a:t>S</a:t>
            </a:r>
            <a:endParaRPr lang="en-US" dirty="0"/>
          </a:p>
          <a:p>
            <a:pPr>
              <a:lnSpc>
                <a:spcPct val="200000"/>
              </a:lnSpc>
              <a:buFontTx/>
              <a:buChar char="•"/>
            </a:pPr>
            <a:r>
              <a:rPr lang="az-Latn-AZ" i="1"/>
              <a:t>Ə</a:t>
            </a:r>
            <a:endParaRPr lang="en-US" dirty="0"/>
          </a:p>
          <a:p>
            <a:pPr lvl="0">
              <a:lnSpc>
                <a:spcPct val="200000"/>
              </a:lnSpc>
              <a:buChar char="•"/>
            </a:pPr>
            <a:r>
              <a:rPr lang="az-Latn-AZ" i="1">
                <a:latin typeface="Arial" panose="020B0604020202020204" pitchFamily="34" charset="0"/>
                <a:ea typeface="Microsoft Sans Serif" panose="020B0604020202020204" pitchFamily="34" charset="0"/>
              </a:rPr>
              <a:t>İ</a:t>
            </a:r>
            <a:endParaRPr lang="en-US" dirty="0"/>
          </a:p>
          <a:p>
            <a:pPr lvl="0">
              <a:lnSpc>
                <a:spcPct val="200000"/>
              </a:lnSpc>
              <a:buChar char="•"/>
            </a:pPr>
            <a:r>
              <a:rPr lang="az-Latn-AZ" b="0" i="1" baseline="0"/>
              <a:t>K</a:t>
            </a:r>
            <a:endParaRPr lang="en-US"/>
          </a:p>
          <a:p>
            <a:pPr lvl="0">
              <a:lnSpc>
                <a:spcPct val="200000"/>
              </a:lnSpc>
              <a:buChar char="•"/>
            </a:pPr>
            <a:r>
              <a:rPr lang="az-Latn-AZ" i="1"/>
              <a:t> S</a:t>
            </a:r>
            <a:endParaRPr lang="en-US" dirty="0"/>
          </a:p>
        </p:txBody>
      </p:sp>
    </p:spTree>
    <p:extLst>
      <p:ext uri="{BB962C8B-B14F-4D97-AF65-F5344CB8AC3E}">
        <p14:creationId xmlns:p14="http://schemas.microsoft.com/office/powerpoint/2010/main" val="2785982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Группа 2"/>
          <p:cNvGrpSpPr/>
          <p:nvPr/>
        </p:nvGrpSpPr>
        <p:grpSpPr>
          <a:xfrm>
            <a:off x="0" y="0"/>
            <a:ext cx="12168455" cy="966162"/>
            <a:chOff x="0" y="0"/>
            <a:chExt cx="12168455" cy="966162"/>
          </a:xfrm>
        </p:grpSpPr>
        <p:sp>
          <p:nvSpPr>
            <p:cNvPr id="10" name="TextBox 9">
              <a:extLst>
                <a:ext uri="{FF2B5EF4-FFF2-40B4-BE49-F238E27FC236}">
                  <a16:creationId xmlns:a16="http://schemas.microsoft.com/office/drawing/2014/main" id="{E897C19A-B923-4AAF-98D4-61288F93AEF9}"/>
                </a:ext>
              </a:extLst>
            </p:cNvPr>
            <p:cNvSpPr txBox="1"/>
            <p:nvPr/>
          </p:nvSpPr>
          <p:spPr>
            <a:xfrm>
              <a:off x="1250834" y="295645"/>
              <a:ext cx="10742763" cy="400110"/>
            </a:xfrm>
            <a:prstGeom prst="rect">
              <a:avLst/>
            </a:prstGeom>
            <a:solidFill>
              <a:srgbClr val="FFFF00"/>
            </a:solidFill>
          </p:spPr>
          <p:style>
            <a:lnRef idx="0">
              <a:scrgbClr r="0" g="0" b="0"/>
            </a:lnRef>
            <a:fillRef idx="1003">
              <a:schemeClr val="lt1"/>
            </a:fillRef>
            <a:effectRef idx="0">
              <a:scrgbClr r="0" g="0" b="0"/>
            </a:effectRef>
            <a:fontRef idx="major"/>
          </p:style>
          <p:txBody>
            <a:bodyPr wrap="square">
              <a:spAutoFit/>
            </a:bodyPr>
            <a:lstStyle/>
            <a:p>
              <a:pPr lvl="0">
                <a:defRPr/>
              </a:pPr>
              <a:r>
                <a:rPr lang="az-Latn-AZ" sz="2000" b="1" dirty="0">
                  <a:solidFill>
                    <a:srgbClr val="0033CC"/>
                  </a:solidFill>
                  <a:effectLst>
                    <a:outerShdw blurRad="38100" dist="38100" dir="2700000" algn="tl">
                      <a:srgbClr val="C0C0C0"/>
                    </a:outerShdw>
                  </a:effectLst>
                  <a:latin typeface="Arial" panose="020B0604020202020204" pitchFamily="34" charset="0"/>
                  <a:cs typeface="Arial" panose="020B0604020202020204" pitchFamily="34" charset="0"/>
                </a:rPr>
                <a:t>ƏMƏLİYYAT SİSİTEMLƏRİ: Lab №1</a:t>
              </a:r>
              <a:endParaRPr kumimoji="0" lang="ru-RU" sz="20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Arial" panose="020B0604020202020204" pitchFamily="34" charset="0"/>
                <a:cs typeface="Arial" panose="020B0604020202020204" pitchFamily="34" charset="0"/>
              </a:endParaRPr>
            </a:p>
          </p:txBody>
        </p:sp>
        <p:pic>
          <p:nvPicPr>
            <p:cNvPr id="11" name="Picture 4" descr="A logo of a book&#10;&#10;Description automatically generated">
              <a:extLst>
                <a:ext uri="{FF2B5EF4-FFF2-40B4-BE49-F238E27FC236}">
                  <a16:creationId xmlns:a16="http://schemas.microsoft.com/office/drawing/2014/main" id="{62A41F04-C2CE-4614-B38B-7CD0F51E5C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38237" y="35944"/>
              <a:ext cx="930218" cy="930218"/>
            </a:xfrm>
            <a:prstGeom prst="rect">
              <a:avLst/>
            </a:prstGeom>
          </p:spPr>
        </p:pic>
        <p:pic>
          <p:nvPicPr>
            <p:cNvPr id="12" name="Рисунок 11" descr="A logo with blue text&#10;&#10;Description automatically generated">
              <a:extLst>
                <a:ext uri="{FF2B5EF4-FFF2-40B4-BE49-F238E27FC236}">
                  <a16:creationId xmlns:a16="http://schemas.microsoft.com/office/drawing/2014/main" id="{0035AC98-47C8-48C4-8B1D-2021DC74BE65}"/>
                </a:ext>
              </a:extLst>
            </p:cNvPr>
            <p:cNvPicPr>
              <a:picLocks noChangeAspect="1"/>
            </p:cNvPicPr>
            <p:nvPr/>
          </p:nvPicPr>
          <p:blipFill>
            <a:blip r:embed="rId3"/>
            <a:stretch>
              <a:fillRect/>
            </a:stretch>
          </p:blipFill>
          <p:spPr>
            <a:xfrm>
              <a:off x="0" y="0"/>
              <a:ext cx="1302589" cy="905085"/>
            </a:xfrm>
            <a:prstGeom prst="rect">
              <a:avLst/>
            </a:prstGeom>
          </p:spPr>
        </p:pic>
      </p:grpSp>
      <p:sp>
        <p:nvSpPr>
          <p:cNvPr id="2" name="TextBox 1">
            <a:extLst>
              <a:ext uri="{FF2B5EF4-FFF2-40B4-BE49-F238E27FC236}">
                <a16:creationId xmlns:a16="http://schemas.microsoft.com/office/drawing/2014/main" id="{28E709C3-D5E3-A23F-907D-CEADE7C10985}"/>
              </a:ext>
            </a:extLst>
          </p:cNvPr>
          <p:cNvSpPr txBox="1"/>
          <p:nvPr/>
        </p:nvSpPr>
        <p:spPr>
          <a:xfrm>
            <a:off x="89545" y="969116"/>
            <a:ext cx="8466549" cy="677108"/>
          </a:xfrm>
          <a:prstGeom prst="rect">
            <a:avLst/>
          </a:prstGeom>
          <a:noFill/>
        </p:spPr>
        <p:txBody>
          <a:bodyPr wrap="none" rtlCol="0">
            <a:spAutoFit/>
          </a:bodyPr>
          <a:lstStyle/>
          <a:p>
            <a:pPr>
              <a:defRPr/>
            </a:pPr>
            <a:r>
              <a:rPr lang="en-US">
                <a:solidFill>
                  <a:srgbClr val="237DD5"/>
                </a:solidFill>
              </a:rPr>
              <a:t>Windows 10 Əməliyyat Sisteminin Xüsusiyyətləri və Digər Versiyalardan Üstünlükləri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r-TR" sz="2000" b="1" i="1"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5" name="TextBox 4">
            <a:extLst>
              <a:ext uri="{FF2B5EF4-FFF2-40B4-BE49-F238E27FC236}">
                <a16:creationId xmlns:a16="http://schemas.microsoft.com/office/drawing/2014/main" id="{74E13ABC-E94F-9E40-7A16-6ABFA9FBEC1E}"/>
              </a:ext>
            </a:extLst>
          </p:cNvPr>
          <p:cNvSpPr txBox="1"/>
          <p:nvPr/>
        </p:nvSpPr>
        <p:spPr>
          <a:xfrm>
            <a:off x="89545" y="1427349"/>
            <a:ext cx="6284621" cy="4784900"/>
          </a:xfrm>
          <a:prstGeom prst="rect">
            <a:avLst/>
          </a:prstGeom>
          <a:noFill/>
        </p:spPr>
        <p:txBody>
          <a:bodyPr wrap="square">
            <a:spAutoFit/>
          </a:bodyPr>
          <a:lstStyle/>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Müasir dövrdə kompüter texnologiyaları həyatımızın ayrılmaz hissəsinə çevrilmişdir. Həm şəxsi, həm də peşəkar fəaliyyətlərdə istifadə etdiyimiz kompüterlərin əsasını əməliyyat sistemləri təşkil edir. Əməliyyat sistemi (ƏS) — kompüterin aparat təminatı (hardware) ilə istifadəçi arasında əlaqə yaradan proqram təminatıdır. Dünyada ən çox istifadə edilən əməliyyat sistemi Microsoft Windows ailəsidir.</a:t>
            </a:r>
          </a:p>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p>
          <a:p>
            <a:pPr>
              <a:buNone/>
            </a:pPr>
            <a:r>
              <a:rPr lang="en-US" sz="1800">
                <a:effectLst/>
                <a:latin typeface="Calibri" panose="020F0502020204030204" pitchFamily="34" charset="0"/>
                <a:ea typeface="Calibri" panose="020F0502020204030204" pitchFamily="34" charset="0"/>
                <a:cs typeface="Times New Roman" panose="02020603050405020304" pitchFamily="18" charset="0"/>
              </a:rPr>
              <a:t>Windows əməliyyat sisteminin müxtəlif versiyaları arasında Windows 10 ən çox funksionallığı, təhlükəsizliyi və istifadə rahatlığını özündə birləşdirən versiya hesab olunur. Microsoft şirkəti Windows 10-u 29 iyul 2015-ci ildə istifadəyə vermiş və onu həm Windows 7, həm də Windows 8.1 versiyalarının ən yaxşı xüsusiyyətlərini birləşdirən universal platforma kimi təqdim etmişdir.</a:t>
            </a:r>
            <a:endParaRPr lang="en-US"/>
          </a:p>
        </p:txBody>
      </p:sp>
      <p:pic>
        <p:nvPicPr>
          <p:cNvPr id="7" name="Picture 6">
            <a:extLst>
              <a:ext uri="{FF2B5EF4-FFF2-40B4-BE49-F238E27FC236}">
                <a16:creationId xmlns:a16="http://schemas.microsoft.com/office/drawing/2014/main" id="{B0C15058-6138-110D-D7A8-A78AE423E9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1425" y="2178034"/>
            <a:ext cx="3526886" cy="2641760"/>
          </a:xfrm>
          <a:prstGeom prst="rect">
            <a:avLst/>
          </a:prstGeom>
        </p:spPr>
      </p:pic>
    </p:spTree>
    <p:extLst>
      <p:ext uri="{BB962C8B-B14F-4D97-AF65-F5344CB8AC3E}">
        <p14:creationId xmlns:p14="http://schemas.microsoft.com/office/powerpoint/2010/main" val="1502520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2BF8B9-A3AB-DBB1-2179-AECE8877DBA6}"/>
            </a:ext>
          </a:extLst>
        </p:cNvPr>
        <p:cNvGrpSpPr/>
        <p:nvPr/>
      </p:nvGrpSpPr>
      <p:grpSpPr>
        <a:xfrm>
          <a:off x="0" y="0"/>
          <a:ext cx="0" cy="0"/>
          <a:chOff x="0" y="0"/>
          <a:chExt cx="0" cy="0"/>
        </a:xfrm>
      </p:grpSpPr>
      <p:grpSp>
        <p:nvGrpSpPr>
          <p:cNvPr id="3" name="Группа 2">
            <a:extLst>
              <a:ext uri="{FF2B5EF4-FFF2-40B4-BE49-F238E27FC236}">
                <a16:creationId xmlns:a16="http://schemas.microsoft.com/office/drawing/2014/main" id="{390934EA-0FDF-537C-9DD0-ED15F330DE9D}"/>
              </a:ext>
            </a:extLst>
          </p:cNvPr>
          <p:cNvGrpSpPr/>
          <p:nvPr/>
        </p:nvGrpSpPr>
        <p:grpSpPr>
          <a:xfrm>
            <a:off x="0" y="0"/>
            <a:ext cx="12168455" cy="966162"/>
            <a:chOff x="0" y="0"/>
            <a:chExt cx="12168455" cy="966162"/>
          </a:xfrm>
        </p:grpSpPr>
        <p:sp>
          <p:nvSpPr>
            <p:cNvPr id="10" name="TextBox 9">
              <a:extLst>
                <a:ext uri="{FF2B5EF4-FFF2-40B4-BE49-F238E27FC236}">
                  <a16:creationId xmlns:a16="http://schemas.microsoft.com/office/drawing/2014/main" id="{D9096C1B-1A6B-13D7-F070-7A9A0CD10941}"/>
                </a:ext>
              </a:extLst>
            </p:cNvPr>
            <p:cNvSpPr txBox="1"/>
            <p:nvPr/>
          </p:nvSpPr>
          <p:spPr>
            <a:xfrm>
              <a:off x="1250834" y="295645"/>
              <a:ext cx="10742763" cy="400110"/>
            </a:xfrm>
            <a:prstGeom prst="rect">
              <a:avLst/>
            </a:prstGeom>
            <a:solidFill>
              <a:srgbClr val="FFFF00"/>
            </a:solidFill>
          </p:spPr>
          <p:style>
            <a:lnRef idx="0">
              <a:scrgbClr r="0" g="0" b="0"/>
            </a:lnRef>
            <a:fillRef idx="1003">
              <a:schemeClr val="lt1"/>
            </a:fillRef>
            <a:effectRef idx="0">
              <a:scrgbClr r="0" g="0" b="0"/>
            </a:effectRef>
            <a:fontRef idx="major"/>
          </p:style>
          <p:txBody>
            <a:bodyPr wrap="square">
              <a:spAutoFit/>
            </a:bodyPr>
            <a:lstStyle/>
            <a:p>
              <a:pPr lvl="0">
                <a:defRPr/>
              </a:pPr>
              <a:r>
                <a:rPr lang="az-Latn-AZ" sz="2000" b="1" dirty="0">
                  <a:solidFill>
                    <a:srgbClr val="0033CC"/>
                  </a:solidFill>
                  <a:effectLst>
                    <a:outerShdw blurRad="38100" dist="38100" dir="2700000" algn="tl">
                      <a:srgbClr val="C0C0C0"/>
                    </a:outerShdw>
                  </a:effectLst>
                  <a:latin typeface="Arial" panose="020B0604020202020204" pitchFamily="34" charset="0"/>
                  <a:cs typeface="Arial" panose="020B0604020202020204" pitchFamily="34" charset="0"/>
                </a:rPr>
                <a:t>ƏMƏLİYYAT SİSİTEMLƏRİ: Lab №1</a:t>
              </a:r>
              <a:endParaRPr kumimoji="0" lang="ru-RU" sz="20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Arial" panose="020B0604020202020204" pitchFamily="34" charset="0"/>
                <a:cs typeface="Arial" panose="020B0604020202020204" pitchFamily="34" charset="0"/>
              </a:endParaRPr>
            </a:p>
          </p:txBody>
        </p:sp>
        <p:pic>
          <p:nvPicPr>
            <p:cNvPr id="11" name="Picture 4" descr="A logo of a book&#10;&#10;Description automatically generated">
              <a:extLst>
                <a:ext uri="{FF2B5EF4-FFF2-40B4-BE49-F238E27FC236}">
                  <a16:creationId xmlns:a16="http://schemas.microsoft.com/office/drawing/2014/main" id="{468318CC-1C3C-8B1A-8EC3-C044E776D3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38237" y="35944"/>
              <a:ext cx="930218" cy="930218"/>
            </a:xfrm>
            <a:prstGeom prst="rect">
              <a:avLst/>
            </a:prstGeom>
          </p:spPr>
        </p:pic>
        <p:pic>
          <p:nvPicPr>
            <p:cNvPr id="12" name="Рисунок 11" descr="A logo with blue text&#10;&#10;Description automatically generated">
              <a:extLst>
                <a:ext uri="{FF2B5EF4-FFF2-40B4-BE49-F238E27FC236}">
                  <a16:creationId xmlns:a16="http://schemas.microsoft.com/office/drawing/2014/main" id="{25F28CC2-4804-C935-40FE-6A0DC7A481A6}"/>
                </a:ext>
              </a:extLst>
            </p:cNvPr>
            <p:cNvPicPr>
              <a:picLocks noChangeAspect="1"/>
            </p:cNvPicPr>
            <p:nvPr/>
          </p:nvPicPr>
          <p:blipFill>
            <a:blip r:embed="rId3"/>
            <a:stretch>
              <a:fillRect/>
            </a:stretch>
          </p:blipFill>
          <p:spPr>
            <a:xfrm>
              <a:off x="0" y="0"/>
              <a:ext cx="1302589" cy="905085"/>
            </a:xfrm>
            <a:prstGeom prst="rect">
              <a:avLst/>
            </a:prstGeom>
          </p:spPr>
        </p:pic>
      </p:grpSp>
      <p:sp>
        <p:nvSpPr>
          <p:cNvPr id="2" name="TextBox 1">
            <a:extLst>
              <a:ext uri="{FF2B5EF4-FFF2-40B4-BE49-F238E27FC236}">
                <a16:creationId xmlns:a16="http://schemas.microsoft.com/office/drawing/2014/main" id="{0EF19492-FCEE-674D-10E4-BA92833F381F}"/>
              </a:ext>
            </a:extLst>
          </p:cNvPr>
          <p:cNvSpPr txBox="1"/>
          <p:nvPr/>
        </p:nvSpPr>
        <p:spPr>
          <a:xfrm>
            <a:off x="89546" y="966162"/>
            <a:ext cx="3715697" cy="369332"/>
          </a:xfrm>
          <a:prstGeom prst="rect">
            <a:avLst/>
          </a:prstGeom>
          <a:noFill/>
        </p:spPr>
        <p:txBody>
          <a:bodyPr wrap="none" rtlCol="0">
            <a:spAutoFit/>
          </a:bodyPr>
          <a:lstStyle/>
          <a:p>
            <a:r>
              <a:rPr lang="en-US">
                <a:solidFill>
                  <a:srgbClr val="237DD5"/>
                </a:solidFill>
              </a:rPr>
              <a:t>Windows 10-un Əsas Xüsusiyyətləri</a:t>
            </a:r>
          </a:p>
        </p:txBody>
      </p:sp>
      <p:sp>
        <p:nvSpPr>
          <p:cNvPr id="6" name="TextBox 5">
            <a:extLst>
              <a:ext uri="{FF2B5EF4-FFF2-40B4-BE49-F238E27FC236}">
                <a16:creationId xmlns:a16="http://schemas.microsoft.com/office/drawing/2014/main" id="{5C8AAEEC-358A-DEBD-9796-3CA291D6BD24}"/>
              </a:ext>
            </a:extLst>
          </p:cNvPr>
          <p:cNvSpPr txBox="1"/>
          <p:nvPr/>
        </p:nvSpPr>
        <p:spPr>
          <a:xfrm>
            <a:off x="89546" y="1502722"/>
            <a:ext cx="6094520" cy="2406043"/>
          </a:xfrm>
          <a:prstGeom prst="rect">
            <a:avLst/>
          </a:prstGeom>
          <a:noFill/>
        </p:spPr>
        <p:txBody>
          <a:bodyPr wrap="square">
            <a:spAutoFit/>
          </a:bodyPr>
          <a:lstStyle/>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1. </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Start Menyusunun Geri Qayıdışı və Yenilənmiş Dizayn</a:t>
            </a:r>
          </a:p>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 Windows 8 versiyasında klassik “Start” menyusunun ləğvi istifadəçilər tərəfindən mənfi qarşılanmışdı. Windows 10-da bu menyu tamamilə yenilənmiş formada geri qaytarılmışdır. Yeni Start menyusu həm ənənəvi proqram siyahısını, həm də dinamik plitələri (Live Tiles) birləşdirir. Bu dizayn həm klaviatura ilə, həm də toxunma ekranlı cihazlarda istifadəyə uyğundur.</a:t>
            </a:r>
          </a:p>
        </p:txBody>
      </p:sp>
      <p:sp>
        <p:nvSpPr>
          <p:cNvPr id="9" name="TextBox 8">
            <a:extLst>
              <a:ext uri="{FF2B5EF4-FFF2-40B4-BE49-F238E27FC236}">
                <a16:creationId xmlns:a16="http://schemas.microsoft.com/office/drawing/2014/main" id="{7F21480F-051F-D698-C391-3F00BB0000AE}"/>
              </a:ext>
            </a:extLst>
          </p:cNvPr>
          <p:cNvSpPr txBox="1"/>
          <p:nvPr/>
        </p:nvSpPr>
        <p:spPr>
          <a:xfrm>
            <a:off x="89546" y="4075993"/>
            <a:ext cx="6094520" cy="2406043"/>
          </a:xfrm>
          <a:prstGeom prst="rect">
            <a:avLst/>
          </a:prstGeom>
          <a:noFill/>
        </p:spPr>
        <p:txBody>
          <a:bodyPr wrap="square">
            <a:spAutoFit/>
          </a:bodyPr>
          <a:lstStyle/>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2. </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Virtual Masaüstləri (Virtual Desktops)</a:t>
            </a:r>
          </a:p>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 Windows 10-un ən faydalı xüsusiyyətlərindən biri çoxsaylı virtual masaüstlərinin yaradılmasıdır. Bu funksiya istifadəçiyə eyni anda bir neçə iş mühiti qurmağa imkan verir. Məsələn, bir masaüstündə iş sənədləri, digərində şəxsi layihələr yerləşdirilə bilər. Bu, həm rahatlıq, həm də məhsuldarlıq baxımından böyük üstünlük yaradır.</a:t>
            </a:r>
          </a:p>
        </p:txBody>
      </p:sp>
      <p:pic>
        <p:nvPicPr>
          <p:cNvPr id="14" name="Picture 13">
            <a:extLst>
              <a:ext uri="{FF2B5EF4-FFF2-40B4-BE49-F238E27FC236}">
                <a16:creationId xmlns:a16="http://schemas.microsoft.com/office/drawing/2014/main" id="{A3196BA3-D9C6-03DF-DB80-8B57A61B5B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9728" y="1667518"/>
            <a:ext cx="2162175" cy="2114550"/>
          </a:xfrm>
          <a:prstGeom prst="rect">
            <a:avLst/>
          </a:prstGeom>
        </p:spPr>
      </p:pic>
      <p:pic>
        <p:nvPicPr>
          <p:cNvPr id="16" name="Picture 15">
            <a:extLst>
              <a:ext uri="{FF2B5EF4-FFF2-40B4-BE49-F238E27FC236}">
                <a16:creationId xmlns:a16="http://schemas.microsoft.com/office/drawing/2014/main" id="{7E83F291-152C-C399-CE57-11078ECDFB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1633" y="1667518"/>
            <a:ext cx="2200275" cy="2114550"/>
          </a:xfrm>
          <a:prstGeom prst="rect">
            <a:avLst/>
          </a:prstGeom>
        </p:spPr>
      </p:pic>
      <p:sp>
        <p:nvSpPr>
          <p:cNvPr id="18" name="TextBox 17">
            <a:extLst>
              <a:ext uri="{FF2B5EF4-FFF2-40B4-BE49-F238E27FC236}">
                <a16:creationId xmlns:a16="http://schemas.microsoft.com/office/drawing/2014/main" id="{672F9EEF-3E09-8354-8E6B-096BE344D0CE}"/>
              </a:ext>
            </a:extLst>
          </p:cNvPr>
          <p:cNvSpPr txBox="1"/>
          <p:nvPr/>
        </p:nvSpPr>
        <p:spPr>
          <a:xfrm>
            <a:off x="6479728" y="1259562"/>
            <a:ext cx="1364943" cy="369332"/>
          </a:xfrm>
          <a:prstGeom prst="rect">
            <a:avLst/>
          </a:prstGeom>
          <a:noFill/>
        </p:spPr>
        <p:txBody>
          <a:bodyPr wrap="square">
            <a:spAutoFit/>
          </a:bodyPr>
          <a:lstStyle/>
          <a:p>
            <a:r>
              <a:rPr lang="en-US" sz="180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Windows </a:t>
            </a:r>
            <a:r>
              <a:rPr lang="en-US">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rPr>
              <a:t>8</a:t>
            </a:r>
            <a:endParaRPr lang="en-US">
              <a:solidFill>
                <a:schemeClr val="accent1">
                  <a:lumMod val="75000"/>
                </a:schemeClr>
              </a:solidFill>
            </a:endParaRPr>
          </a:p>
        </p:txBody>
      </p:sp>
      <p:sp>
        <p:nvSpPr>
          <p:cNvPr id="20" name="TextBox 19">
            <a:extLst>
              <a:ext uri="{FF2B5EF4-FFF2-40B4-BE49-F238E27FC236}">
                <a16:creationId xmlns:a16="http://schemas.microsoft.com/office/drawing/2014/main" id="{53180547-CC0F-926F-6738-F0DFF7E3278B}"/>
              </a:ext>
            </a:extLst>
          </p:cNvPr>
          <p:cNvSpPr txBox="1"/>
          <p:nvPr/>
        </p:nvSpPr>
        <p:spPr>
          <a:xfrm>
            <a:off x="9221633" y="1259562"/>
            <a:ext cx="1430046" cy="369332"/>
          </a:xfrm>
          <a:prstGeom prst="rect">
            <a:avLst/>
          </a:prstGeom>
          <a:noFill/>
        </p:spPr>
        <p:txBody>
          <a:bodyPr wrap="square">
            <a:spAutoFit/>
          </a:bodyPr>
          <a:lstStyle/>
          <a:p>
            <a:r>
              <a:rPr lang="en-US" sz="180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Windows 10</a:t>
            </a:r>
            <a:endParaRPr lang="en-US">
              <a:solidFill>
                <a:schemeClr val="accent1">
                  <a:lumMod val="75000"/>
                </a:schemeClr>
              </a:solidFill>
            </a:endParaRPr>
          </a:p>
        </p:txBody>
      </p:sp>
      <p:pic>
        <p:nvPicPr>
          <p:cNvPr id="22" name="Picture 21">
            <a:extLst>
              <a:ext uri="{FF2B5EF4-FFF2-40B4-BE49-F238E27FC236}">
                <a16:creationId xmlns:a16="http://schemas.microsoft.com/office/drawing/2014/main" id="{EFC6F4BF-8A5B-18D3-0035-EAB8768626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4671" y="4176986"/>
            <a:ext cx="1981200" cy="2305050"/>
          </a:xfrm>
          <a:prstGeom prst="rect">
            <a:avLst/>
          </a:prstGeom>
        </p:spPr>
      </p:pic>
    </p:spTree>
    <p:extLst>
      <p:ext uri="{BB962C8B-B14F-4D97-AF65-F5344CB8AC3E}">
        <p14:creationId xmlns:p14="http://schemas.microsoft.com/office/powerpoint/2010/main" val="3380038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9D59B-4B4B-0C20-4B40-06A646BE9AB6}"/>
            </a:ext>
          </a:extLst>
        </p:cNvPr>
        <p:cNvGrpSpPr/>
        <p:nvPr/>
      </p:nvGrpSpPr>
      <p:grpSpPr>
        <a:xfrm>
          <a:off x="0" y="0"/>
          <a:ext cx="0" cy="0"/>
          <a:chOff x="0" y="0"/>
          <a:chExt cx="0" cy="0"/>
        </a:xfrm>
      </p:grpSpPr>
      <p:grpSp>
        <p:nvGrpSpPr>
          <p:cNvPr id="3" name="Группа 2">
            <a:extLst>
              <a:ext uri="{FF2B5EF4-FFF2-40B4-BE49-F238E27FC236}">
                <a16:creationId xmlns:a16="http://schemas.microsoft.com/office/drawing/2014/main" id="{CF5B8AEE-90CD-3B52-8D71-845786FDB846}"/>
              </a:ext>
            </a:extLst>
          </p:cNvPr>
          <p:cNvGrpSpPr/>
          <p:nvPr/>
        </p:nvGrpSpPr>
        <p:grpSpPr>
          <a:xfrm>
            <a:off x="0" y="0"/>
            <a:ext cx="12168455" cy="966162"/>
            <a:chOff x="0" y="0"/>
            <a:chExt cx="12168455" cy="966162"/>
          </a:xfrm>
        </p:grpSpPr>
        <p:sp>
          <p:nvSpPr>
            <p:cNvPr id="10" name="TextBox 9">
              <a:extLst>
                <a:ext uri="{FF2B5EF4-FFF2-40B4-BE49-F238E27FC236}">
                  <a16:creationId xmlns:a16="http://schemas.microsoft.com/office/drawing/2014/main" id="{652D27E1-D5C1-AEF2-32A4-F895630732AA}"/>
                </a:ext>
              </a:extLst>
            </p:cNvPr>
            <p:cNvSpPr txBox="1"/>
            <p:nvPr/>
          </p:nvSpPr>
          <p:spPr>
            <a:xfrm>
              <a:off x="1250834" y="295645"/>
              <a:ext cx="10742763" cy="400110"/>
            </a:xfrm>
            <a:prstGeom prst="rect">
              <a:avLst/>
            </a:prstGeom>
            <a:solidFill>
              <a:srgbClr val="FFFF00"/>
            </a:solidFill>
          </p:spPr>
          <p:style>
            <a:lnRef idx="0">
              <a:scrgbClr r="0" g="0" b="0"/>
            </a:lnRef>
            <a:fillRef idx="1003">
              <a:schemeClr val="lt1"/>
            </a:fillRef>
            <a:effectRef idx="0">
              <a:scrgbClr r="0" g="0" b="0"/>
            </a:effectRef>
            <a:fontRef idx="major"/>
          </p:style>
          <p:txBody>
            <a:bodyPr wrap="square">
              <a:spAutoFit/>
            </a:bodyPr>
            <a:lstStyle/>
            <a:p>
              <a:pPr lvl="0">
                <a:defRPr/>
              </a:pPr>
              <a:r>
                <a:rPr lang="az-Latn-AZ" sz="2000" b="1" dirty="0">
                  <a:solidFill>
                    <a:srgbClr val="0033CC"/>
                  </a:solidFill>
                  <a:effectLst>
                    <a:outerShdw blurRad="38100" dist="38100" dir="2700000" algn="tl">
                      <a:srgbClr val="C0C0C0"/>
                    </a:outerShdw>
                  </a:effectLst>
                  <a:latin typeface="Arial" panose="020B0604020202020204" pitchFamily="34" charset="0"/>
                  <a:cs typeface="Arial" panose="020B0604020202020204" pitchFamily="34" charset="0"/>
                </a:rPr>
                <a:t>ƏMƏLİYYAT SİSİTEMLƏRİ: Lab №1</a:t>
              </a:r>
              <a:endParaRPr kumimoji="0" lang="ru-RU" sz="20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Arial" panose="020B0604020202020204" pitchFamily="34" charset="0"/>
                <a:cs typeface="Arial" panose="020B0604020202020204" pitchFamily="34" charset="0"/>
              </a:endParaRPr>
            </a:p>
          </p:txBody>
        </p:sp>
        <p:pic>
          <p:nvPicPr>
            <p:cNvPr id="11" name="Picture 4" descr="A logo of a book&#10;&#10;Description automatically generated">
              <a:extLst>
                <a:ext uri="{FF2B5EF4-FFF2-40B4-BE49-F238E27FC236}">
                  <a16:creationId xmlns:a16="http://schemas.microsoft.com/office/drawing/2014/main" id="{47B831B5-E4CB-55EA-3EB4-D87944295A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38237" y="35944"/>
              <a:ext cx="930218" cy="930218"/>
            </a:xfrm>
            <a:prstGeom prst="rect">
              <a:avLst/>
            </a:prstGeom>
          </p:spPr>
        </p:pic>
        <p:pic>
          <p:nvPicPr>
            <p:cNvPr id="12" name="Рисунок 11" descr="A logo with blue text&#10;&#10;Description automatically generated">
              <a:extLst>
                <a:ext uri="{FF2B5EF4-FFF2-40B4-BE49-F238E27FC236}">
                  <a16:creationId xmlns:a16="http://schemas.microsoft.com/office/drawing/2014/main" id="{85CDCDB7-7C95-6A09-80E7-462741B8E877}"/>
                </a:ext>
              </a:extLst>
            </p:cNvPr>
            <p:cNvPicPr>
              <a:picLocks noChangeAspect="1"/>
            </p:cNvPicPr>
            <p:nvPr/>
          </p:nvPicPr>
          <p:blipFill>
            <a:blip r:embed="rId3"/>
            <a:stretch>
              <a:fillRect/>
            </a:stretch>
          </p:blipFill>
          <p:spPr>
            <a:xfrm>
              <a:off x="0" y="0"/>
              <a:ext cx="1302589" cy="905085"/>
            </a:xfrm>
            <a:prstGeom prst="rect">
              <a:avLst/>
            </a:prstGeom>
          </p:spPr>
        </p:pic>
      </p:grpSp>
      <p:sp>
        <p:nvSpPr>
          <p:cNvPr id="5" name="TextBox 4">
            <a:extLst>
              <a:ext uri="{FF2B5EF4-FFF2-40B4-BE49-F238E27FC236}">
                <a16:creationId xmlns:a16="http://schemas.microsoft.com/office/drawing/2014/main" id="{EC1F09B6-66B4-C94F-C532-727A5460D210}"/>
              </a:ext>
            </a:extLst>
          </p:cNvPr>
          <p:cNvSpPr txBox="1"/>
          <p:nvPr/>
        </p:nvSpPr>
        <p:spPr>
          <a:xfrm>
            <a:off x="170895" y="955456"/>
            <a:ext cx="6549500" cy="2406043"/>
          </a:xfrm>
          <a:prstGeom prst="rect">
            <a:avLst/>
          </a:prstGeom>
          <a:noFill/>
        </p:spPr>
        <p:txBody>
          <a:bodyPr wrap="square">
            <a:spAutoFit/>
          </a:bodyPr>
          <a:lstStyle/>
          <a:p>
            <a:pPr marL="0" marR="0">
              <a:lnSpc>
                <a:spcPct val="115000"/>
              </a:lnSpc>
              <a:spcAft>
                <a:spcPts val="800"/>
              </a:spcAft>
              <a:buNone/>
            </a:pPr>
            <a:r>
              <a:rPr lang="en-US" sz="1800" b="1" kern="100">
                <a:effectLst/>
                <a:latin typeface="Calibri" panose="020F0502020204030204" pitchFamily="34" charset="0"/>
                <a:ea typeface="Calibri" panose="020F0502020204030204" pitchFamily="34" charset="0"/>
                <a:cs typeface="Times New Roman" panose="02020603050405020304" pitchFamily="18" charset="0"/>
              </a:rPr>
              <a:t>3.Microsoft Edge Brauzeri</a:t>
            </a:r>
          </a:p>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 Windows 10-da köhnə “Internet Explorer” əvəzinə Microsoft Edge adlı yeni brauzer təqdim olunmuşdur. Edge daha sürətli işləmə mexanizminə malikdir, müasir veb standartlarını dəstəkləyir və enerji sərfiyyatını azaldır. Bundan əlavə, “Reading Mode” və “Web Notes” kimi funksiyalar istifadəçiyə internetdə oxuma və qeyd aparma prosesini asanlaşdırır.</a:t>
            </a:r>
          </a:p>
        </p:txBody>
      </p:sp>
      <p:sp>
        <p:nvSpPr>
          <p:cNvPr id="7" name="TextBox 6">
            <a:extLst>
              <a:ext uri="{FF2B5EF4-FFF2-40B4-BE49-F238E27FC236}">
                <a16:creationId xmlns:a16="http://schemas.microsoft.com/office/drawing/2014/main" id="{1C288AE6-AE16-9A66-F17F-C20D38765B1D}"/>
              </a:ext>
            </a:extLst>
          </p:cNvPr>
          <p:cNvSpPr txBox="1"/>
          <p:nvPr/>
        </p:nvSpPr>
        <p:spPr>
          <a:xfrm>
            <a:off x="170894" y="3429000"/>
            <a:ext cx="6549501" cy="3137269"/>
          </a:xfrm>
          <a:prstGeom prst="rect">
            <a:avLst/>
          </a:prstGeom>
          <a:noFill/>
        </p:spPr>
        <p:txBody>
          <a:bodyPr wrap="square">
            <a:spAutoFit/>
          </a:bodyPr>
          <a:lstStyle/>
          <a:p>
            <a:pPr marL="0" marR="0">
              <a:lnSpc>
                <a:spcPct val="115000"/>
              </a:lnSpc>
              <a:spcAft>
                <a:spcPts val="800"/>
              </a:spcAft>
              <a:buNone/>
            </a:pPr>
            <a:r>
              <a:rPr lang="en-US" b="1" kern="100">
                <a:latin typeface="Calibri" panose="020F0502020204030204" pitchFamily="34" charset="0"/>
                <a:ea typeface="Calibri" panose="020F0502020204030204" pitchFamily="34" charset="0"/>
                <a:cs typeface="Times New Roman" panose="02020603050405020304" pitchFamily="18" charset="0"/>
              </a:rPr>
              <a:t>4</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Təhlükəsizlik Sistemləri</a:t>
            </a:r>
          </a:p>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Windows 10-da təhlükəsizlik məsələsinə xüsusi diqqət yetirilmişdir:</a:t>
            </a:r>
          </a:p>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Windows Hello funksiyası üz tanıma, barmaq izi və göz bəbəyi skaneri ilə təhlükəsiz giriş imkanı yaradır.</a:t>
            </a:r>
          </a:p>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Windows Defender real vaxtda antivirus qorunması təmin edir.</a:t>
            </a:r>
          </a:p>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BitLocker texnologiyası məlumatların şifrələnməsini təmin edir.</a:t>
            </a:r>
          </a:p>
          <a:p>
            <a:pPr marL="0" marR="0">
              <a:lnSpc>
                <a:spcPct val="115000"/>
              </a:lnSpc>
              <a:spcAft>
                <a:spcPts val="800"/>
              </a:spcAft>
              <a:buNone/>
            </a:pPr>
            <a:r>
              <a:rPr lang="en-US" sz="1800">
                <a:effectLst/>
                <a:latin typeface="Calibri" panose="020F0502020204030204" pitchFamily="34" charset="0"/>
                <a:ea typeface="Calibri" panose="020F0502020204030204" pitchFamily="34" charset="0"/>
                <a:cs typeface="Times New Roman" panose="02020603050405020304" pitchFamily="18" charset="0"/>
              </a:rPr>
              <a:t>SmartScreen Filter zərərli sayt və proqramlardan qorunmağa kömək edir.</a:t>
            </a:r>
            <a:endParaRPr lang="en-US"/>
          </a:p>
        </p:txBody>
      </p:sp>
      <p:pic>
        <p:nvPicPr>
          <p:cNvPr id="14" name="Picture 13">
            <a:extLst>
              <a:ext uri="{FF2B5EF4-FFF2-40B4-BE49-F238E27FC236}">
                <a16:creationId xmlns:a16="http://schemas.microsoft.com/office/drawing/2014/main" id="{EFDC7906-6C1D-49CC-4A1B-EF27F404BB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8646" y="1342565"/>
            <a:ext cx="1653777" cy="1631824"/>
          </a:xfrm>
          <a:prstGeom prst="rect">
            <a:avLst/>
          </a:prstGeom>
        </p:spPr>
      </p:pic>
      <p:pic>
        <p:nvPicPr>
          <p:cNvPr id="16" name="Picture 15">
            <a:extLst>
              <a:ext uri="{FF2B5EF4-FFF2-40B4-BE49-F238E27FC236}">
                <a16:creationId xmlns:a16="http://schemas.microsoft.com/office/drawing/2014/main" id="{8CDC1968-E52F-3965-2C35-91EE6956C0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34618" y="1342565"/>
            <a:ext cx="2345415" cy="1560767"/>
          </a:xfrm>
          <a:prstGeom prst="rect">
            <a:avLst/>
          </a:prstGeom>
        </p:spPr>
      </p:pic>
      <p:sp>
        <p:nvSpPr>
          <p:cNvPr id="17" name="Arrow: Right 16">
            <a:extLst>
              <a:ext uri="{FF2B5EF4-FFF2-40B4-BE49-F238E27FC236}">
                <a16:creationId xmlns:a16="http://schemas.microsoft.com/office/drawing/2014/main" id="{62F4778B-4BF2-51AE-E375-ECCEF2DAD577}"/>
              </a:ext>
            </a:extLst>
          </p:cNvPr>
          <p:cNvSpPr/>
          <p:nvPr/>
        </p:nvSpPr>
        <p:spPr>
          <a:xfrm>
            <a:off x="8771138" y="1830003"/>
            <a:ext cx="958788" cy="656948"/>
          </a:xfrm>
          <a:prstGeom prst="rightArrow">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E6C3768A-CBB3-F870-E63E-80C7886B57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80413" y="4421371"/>
            <a:ext cx="3981450" cy="1152525"/>
          </a:xfrm>
          <a:prstGeom prst="rect">
            <a:avLst/>
          </a:prstGeom>
        </p:spPr>
      </p:pic>
    </p:spTree>
    <p:extLst>
      <p:ext uri="{BB962C8B-B14F-4D97-AF65-F5344CB8AC3E}">
        <p14:creationId xmlns:p14="http://schemas.microsoft.com/office/powerpoint/2010/main" val="55232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E555E-9069-4849-1E49-A9586878C551}"/>
            </a:ext>
          </a:extLst>
        </p:cNvPr>
        <p:cNvGrpSpPr/>
        <p:nvPr/>
      </p:nvGrpSpPr>
      <p:grpSpPr>
        <a:xfrm>
          <a:off x="0" y="0"/>
          <a:ext cx="0" cy="0"/>
          <a:chOff x="0" y="0"/>
          <a:chExt cx="0" cy="0"/>
        </a:xfrm>
      </p:grpSpPr>
      <p:grpSp>
        <p:nvGrpSpPr>
          <p:cNvPr id="3" name="Группа 2">
            <a:extLst>
              <a:ext uri="{FF2B5EF4-FFF2-40B4-BE49-F238E27FC236}">
                <a16:creationId xmlns:a16="http://schemas.microsoft.com/office/drawing/2014/main" id="{A82FCABC-5E33-F491-0D60-1A6A232A6039}"/>
              </a:ext>
            </a:extLst>
          </p:cNvPr>
          <p:cNvGrpSpPr/>
          <p:nvPr/>
        </p:nvGrpSpPr>
        <p:grpSpPr>
          <a:xfrm>
            <a:off x="0" y="0"/>
            <a:ext cx="12168455" cy="966162"/>
            <a:chOff x="0" y="0"/>
            <a:chExt cx="12168455" cy="966162"/>
          </a:xfrm>
        </p:grpSpPr>
        <p:sp>
          <p:nvSpPr>
            <p:cNvPr id="10" name="TextBox 9">
              <a:extLst>
                <a:ext uri="{FF2B5EF4-FFF2-40B4-BE49-F238E27FC236}">
                  <a16:creationId xmlns:a16="http://schemas.microsoft.com/office/drawing/2014/main" id="{BDAE547C-EC79-AA3B-400D-85C121242C56}"/>
                </a:ext>
              </a:extLst>
            </p:cNvPr>
            <p:cNvSpPr txBox="1"/>
            <p:nvPr/>
          </p:nvSpPr>
          <p:spPr>
            <a:xfrm>
              <a:off x="1250834" y="295645"/>
              <a:ext cx="10742763" cy="400110"/>
            </a:xfrm>
            <a:prstGeom prst="rect">
              <a:avLst/>
            </a:prstGeom>
            <a:solidFill>
              <a:srgbClr val="FFFF00"/>
            </a:solidFill>
          </p:spPr>
          <p:style>
            <a:lnRef idx="0">
              <a:scrgbClr r="0" g="0" b="0"/>
            </a:lnRef>
            <a:fillRef idx="1003">
              <a:schemeClr val="lt1"/>
            </a:fillRef>
            <a:effectRef idx="0">
              <a:scrgbClr r="0" g="0" b="0"/>
            </a:effectRef>
            <a:fontRef idx="major"/>
          </p:style>
          <p:txBody>
            <a:bodyPr wrap="square">
              <a:spAutoFit/>
            </a:bodyPr>
            <a:lstStyle/>
            <a:p>
              <a:pPr lvl="0">
                <a:defRPr/>
              </a:pPr>
              <a:r>
                <a:rPr lang="az-Latn-AZ" sz="2000" b="1" dirty="0">
                  <a:solidFill>
                    <a:srgbClr val="0033CC"/>
                  </a:solidFill>
                  <a:effectLst>
                    <a:outerShdw blurRad="38100" dist="38100" dir="2700000" algn="tl">
                      <a:srgbClr val="C0C0C0"/>
                    </a:outerShdw>
                  </a:effectLst>
                  <a:latin typeface="Arial" panose="020B0604020202020204" pitchFamily="34" charset="0"/>
                  <a:cs typeface="Arial" panose="020B0604020202020204" pitchFamily="34" charset="0"/>
                </a:rPr>
                <a:t>ƏMƏLİYYAT SİSİTEMLƏRİ: Lab №1</a:t>
              </a:r>
              <a:endParaRPr kumimoji="0" lang="ru-RU" sz="20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Arial" panose="020B0604020202020204" pitchFamily="34" charset="0"/>
                <a:cs typeface="Arial" panose="020B0604020202020204" pitchFamily="34" charset="0"/>
              </a:endParaRPr>
            </a:p>
          </p:txBody>
        </p:sp>
        <p:pic>
          <p:nvPicPr>
            <p:cNvPr id="11" name="Picture 4" descr="A logo of a book&#10;&#10;Description automatically generated">
              <a:extLst>
                <a:ext uri="{FF2B5EF4-FFF2-40B4-BE49-F238E27FC236}">
                  <a16:creationId xmlns:a16="http://schemas.microsoft.com/office/drawing/2014/main" id="{5E21E15A-5213-4613-540C-4ED757CE75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38237" y="35944"/>
              <a:ext cx="930218" cy="930218"/>
            </a:xfrm>
            <a:prstGeom prst="rect">
              <a:avLst/>
            </a:prstGeom>
          </p:spPr>
        </p:pic>
        <p:pic>
          <p:nvPicPr>
            <p:cNvPr id="12" name="Рисунок 11" descr="A logo with blue text&#10;&#10;Description automatically generated">
              <a:extLst>
                <a:ext uri="{FF2B5EF4-FFF2-40B4-BE49-F238E27FC236}">
                  <a16:creationId xmlns:a16="http://schemas.microsoft.com/office/drawing/2014/main" id="{CA6CDC46-D2AC-183E-6391-A637486F4F57}"/>
                </a:ext>
              </a:extLst>
            </p:cNvPr>
            <p:cNvPicPr>
              <a:picLocks noChangeAspect="1"/>
            </p:cNvPicPr>
            <p:nvPr/>
          </p:nvPicPr>
          <p:blipFill>
            <a:blip r:embed="rId3"/>
            <a:stretch>
              <a:fillRect/>
            </a:stretch>
          </p:blipFill>
          <p:spPr>
            <a:xfrm>
              <a:off x="0" y="0"/>
              <a:ext cx="1302589" cy="905085"/>
            </a:xfrm>
            <a:prstGeom prst="rect">
              <a:avLst/>
            </a:prstGeom>
          </p:spPr>
        </p:pic>
      </p:grpSp>
      <p:sp>
        <p:nvSpPr>
          <p:cNvPr id="7" name="TextBox 6">
            <a:extLst>
              <a:ext uri="{FF2B5EF4-FFF2-40B4-BE49-F238E27FC236}">
                <a16:creationId xmlns:a16="http://schemas.microsoft.com/office/drawing/2014/main" id="{331EA16C-ED22-3146-0F59-B2308BC789C9}"/>
              </a:ext>
            </a:extLst>
          </p:cNvPr>
          <p:cNvSpPr txBox="1"/>
          <p:nvPr/>
        </p:nvSpPr>
        <p:spPr>
          <a:xfrm>
            <a:off x="5664616" y="1017596"/>
            <a:ext cx="6094520" cy="1768946"/>
          </a:xfrm>
          <a:prstGeom prst="rect">
            <a:avLst/>
          </a:prstGeom>
          <a:noFill/>
        </p:spPr>
        <p:txBody>
          <a:bodyPr wrap="square">
            <a:spAutoFit/>
          </a:bodyPr>
          <a:lstStyle/>
          <a:p>
            <a:pPr marL="0" marR="0">
              <a:lnSpc>
                <a:spcPct val="115000"/>
              </a:lnSpc>
              <a:spcAft>
                <a:spcPts val="800"/>
              </a:spcAft>
              <a:buNone/>
            </a:pPr>
            <a:r>
              <a:rPr lang="en-US" b="1" kern="100">
                <a:latin typeface="Calibri" panose="020F0502020204030204" pitchFamily="34" charset="0"/>
                <a:ea typeface="Calibri" panose="020F0502020204030204" pitchFamily="34" charset="0"/>
                <a:cs typeface="Times New Roman" panose="02020603050405020304" pitchFamily="18" charset="0"/>
              </a:rPr>
              <a:t>5</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Sürətli Yüklənmə və Performans</a:t>
            </a:r>
          </a:p>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Windows 10 əvvəlki versiyalara nisbətən daha səmərəli sistem resurslarından istifadə edir. Əməliyyat sisteminin başlanğıc (boot) müddəti xeyli azaldılmış, RAM və prosessor istifadəsi optimallaşdırılmışdır.</a:t>
            </a:r>
          </a:p>
        </p:txBody>
      </p:sp>
      <p:sp>
        <p:nvSpPr>
          <p:cNvPr id="9" name="TextBox 8">
            <a:extLst>
              <a:ext uri="{FF2B5EF4-FFF2-40B4-BE49-F238E27FC236}">
                <a16:creationId xmlns:a16="http://schemas.microsoft.com/office/drawing/2014/main" id="{B31854B5-1DBD-8691-5D7F-E46EA4B5FA55}"/>
              </a:ext>
            </a:extLst>
          </p:cNvPr>
          <p:cNvSpPr txBox="1"/>
          <p:nvPr/>
        </p:nvSpPr>
        <p:spPr>
          <a:xfrm>
            <a:off x="90996" y="4183970"/>
            <a:ext cx="6094520" cy="1771254"/>
          </a:xfrm>
          <a:prstGeom prst="rect">
            <a:avLst/>
          </a:prstGeom>
          <a:noFill/>
        </p:spPr>
        <p:txBody>
          <a:bodyPr wrap="square">
            <a:spAutoFit/>
          </a:bodyPr>
          <a:lstStyle/>
          <a:p>
            <a:pPr marL="0" marR="0">
              <a:lnSpc>
                <a:spcPct val="115000"/>
              </a:lnSpc>
              <a:spcAft>
                <a:spcPts val="800"/>
              </a:spcAft>
              <a:buNone/>
            </a:pPr>
            <a:r>
              <a:rPr lang="en-US" b="1" kern="100">
                <a:latin typeface="Calibri" panose="020F0502020204030204" pitchFamily="34" charset="0"/>
                <a:ea typeface="Calibri" panose="020F0502020204030204" pitchFamily="34" charset="0"/>
                <a:cs typeface="Times New Roman" panose="02020603050405020304" pitchFamily="18" charset="0"/>
              </a:rPr>
              <a:t>6</a:t>
            </a:r>
            <a:r>
              <a:rPr lang="en-US" sz="1800" b="1" kern="100">
                <a:effectLst/>
                <a:latin typeface="Calibri" panose="020F0502020204030204" pitchFamily="34" charset="0"/>
                <a:ea typeface="Calibri" panose="020F0502020204030204" pitchFamily="34" charset="0"/>
                <a:cs typeface="Times New Roman" panose="02020603050405020304" pitchFamily="18" charset="0"/>
              </a:rPr>
              <a:t>. Bulud Xidmətləri ilə İnteqrasiya (OneDrive)</a:t>
            </a:r>
          </a:p>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sz="1800">
                <a:effectLst/>
                <a:latin typeface="Calibri" panose="020F0502020204030204" pitchFamily="34" charset="0"/>
                <a:ea typeface="Calibri" panose="020F0502020204030204" pitchFamily="34" charset="0"/>
                <a:cs typeface="Times New Roman" panose="02020603050405020304" pitchFamily="18" charset="0"/>
              </a:rPr>
              <a:t>OneDrive bulud xidməti vasitəsilə istifadəçilər sənədlərini, şəkillərini və digər fayllarını internetdə saxlayaraq istənilən cihazdan onlara daxil ola bilirlər. Sinxronizasiya avtomatik baş verir, bu da məlumat itkisini minimuma endirir.</a:t>
            </a:r>
            <a:endParaRPr lang="en-US"/>
          </a:p>
        </p:txBody>
      </p:sp>
      <p:pic>
        <p:nvPicPr>
          <p:cNvPr id="14" name="Picture 13">
            <a:extLst>
              <a:ext uri="{FF2B5EF4-FFF2-40B4-BE49-F238E27FC236}">
                <a16:creationId xmlns:a16="http://schemas.microsoft.com/office/drawing/2014/main" id="{ED0375BB-AA07-7EEE-8BDE-088D32B530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0531" y="830506"/>
            <a:ext cx="2143125" cy="2143125"/>
          </a:xfrm>
          <a:prstGeom prst="rect">
            <a:avLst/>
          </a:prstGeom>
        </p:spPr>
      </p:pic>
      <p:pic>
        <p:nvPicPr>
          <p:cNvPr id="16" name="Picture 15">
            <a:extLst>
              <a:ext uri="{FF2B5EF4-FFF2-40B4-BE49-F238E27FC236}">
                <a16:creationId xmlns:a16="http://schemas.microsoft.com/office/drawing/2014/main" id="{28E374DD-0A89-A362-FBE0-13B957BAD5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9326" y="4266990"/>
            <a:ext cx="2705100" cy="1685925"/>
          </a:xfrm>
          <a:prstGeom prst="rect">
            <a:avLst/>
          </a:prstGeom>
        </p:spPr>
      </p:pic>
    </p:spTree>
    <p:extLst>
      <p:ext uri="{BB962C8B-B14F-4D97-AF65-F5344CB8AC3E}">
        <p14:creationId xmlns:p14="http://schemas.microsoft.com/office/powerpoint/2010/main" val="4276678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3A570-5F95-5CA9-2664-1A3118B16122}"/>
            </a:ext>
          </a:extLst>
        </p:cNvPr>
        <p:cNvGrpSpPr/>
        <p:nvPr/>
      </p:nvGrpSpPr>
      <p:grpSpPr>
        <a:xfrm>
          <a:off x="0" y="0"/>
          <a:ext cx="0" cy="0"/>
          <a:chOff x="0" y="0"/>
          <a:chExt cx="0" cy="0"/>
        </a:xfrm>
      </p:grpSpPr>
      <p:grpSp>
        <p:nvGrpSpPr>
          <p:cNvPr id="3" name="Группа 2">
            <a:extLst>
              <a:ext uri="{FF2B5EF4-FFF2-40B4-BE49-F238E27FC236}">
                <a16:creationId xmlns:a16="http://schemas.microsoft.com/office/drawing/2014/main" id="{E14F28E0-6ECF-973C-43F7-A0D0DDC2518B}"/>
              </a:ext>
            </a:extLst>
          </p:cNvPr>
          <p:cNvGrpSpPr/>
          <p:nvPr/>
        </p:nvGrpSpPr>
        <p:grpSpPr>
          <a:xfrm>
            <a:off x="0" y="0"/>
            <a:ext cx="12168455" cy="966162"/>
            <a:chOff x="0" y="0"/>
            <a:chExt cx="12168455" cy="966162"/>
          </a:xfrm>
        </p:grpSpPr>
        <p:sp>
          <p:nvSpPr>
            <p:cNvPr id="10" name="TextBox 9">
              <a:extLst>
                <a:ext uri="{FF2B5EF4-FFF2-40B4-BE49-F238E27FC236}">
                  <a16:creationId xmlns:a16="http://schemas.microsoft.com/office/drawing/2014/main" id="{2986C81C-1B11-4FFA-144A-E65643025DD7}"/>
                </a:ext>
              </a:extLst>
            </p:cNvPr>
            <p:cNvSpPr txBox="1"/>
            <p:nvPr/>
          </p:nvSpPr>
          <p:spPr>
            <a:xfrm>
              <a:off x="1250834" y="295645"/>
              <a:ext cx="10742763" cy="400110"/>
            </a:xfrm>
            <a:prstGeom prst="rect">
              <a:avLst/>
            </a:prstGeom>
            <a:solidFill>
              <a:srgbClr val="FFFF00"/>
            </a:solidFill>
          </p:spPr>
          <p:style>
            <a:lnRef idx="0">
              <a:scrgbClr r="0" g="0" b="0"/>
            </a:lnRef>
            <a:fillRef idx="1003">
              <a:schemeClr val="lt1"/>
            </a:fillRef>
            <a:effectRef idx="0">
              <a:scrgbClr r="0" g="0" b="0"/>
            </a:effectRef>
            <a:fontRef idx="major"/>
          </p:style>
          <p:txBody>
            <a:bodyPr wrap="square">
              <a:spAutoFit/>
            </a:bodyPr>
            <a:lstStyle/>
            <a:p>
              <a:pPr lvl="0">
                <a:defRPr/>
              </a:pPr>
              <a:r>
                <a:rPr lang="az-Latn-AZ" sz="2000" b="1" dirty="0">
                  <a:solidFill>
                    <a:srgbClr val="0033CC"/>
                  </a:solidFill>
                  <a:effectLst>
                    <a:outerShdw blurRad="38100" dist="38100" dir="2700000" algn="tl">
                      <a:srgbClr val="C0C0C0"/>
                    </a:outerShdw>
                  </a:effectLst>
                  <a:latin typeface="Arial" panose="020B0604020202020204" pitchFamily="34" charset="0"/>
                  <a:cs typeface="Arial" panose="020B0604020202020204" pitchFamily="34" charset="0"/>
                </a:rPr>
                <a:t>ƏMƏLİYYAT SİSİTEMLƏRİ: Lab №1</a:t>
              </a:r>
              <a:endParaRPr kumimoji="0" lang="ru-RU" sz="20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Arial" panose="020B0604020202020204" pitchFamily="34" charset="0"/>
                <a:cs typeface="Arial" panose="020B0604020202020204" pitchFamily="34" charset="0"/>
              </a:endParaRPr>
            </a:p>
          </p:txBody>
        </p:sp>
        <p:pic>
          <p:nvPicPr>
            <p:cNvPr id="11" name="Picture 4" descr="A logo of a book&#10;&#10;Description automatically generated">
              <a:extLst>
                <a:ext uri="{FF2B5EF4-FFF2-40B4-BE49-F238E27FC236}">
                  <a16:creationId xmlns:a16="http://schemas.microsoft.com/office/drawing/2014/main" id="{104A863B-F0D6-1531-1342-B8DF99A2C6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38237" y="35944"/>
              <a:ext cx="930218" cy="930218"/>
            </a:xfrm>
            <a:prstGeom prst="rect">
              <a:avLst/>
            </a:prstGeom>
          </p:spPr>
        </p:pic>
        <p:pic>
          <p:nvPicPr>
            <p:cNvPr id="12" name="Рисунок 11" descr="A logo with blue text&#10;&#10;Description automatically generated">
              <a:extLst>
                <a:ext uri="{FF2B5EF4-FFF2-40B4-BE49-F238E27FC236}">
                  <a16:creationId xmlns:a16="http://schemas.microsoft.com/office/drawing/2014/main" id="{965A9952-25E5-E7CE-3484-B2E7A2C2EFE5}"/>
                </a:ext>
              </a:extLst>
            </p:cNvPr>
            <p:cNvPicPr>
              <a:picLocks noChangeAspect="1"/>
            </p:cNvPicPr>
            <p:nvPr/>
          </p:nvPicPr>
          <p:blipFill>
            <a:blip r:embed="rId3"/>
            <a:stretch>
              <a:fillRect/>
            </a:stretch>
          </p:blipFill>
          <p:spPr>
            <a:xfrm>
              <a:off x="0" y="0"/>
              <a:ext cx="1302589" cy="905085"/>
            </a:xfrm>
            <a:prstGeom prst="rect">
              <a:avLst/>
            </a:prstGeom>
          </p:spPr>
        </p:pic>
      </p:grpSp>
      <p:sp>
        <p:nvSpPr>
          <p:cNvPr id="2" name="TextBox 1">
            <a:extLst>
              <a:ext uri="{FF2B5EF4-FFF2-40B4-BE49-F238E27FC236}">
                <a16:creationId xmlns:a16="http://schemas.microsoft.com/office/drawing/2014/main" id="{B3E1ED8E-54E0-7F11-A3DB-991344A28501}"/>
              </a:ext>
            </a:extLst>
          </p:cNvPr>
          <p:cNvSpPr txBox="1"/>
          <p:nvPr/>
        </p:nvSpPr>
        <p:spPr>
          <a:xfrm>
            <a:off x="89546" y="1143100"/>
            <a:ext cx="3962110" cy="369332"/>
          </a:xfrm>
          <a:prstGeom prst="rect">
            <a:avLst/>
          </a:prstGeom>
          <a:noFill/>
        </p:spPr>
        <p:txBody>
          <a:bodyPr wrap="none" rtlCol="0">
            <a:spAutoFit/>
          </a:bodyPr>
          <a:lstStyle/>
          <a:p>
            <a:r>
              <a:rPr lang="en-US">
                <a:solidFill>
                  <a:srgbClr val="237DD5"/>
                </a:solidFill>
              </a:rPr>
              <a:t>Təhlükəsizlik və Etibarlılıq Üstünlükləri</a:t>
            </a:r>
          </a:p>
        </p:txBody>
      </p:sp>
      <p:sp>
        <p:nvSpPr>
          <p:cNvPr id="5" name="TextBox 4">
            <a:extLst>
              <a:ext uri="{FF2B5EF4-FFF2-40B4-BE49-F238E27FC236}">
                <a16:creationId xmlns:a16="http://schemas.microsoft.com/office/drawing/2014/main" id="{37B4F2D3-859F-2B38-470C-002B562D4284}"/>
              </a:ext>
            </a:extLst>
          </p:cNvPr>
          <p:cNvSpPr txBox="1"/>
          <p:nvPr/>
        </p:nvSpPr>
        <p:spPr>
          <a:xfrm>
            <a:off x="89546" y="2119780"/>
            <a:ext cx="6094520" cy="3772058"/>
          </a:xfrm>
          <a:prstGeom prst="rect">
            <a:avLst/>
          </a:prstGeom>
          <a:noFill/>
        </p:spPr>
        <p:txBody>
          <a:bodyPr wrap="square">
            <a:spAutoFit/>
          </a:bodyPr>
          <a:lstStyle/>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Windows 10-da təhlükəsizlik sistemi çoxsəviyyəli şəkildə qurulmuşdur.</a:t>
            </a:r>
          </a:p>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Windows Defender Antivirus və Firewall zərərli proqramların qarşısını alır.</a:t>
            </a:r>
          </a:p>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Device Guard yalnız etibarlı proqramların işləməsinə icazə verir.</a:t>
            </a:r>
          </a:p>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Automatic Updates sayəsində sistem daim yenilənir və yeni təhlükələrə qarşı müdafiə olunur.</a:t>
            </a:r>
          </a:p>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Bu xüsusiyyətlər Windows 7 və Windows 8.1 ilə müqayisədə Windows 10-u daha etibarlı edir.</a:t>
            </a:r>
          </a:p>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24" name="Picture 23">
            <a:extLst>
              <a:ext uri="{FF2B5EF4-FFF2-40B4-BE49-F238E27FC236}">
                <a16:creationId xmlns:a16="http://schemas.microsoft.com/office/drawing/2014/main" id="{9C0D7F9F-E16C-3EEA-3346-B84F807909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7915" y="2119780"/>
            <a:ext cx="3578857" cy="2778877"/>
          </a:xfrm>
          <a:prstGeom prst="rect">
            <a:avLst/>
          </a:prstGeom>
        </p:spPr>
      </p:pic>
    </p:spTree>
    <p:extLst>
      <p:ext uri="{BB962C8B-B14F-4D97-AF65-F5344CB8AC3E}">
        <p14:creationId xmlns:p14="http://schemas.microsoft.com/office/powerpoint/2010/main" val="4031441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8654F-E5AA-69D3-A023-74847746EC9B}"/>
            </a:ext>
          </a:extLst>
        </p:cNvPr>
        <p:cNvGrpSpPr/>
        <p:nvPr/>
      </p:nvGrpSpPr>
      <p:grpSpPr>
        <a:xfrm>
          <a:off x="0" y="0"/>
          <a:ext cx="0" cy="0"/>
          <a:chOff x="0" y="0"/>
          <a:chExt cx="0" cy="0"/>
        </a:xfrm>
      </p:grpSpPr>
      <p:grpSp>
        <p:nvGrpSpPr>
          <p:cNvPr id="3" name="Группа 2">
            <a:extLst>
              <a:ext uri="{FF2B5EF4-FFF2-40B4-BE49-F238E27FC236}">
                <a16:creationId xmlns:a16="http://schemas.microsoft.com/office/drawing/2014/main" id="{7F7685F8-F7B8-26C3-80B2-C5A00E15EC75}"/>
              </a:ext>
            </a:extLst>
          </p:cNvPr>
          <p:cNvGrpSpPr/>
          <p:nvPr/>
        </p:nvGrpSpPr>
        <p:grpSpPr>
          <a:xfrm>
            <a:off x="0" y="0"/>
            <a:ext cx="12168455" cy="966162"/>
            <a:chOff x="0" y="0"/>
            <a:chExt cx="12168455" cy="966162"/>
          </a:xfrm>
        </p:grpSpPr>
        <p:sp>
          <p:nvSpPr>
            <p:cNvPr id="10" name="TextBox 9">
              <a:extLst>
                <a:ext uri="{FF2B5EF4-FFF2-40B4-BE49-F238E27FC236}">
                  <a16:creationId xmlns:a16="http://schemas.microsoft.com/office/drawing/2014/main" id="{90B44E26-A123-975A-9797-8E594F2448A0}"/>
                </a:ext>
              </a:extLst>
            </p:cNvPr>
            <p:cNvSpPr txBox="1"/>
            <p:nvPr/>
          </p:nvSpPr>
          <p:spPr>
            <a:xfrm>
              <a:off x="1250834" y="295645"/>
              <a:ext cx="10742763" cy="400110"/>
            </a:xfrm>
            <a:prstGeom prst="rect">
              <a:avLst/>
            </a:prstGeom>
            <a:solidFill>
              <a:srgbClr val="FFFF00"/>
            </a:solidFill>
          </p:spPr>
          <p:style>
            <a:lnRef idx="0">
              <a:scrgbClr r="0" g="0" b="0"/>
            </a:lnRef>
            <a:fillRef idx="1003">
              <a:schemeClr val="lt1"/>
            </a:fillRef>
            <a:effectRef idx="0">
              <a:scrgbClr r="0" g="0" b="0"/>
            </a:effectRef>
            <a:fontRef idx="major"/>
          </p:style>
          <p:txBody>
            <a:bodyPr wrap="square">
              <a:spAutoFit/>
            </a:bodyPr>
            <a:lstStyle/>
            <a:p>
              <a:pPr lvl="0">
                <a:defRPr/>
              </a:pPr>
              <a:r>
                <a:rPr lang="az-Latn-AZ" sz="2000" b="1" dirty="0">
                  <a:solidFill>
                    <a:srgbClr val="0033CC"/>
                  </a:solidFill>
                  <a:effectLst>
                    <a:outerShdw blurRad="38100" dist="38100" dir="2700000" algn="tl">
                      <a:srgbClr val="C0C0C0"/>
                    </a:outerShdw>
                  </a:effectLst>
                  <a:latin typeface="Arial" panose="020B0604020202020204" pitchFamily="34" charset="0"/>
                  <a:cs typeface="Arial" panose="020B0604020202020204" pitchFamily="34" charset="0"/>
                </a:rPr>
                <a:t>ƏMƏLİYYAT SİSİTEMLƏRİ: Lab №1</a:t>
              </a:r>
              <a:endParaRPr kumimoji="0" lang="ru-RU" sz="20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Arial" panose="020B0604020202020204" pitchFamily="34" charset="0"/>
                <a:cs typeface="Arial" panose="020B0604020202020204" pitchFamily="34" charset="0"/>
              </a:endParaRPr>
            </a:p>
          </p:txBody>
        </p:sp>
        <p:pic>
          <p:nvPicPr>
            <p:cNvPr id="11" name="Picture 4" descr="A logo of a book&#10;&#10;Description automatically generated">
              <a:extLst>
                <a:ext uri="{FF2B5EF4-FFF2-40B4-BE49-F238E27FC236}">
                  <a16:creationId xmlns:a16="http://schemas.microsoft.com/office/drawing/2014/main" id="{704D70ED-6ECD-A6A2-EA2B-1391C8280A1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38237" y="35944"/>
              <a:ext cx="930218" cy="930218"/>
            </a:xfrm>
            <a:prstGeom prst="rect">
              <a:avLst/>
            </a:prstGeom>
          </p:spPr>
        </p:pic>
        <p:pic>
          <p:nvPicPr>
            <p:cNvPr id="12" name="Рисунок 11" descr="A logo with blue text&#10;&#10;Description automatically generated">
              <a:extLst>
                <a:ext uri="{FF2B5EF4-FFF2-40B4-BE49-F238E27FC236}">
                  <a16:creationId xmlns:a16="http://schemas.microsoft.com/office/drawing/2014/main" id="{057060F0-734B-14AE-6A50-1D7D3781F438}"/>
                </a:ext>
              </a:extLst>
            </p:cNvPr>
            <p:cNvPicPr>
              <a:picLocks noChangeAspect="1"/>
            </p:cNvPicPr>
            <p:nvPr/>
          </p:nvPicPr>
          <p:blipFill>
            <a:blip r:embed="rId4"/>
            <a:stretch>
              <a:fillRect/>
            </a:stretch>
          </p:blipFill>
          <p:spPr>
            <a:xfrm>
              <a:off x="0" y="0"/>
              <a:ext cx="1302589" cy="905085"/>
            </a:xfrm>
            <a:prstGeom prst="rect">
              <a:avLst/>
            </a:prstGeom>
          </p:spPr>
        </p:pic>
      </p:grpSp>
      <p:sp>
        <p:nvSpPr>
          <p:cNvPr id="2" name="TextBox 1">
            <a:extLst>
              <a:ext uri="{FF2B5EF4-FFF2-40B4-BE49-F238E27FC236}">
                <a16:creationId xmlns:a16="http://schemas.microsoft.com/office/drawing/2014/main" id="{78FE2935-FAB5-57BC-1AC9-0A616147C1CA}"/>
              </a:ext>
            </a:extLst>
          </p:cNvPr>
          <p:cNvSpPr txBox="1"/>
          <p:nvPr/>
        </p:nvSpPr>
        <p:spPr>
          <a:xfrm>
            <a:off x="55754" y="855623"/>
            <a:ext cx="2975495" cy="369332"/>
          </a:xfrm>
          <a:prstGeom prst="rect">
            <a:avLst/>
          </a:prstGeom>
          <a:noFill/>
        </p:spPr>
        <p:txBody>
          <a:bodyPr wrap="none" rtlCol="0">
            <a:spAutoFit/>
          </a:bodyPr>
          <a:lstStyle/>
          <a:p>
            <a:r>
              <a:rPr lang="en-US">
                <a:solidFill>
                  <a:srgbClr val="237DD5"/>
                </a:solidFill>
              </a:rPr>
              <a:t>Oyunçular üçün Üstünlüklər</a:t>
            </a:r>
          </a:p>
        </p:txBody>
      </p:sp>
      <p:sp>
        <p:nvSpPr>
          <p:cNvPr id="6" name="TextBox 5">
            <a:extLst>
              <a:ext uri="{FF2B5EF4-FFF2-40B4-BE49-F238E27FC236}">
                <a16:creationId xmlns:a16="http://schemas.microsoft.com/office/drawing/2014/main" id="{AD1C9DAD-FA64-F24A-5466-ABF0AD3E345A}"/>
              </a:ext>
            </a:extLst>
          </p:cNvPr>
          <p:cNvSpPr txBox="1"/>
          <p:nvPr/>
        </p:nvSpPr>
        <p:spPr>
          <a:xfrm>
            <a:off x="55754" y="1289598"/>
            <a:ext cx="5954429" cy="2929776"/>
          </a:xfrm>
          <a:prstGeom prst="rect">
            <a:avLst/>
          </a:prstGeom>
          <a:noFill/>
        </p:spPr>
        <p:txBody>
          <a:bodyPr wrap="square">
            <a:spAutoFit/>
          </a:bodyPr>
          <a:lstStyle/>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Windows 10 oyun sənayesinə xüsusi diqqət yetirir.</a:t>
            </a:r>
          </a:p>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 DirectX 12 texnologiyası sayəsində daha yüksək performans əldə edilir.</a:t>
            </a:r>
          </a:p>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 Game Mode funksiyası arxa plan proseslərini azaldaraq oyun performansını artırır.</a:t>
            </a:r>
          </a:p>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 Xbox App vasitəsilə oyunçular Xbox konsollarındakı oyunlarını kompüterdə oynaya, dostları ilə əlaqə saxlaya və canlı yayım edə bilirlər.</a:t>
            </a:r>
          </a:p>
        </p:txBody>
      </p:sp>
      <p:sp>
        <p:nvSpPr>
          <p:cNvPr id="8" name="TextBox 7">
            <a:extLst>
              <a:ext uri="{FF2B5EF4-FFF2-40B4-BE49-F238E27FC236}">
                <a16:creationId xmlns:a16="http://schemas.microsoft.com/office/drawing/2014/main" id="{73F9322C-B7C9-72BD-B320-C6626D1A88C5}"/>
              </a:ext>
            </a:extLst>
          </p:cNvPr>
          <p:cNvSpPr txBox="1"/>
          <p:nvPr/>
        </p:nvSpPr>
        <p:spPr>
          <a:xfrm>
            <a:off x="5899077" y="3960581"/>
            <a:ext cx="6094520" cy="2596608"/>
          </a:xfrm>
          <a:prstGeom prst="rect">
            <a:avLst/>
          </a:prstGeom>
          <a:noFill/>
        </p:spPr>
        <p:txBody>
          <a:bodyPr wrap="square">
            <a:spAutoFit/>
          </a:bodyPr>
          <a:lstStyle/>
          <a:p>
            <a:pPr marL="0" marR="0">
              <a:lnSpc>
                <a:spcPct val="115000"/>
              </a:lnSpc>
              <a:spcAft>
                <a:spcPts val="800"/>
              </a:spcAft>
              <a:buNone/>
            </a:pPr>
            <a:r>
              <a:rPr lang="en-US" sz="1800" kern="100">
                <a:solidFill>
                  <a:srgbClr val="237DD5"/>
                </a:solidFill>
                <a:effectLst/>
                <a:latin typeface="Calibri" panose="020F0502020204030204" pitchFamily="34" charset="0"/>
                <a:ea typeface="Calibri" panose="020F0502020204030204" pitchFamily="34" charset="0"/>
                <a:cs typeface="Times New Roman" panose="02020603050405020304" pitchFamily="18" charset="0"/>
              </a:rPr>
              <a:t>Windows 10-un Populyarlığı və İnkişafı</a:t>
            </a:r>
          </a:p>
          <a:p>
            <a:pPr marL="0" marR="0">
              <a:lnSpc>
                <a:spcPct val="115000"/>
              </a:lnSpc>
              <a:spcAft>
                <a:spcPts val="800"/>
              </a:spcAft>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p>
          <a:p>
            <a:pPr>
              <a:buNone/>
            </a:pPr>
            <a:r>
              <a:rPr lang="en-US" sz="1800">
                <a:effectLst/>
                <a:latin typeface="Calibri" panose="020F0502020204030204" pitchFamily="34" charset="0"/>
                <a:ea typeface="Calibri" panose="020F0502020204030204" pitchFamily="34" charset="0"/>
                <a:cs typeface="Times New Roman" panose="02020603050405020304" pitchFamily="18" charset="0"/>
              </a:rPr>
              <a:t>Microsoft-un məlumatına görə, Windows 10 buraxıldıqdan bir il sonra artıq 400 milyondan çox cihazda quraşdırılmışdı. Bu rəqəm son illərdə bir milyardı keçmişdir. Sistem mütəmadi olaraq yenilənir — məsələn, “Anniversary Update”, “Creators Update”, “May 2021 Update” və s. kimi əsas yenilənmələr yeni funksiyalar əlavə etmişdir.</a:t>
            </a:r>
            <a:endParaRPr lang="en-US"/>
          </a:p>
        </p:txBody>
      </p:sp>
      <p:pic>
        <p:nvPicPr>
          <p:cNvPr id="13" name="Picture 12">
            <a:extLst>
              <a:ext uri="{FF2B5EF4-FFF2-40B4-BE49-F238E27FC236}">
                <a16:creationId xmlns:a16="http://schemas.microsoft.com/office/drawing/2014/main" id="{D1344630-A102-0946-A22F-9283E9075A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1408" y="1289598"/>
            <a:ext cx="2143125" cy="2143125"/>
          </a:xfrm>
          <a:prstGeom prst="rect">
            <a:avLst/>
          </a:prstGeom>
        </p:spPr>
      </p:pic>
      <p:pic>
        <p:nvPicPr>
          <p:cNvPr id="15" name="Picture 14">
            <a:extLst>
              <a:ext uri="{FF2B5EF4-FFF2-40B4-BE49-F238E27FC236}">
                <a16:creationId xmlns:a16="http://schemas.microsoft.com/office/drawing/2014/main" id="{57B307AC-85C1-B519-3E42-C4F4E7C095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3787" y="3960581"/>
            <a:ext cx="2754924" cy="2754924"/>
          </a:xfrm>
          <a:prstGeom prst="rect">
            <a:avLst/>
          </a:prstGeom>
        </p:spPr>
      </p:pic>
    </p:spTree>
    <p:extLst>
      <p:ext uri="{BB962C8B-B14F-4D97-AF65-F5344CB8AC3E}">
        <p14:creationId xmlns:p14="http://schemas.microsoft.com/office/powerpoint/2010/main" val="3861509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a:extLst>
              <a:ext uri="{FF2B5EF4-FFF2-40B4-BE49-F238E27FC236}">
                <a16:creationId xmlns:a16="http://schemas.microsoft.com/office/drawing/2014/main" id="{B958BC3B-6E61-454D-A53F-DC78EF825B98}"/>
              </a:ext>
            </a:extLst>
          </p:cNvPr>
          <p:cNvSpPr txBox="1">
            <a:spLocks/>
          </p:cNvSpPr>
          <p:nvPr/>
        </p:nvSpPr>
        <p:spPr>
          <a:xfrm>
            <a:off x="2854981" y="862689"/>
            <a:ext cx="8492359" cy="5959367"/>
          </a:xfrm>
          <a:prstGeom prst="rect">
            <a:avLst/>
          </a:prstGeom>
          <a:solidFill>
            <a:schemeClr val="accent2">
              <a:lumMod val="20000"/>
              <a:lumOff val="80000"/>
            </a:schemeClr>
          </a:solidFill>
          <a:ln>
            <a:solidFill>
              <a:schemeClr val="accent1"/>
            </a:solidFill>
          </a:ln>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az-Latn-AZ" altLang="ru-RU" sz="2100" b="1" i="0" u="none" strike="noStrike" kern="1200" cap="none" spc="0" normalizeH="0" baseline="0" noProof="0">
                <a:ln>
                  <a:noFill/>
                </a:ln>
                <a:solidFill>
                  <a:srgbClr val="0000FF"/>
                </a:solidFill>
                <a:effectLst/>
                <a:uLnTx/>
                <a:uFillTx/>
                <a:latin typeface="Arial" panose="020B0604020202020204" pitchFamily="34" charset="0"/>
                <a:cs typeface="Arial" panose="020B0604020202020204" pitchFamily="34" charset="0"/>
                <a:sym typeface="Arial" panose="020B0604020202020204"/>
              </a:rPr>
              <a:t>Nəticə:</a:t>
            </a:r>
          </a:p>
          <a:p>
            <a:r>
              <a:rPr lang="en-US" sz="1600">
                <a:solidFill>
                  <a:schemeClr val="tx2">
                    <a:lumMod val="75000"/>
                    <a:lumOff val="25000"/>
                  </a:schemeClr>
                </a:solidFill>
              </a:rPr>
              <a:t>Windows 10 əməliyyat sistemi texnoloji inkişafın ən uğurlu nümunələrindən biridir. O, istifadəçilərə sürət, təhlükəsizlik, uyğunluq və rahatlıq baxımından əvvəlki versiyalardan xeyli üstün imkanlar təqdim edir.</a:t>
            </a:r>
          </a:p>
          <a:p>
            <a:r>
              <a:rPr lang="en-US" sz="1600">
                <a:solidFill>
                  <a:schemeClr val="tx2">
                    <a:lumMod val="75000"/>
                    <a:lumOff val="25000"/>
                  </a:schemeClr>
                </a:solidFill>
              </a:rPr>
              <a:t>Bu sistem həm fərdi istifadəçilər, həm də şirkətlər üçün universal həll kimi qəbul edilir.</a:t>
            </a:r>
          </a:p>
          <a:p>
            <a:pPr marR="0" lvl="0" algn="l" defTabSz="914400" rtl="0" eaLnBrk="1" fontAlgn="auto" latinLnBrk="0" hangingPunct="1">
              <a:lnSpc>
                <a:spcPct val="150000"/>
              </a:lnSpc>
              <a:spcBef>
                <a:spcPts val="0"/>
              </a:spcBef>
              <a:spcAft>
                <a:spcPts val="0"/>
              </a:spcAft>
              <a:buClr>
                <a:srgbClr val="000000"/>
              </a:buClr>
              <a:buSzTx/>
              <a:tabLst/>
              <a:defRPr/>
            </a:pPr>
            <a:endParaRPr kumimoji="0" lang="az-Latn-AZ" altLang="ru-RU" sz="2000" b="0" i="0" u="none" strike="noStrike" kern="1200" cap="none" spc="0" normalizeH="0" baseline="0" noProof="0">
              <a:ln>
                <a:noFill/>
              </a:ln>
              <a:solidFill>
                <a:schemeClr val="tx2">
                  <a:lumMod val="75000"/>
                  <a:lumOff val="25000"/>
                </a:schemeClr>
              </a:solidFill>
              <a:effectLst/>
              <a:uLnTx/>
              <a:uFillTx/>
              <a:latin typeface="Arial" panose="020B0604020202020204" pitchFamily="34" charset="0"/>
              <a:cs typeface="Arial" panose="020B0604020202020204" pitchFamily="34" charset="0"/>
              <a:sym typeface="Arial" panose="020B0604020202020204"/>
            </a:endParaRPr>
          </a:p>
          <a:p>
            <a:r>
              <a:rPr lang="en-US" b="1"/>
              <a:t>Windows 10-un əsas üstünlükləri aşağıdakılardır:</a:t>
            </a:r>
          </a:p>
          <a:p>
            <a:pPr marL="285750" indent="-285750">
              <a:buFont typeface="Arial" panose="020B0604020202020204" pitchFamily="34" charset="0"/>
              <a:buChar char="•"/>
            </a:pPr>
            <a:r>
              <a:rPr lang="en-US" sz="1600"/>
              <a:t>Müasir və rahat interfeys</a:t>
            </a:r>
          </a:p>
          <a:p>
            <a:pPr marL="285750" indent="-285750">
              <a:buFont typeface="Arial" panose="020B0604020202020204" pitchFamily="34" charset="0"/>
              <a:buChar char="•"/>
            </a:pPr>
            <a:r>
              <a:rPr lang="en-US" sz="1600"/>
              <a:t>Yüksək təhlükəsizlik səviyyəsi</a:t>
            </a:r>
          </a:p>
          <a:p>
            <a:pPr marL="285750" indent="-285750">
              <a:buFont typeface="Arial" panose="020B0604020202020204" pitchFamily="34" charset="0"/>
              <a:buChar char="•"/>
            </a:pPr>
            <a:r>
              <a:rPr lang="en-US" sz="1600"/>
              <a:t>DirectX 12 ilə güclü oyun performansı</a:t>
            </a:r>
          </a:p>
          <a:p>
            <a:pPr marL="285750" indent="-285750">
              <a:buFont typeface="Arial" panose="020B0604020202020204" pitchFamily="34" charset="0"/>
              <a:buChar char="•"/>
            </a:pPr>
            <a:r>
              <a:rPr lang="en-US" sz="1600"/>
              <a:t>Bulud texnologiyası ilə sinxronizasiya</a:t>
            </a:r>
          </a:p>
          <a:p>
            <a:pPr marL="285750" indent="-285750">
              <a:buFont typeface="Arial" panose="020B0604020202020204" pitchFamily="34" charset="0"/>
              <a:buChar char="•"/>
            </a:pPr>
            <a:r>
              <a:rPr lang="en-US" sz="1600"/>
              <a:t>Müxtəlif cihazlarda universal uyğunluq</a:t>
            </a:r>
          </a:p>
          <a:p>
            <a:pPr marL="285750" indent="-285750">
              <a:buFont typeface="Arial" panose="020B0604020202020204" pitchFamily="34" charset="0"/>
              <a:buChar char="•"/>
            </a:pPr>
            <a:r>
              <a:rPr lang="en-US" sz="1600"/>
              <a:t>Davamlı yenilənmələr və sabitlik</a:t>
            </a:r>
          </a:p>
          <a:p>
            <a:pPr lvl="0">
              <a:defRPr/>
            </a:pPr>
            <a:endParaRPr lang="en-US"/>
          </a:p>
          <a:p>
            <a:pPr lvl="0">
              <a:defRPr/>
            </a:pPr>
            <a:endParaRPr lang="en-US" sz="1600"/>
          </a:p>
          <a:p>
            <a:pPr lvl="0">
              <a:defRPr/>
            </a:pPr>
            <a:endParaRPr lang="en-US" sz="1600"/>
          </a:p>
          <a:p>
            <a:pPr lvl="0">
              <a:defRPr/>
            </a:pPr>
            <a:endParaRPr lang="en-US" sz="1600"/>
          </a:p>
          <a:p>
            <a:pPr lvl="0">
              <a:defRPr/>
            </a:pPr>
            <a:endParaRPr lang="en-US" sz="1600"/>
          </a:p>
          <a:p>
            <a:pPr lvl="0">
              <a:defRPr/>
            </a:pPr>
            <a:r>
              <a:rPr lang="en-US" sz="1600"/>
              <a:t>Nəticə etibarilə, Windows 10 həm texniki, həm də funksional baxımdan Microsoft-un ən uğurlu əməliyyat sistemlərindən biri sayılır və bu gün də dünya üzrə milyonlarla insan tərəfindən etibarla istifadə olunur</a:t>
            </a:r>
            <a:endParaRPr kumimoji="0" lang="ru-RU" altLang="ru-RU" sz="2400" b="0" i="0" u="none" strike="noStrike" kern="1200" cap="none" spc="0" normalizeH="0" baseline="0" noProof="0">
              <a:ln>
                <a:noFill/>
              </a:ln>
              <a:solidFill>
                <a:srgbClr val="000000"/>
              </a:solidFill>
              <a:effectLst/>
              <a:uLnTx/>
              <a:uFillTx/>
              <a:latin typeface="Arial" panose="020B0604020202020204" pitchFamily="34" charset="0"/>
              <a:cs typeface="Arial" panose="020B0604020202020204" pitchFamily="34" charset="0"/>
              <a:sym typeface="Arial"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kumimoji="0" lang="ru-RU" altLang="ru-RU" sz="2133"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Arial" panose="020B0604020202020204"/>
            </a:endParaRPr>
          </a:p>
        </p:txBody>
      </p:sp>
      <p:pic>
        <p:nvPicPr>
          <p:cNvPr id="9" name="Resim 5">
            <a:extLst>
              <a:ext uri="{FF2B5EF4-FFF2-40B4-BE49-F238E27FC236}">
                <a16:creationId xmlns:a16="http://schemas.microsoft.com/office/drawing/2014/main" id="{B5CED480-773E-49A3-979D-1E39B76F615D}"/>
              </a:ext>
            </a:extLst>
          </p:cNvPr>
          <p:cNvPicPr>
            <a:picLocks noChangeAspect="1"/>
          </p:cNvPicPr>
          <p:nvPr/>
        </p:nvPicPr>
        <p:blipFill rotWithShape="1">
          <a:blip r:embed="rId2">
            <a:extLst>
              <a:ext uri="{28A0092B-C50C-407E-A947-70E740481C1C}">
                <a14:useLocalDpi xmlns:a14="http://schemas.microsoft.com/office/drawing/2010/main" val="0"/>
              </a:ext>
            </a:extLst>
          </a:blip>
          <a:srcRect l="5764"/>
          <a:stretch/>
        </p:blipFill>
        <p:spPr>
          <a:xfrm>
            <a:off x="82314" y="2690649"/>
            <a:ext cx="2675012" cy="2017987"/>
          </a:xfrm>
          <a:prstGeom prst="rect">
            <a:avLst/>
          </a:prstGeom>
        </p:spPr>
      </p:pic>
      <p:sp>
        <p:nvSpPr>
          <p:cNvPr id="10" name="TextBox 9">
            <a:extLst>
              <a:ext uri="{FF2B5EF4-FFF2-40B4-BE49-F238E27FC236}">
                <a16:creationId xmlns:a16="http://schemas.microsoft.com/office/drawing/2014/main" id="{E897C19A-B923-4AAF-98D4-61288F93AEF9}"/>
              </a:ext>
            </a:extLst>
          </p:cNvPr>
          <p:cNvSpPr txBox="1"/>
          <p:nvPr/>
        </p:nvSpPr>
        <p:spPr>
          <a:xfrm>
            <a:off x="1186826" y="252487"/>
            <a:ext cx="10742763" cy="400110"/>
          </a:xfrm>
          <a:prstGeom prst="rect">
            <a:avLst/>
          </a:prstGeom>
          <a:solidFill>
            <a:srgbClr val="FFFF00"/>
          </a:solidFill>
        </p:spPr>
        <p:style>
          <a:lnRef idx="0">
            <a:scrgbClr r="0" g="0" b="0"/>
          </a:lnRef>
          <a:fillRef idx="1003">
            <a:schemeClr val="lt1"/>
          </a:fillRef>
          <a:effectRef idx="0">
            <a:scrgbClr r="0" g="0" b="0"/>
          </a:effectRef>
          <a:fontRef idx="major"/>
        </p:style>
        <p:txBody>
          <a:bodyPr wrap="square">
            <a:spAutoFit/>
          </a:bodyPr>
          <a:lstStyle/>
          <a:p>
            <a:pPr>
              <a:defRPr/>
            </a:pPr>
            <a:r>
              <a:rPr lang="az-Latn-AZ" sz="2000" b="1" dirty="0">
                <a:solidFill>
                  <a:srgbClr val="0033CC"/>
                </a:solidFill>
                <a:effectLst>
                  <a:outerShdw blurRad="38100" dist="38100" dir="2700000" algn="tl">
                    <a:srgbClr val="C0C0C0"/>
                  </a:outerShdw>
                </a:effectLst>
                <a:latin typeface="Arial" panose="020B0604020202020204" pitchFamily="34" charset="0"/>
                <a:cs typeface="Arial" panose="020B0604020202020204" pitchFamily="34" charset="0"/>
              </a:rPr>
              <a:t> ƏMƏLİYYAT SİSİTEMLƏRİ: Lab №1</a:t>
            </a:r>
            <a:endParaRPr kumimoji="0" lang="ru-RU" sz="20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Arial" panose="020B0604020202020204" pitchFamily="34" charset="0"/>
              <a:cs typeface="Arial" panose="020B0604020202020204" pitchFamily="34" charset="0"/>
            </a:endParaRPr>
          </a:p>
        </p:txBody>
      </p:sp>
      <p:pic>
        <p:nvPicPr>
          <p:cNvPr id="11" name="Picture 4">
            <a:extLst>
              <a:ext uri="{FF2B5EF4-FFF2-40B4-BE49-F238E27FC236}">
                <a16:creationId xmlns:a16="http://schemas.microsoft.com/office/drawing/2014/main" id="{62A41F04-C2CE-4614-B38B-7CD0F51E5C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813" y="35944"/>
            <a:ext cx="930218" cy="930218"/>
          </a:xfrm>
          <a:prstGeom prst="rect">
            <a:avLst/>
          </a:prstGeom>
        </p:spPr>
      </p:pic>
      <p:pic>
        <p:nvPicPr>
          <p:cNvPr id="12" name="Рисунок 11">
            <a:extLst>
              <a:ext uri="{FF2B5EF4-FFF2-40B4-BE49-F238E27FC236}">
                <a16:creationId xmlns:a16="http://schemas.microsoft.com/office/drawing/2014/main" id="{0035AC98-47C8-48C4-8B1D-2021DC74BE65}"/>
              </a:ext>
            </a:extLst>
          </p:cNvPr>
          <p:cNvPicPr>
            <a:picLocks noChangeAspect="1"/>
          </p:cNvPicPr>
          <p:nvPr/>
        </p:nvPicPr>
        <p:blipFill>
          <a:blip r:embed="rId4"/>
          <a:stretch>
            <a:fillRect/>
          </a:stretch>
        </p:blipFill>
        <p:spPr>
          <a:xfrm>
            <a:off x="0" y="0"/>
            <a:ext cx="1302589" cy="905085"/>
          </a:xfrm>
          <a:prstGeom prst="rect">
            <a:avLst/>
          </a:prstGeom>
        </p:spPr>
      </p:pic>
    </p:spTree>
    <p:extLst>
      <p:ext uri="{BB962C8B-B14F-4D97-AF65-F5344CB8AC3E}">
        <p14:creationId xmlns:p14="http://schemas.microsoft.com/office/powerpoint/2010/main" val="1953493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1038</Words>
  <Application>Microsoft Office PowerPoint</Application>
  <PresentationFormat>Widescreen</PresentationFormat>
  <Paragraphs>85</Paragraphs>
  <Slides>10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Aptos</vt:lpstr>
      <vt:lpstr>Aptos Display</vt:lpstr>
      <vt:lpstr>Arial</vt:lpstr>
      <vt:lpstr>Bahnschrift</vt:lpstr>
      <vt:lpstr>Calibri</vt:lpstr>
      <vt:lpstr>Times New Roman</vt:lpstr>
      <vt:lpstr>Office Theme</vt:lpstr>
      <vt:lpstr>1_Office Theme</vt:lpstr>
      <vt:lpstr>    FƏNNİN ADI:  ƏMƏLİYYAT SİSİTEMLƏRİ     Laboratoriya iş № 2    Mövzu:  Windows 10 Əməliyyat sisteminin xüsusiyyətləri və digər versiyalardan üstünlükləri  Kafedra: komputer texnologiyalari   İxtisas: informasya texnologiyalari      Kurs:    II Qrup:     6224a3 Müəllim:   İsmayıl  M. Y. Tələbə:    Agayev Ugur                                                       Bakı-2025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FƏNNİN ADI: “ŞƏBƏKƏNİN ƏSASLARI”    Laboratoriya iş № 4    Mövzu:   Şəbəkə avadanlıqları və təyinatı- şəbəkə bağlantılarının hazırlanması, test edilməsi  Kafedra:   Kibertəhlükəsizlik İxtisas:   İnformasiya təhlükəsizliyi    Kurs:    I Qrup:     6423a3 Müəllim:   İsmayıl  M. Y. Tələbə:    Hüseynov Yaşar                                                        Bakı-2024</dc:title>
  <dc:creator>Yashar Huseynov</dc:creator>
  <cp:lastModifiedBy>Administrator</cp:lastModifiedBy>
  <cp:revision>33</cp:revision>
  <dcterms:created xsi:type="dcterms:W3CDTF">2024-05-13T04:24:06Z</dcterms:created>
  <dcterms:modified xsi:type="dcterms:W3CDTF">2025-10-15T12:24:19Z</dcterms:modified>
</cp:coreProperties>
</file>