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72799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  <a:srgbClr val="00FA00"/>
    <a:srgbClr val="73FDD6"/>
    <a:srgbClr val="FFF362"/>
    <a:srgbClr val="FFFD78"/>
    <a:srgbClr val="76D6FF"/>
    <a:srgbClr val="73FB79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0"/>
    <p:restoredTop sz="94650"/>
  </p:normalViewPr>
  <p:slideViewPr>
    <p:cSldViewPr snapToGrid="0">
      <p:cViewPr varScale="1">
        <p:scale>
          <a:sx n="89" d="100"/>
          <a:sy n="89" d="100"/>
        </p:scale>
        <p:origin x="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001553"/>
            <a:ext cx="12959954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3214319"/>
            <a:ext cx="12959954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43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187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325823"/>
            <a:ext cx="3725987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325823"/>
            <a:ext cx="10961961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1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85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1525704"/>
            <a:ext cx="14903947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4095459"/>
            <a:ext cx="14903947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991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1629117"/>
            <a:ext cx="734397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1629117"/>
            <a:ext cx="734397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75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325824"/>
            <a:ext cx="14903947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1500205"/>
            <a:ext cx="7310223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2235432"/>
            <a:ext cx="7310223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1500205"/>
            <a:ext cx="734622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2235432"/>
            <a:ext cx="7346224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14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46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57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07988"/>
            <a:ext cx="5573229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881140"/>
            <a:ext cx="8747969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835944"/>
            <a:ext cx="5573229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082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407988"/>
            <a:ext cx="5573229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881140"/>
            <a:ext cx="8747969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1835944"/>
            <a:ext cx="5573229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996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325824"/>
            <a:ext cx="1490394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1629117"/>
            <a:ext cx="1490394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5672161"/>
            <a:ext cx="388798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4C27-DF14-C749-8275-2CAAA9F43E1D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5672161"/>
            <a:ext cx="583197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5672161"/>
            <a:ext cx="388798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0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圆角矩形 186">
            <a:extLst>
              <a:ext uri="{FF2B5EF4-FFF2-40B4-BE49-F238E27FC236}">
                <a16:creationId xmlns:a16="http://schemas.microsoft.com/office/drawing/2014/main" id="{61D1ED71-1640-6885-63F8-1917B43B19ED}"/>
              </a:ext>
            </a:extLst>
          </p:cNvPr>
          <p:cNvSpPr/>
          <p:nvPr/>
        </p:nvSpPr>
        <p:spPr>
          <a:xfrm>
            <a:off x="428025" y="1009140"/>
            <a:ext cx="6172126" cy="4896636"/>
          </a:xfrm>
          <a:prstGeom prst="roundRect">
            <a:avLst/>
          </a:prstGeom>
          <a:solidFill>
            <a:srgbClr val="00FA00">
              <a:alpha val="3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sp>
        <p:nvSpPr>
          <p:cNvPr id="175" name="圆角矩形 174">
            <a:extLst>
              <a:ext uri="{FF2B5EF4-FFF2-40B4-BE49-F238E27FC236}">
                <a16:creationId xmlns:a16="http://schemas.microsoft.com/office/drawing/2014/main" id="{528A40AE-0303-46B8-9B1F-D8DC9BACDEB7}"/>
              </a:ext>
            </a:extLst>
          </p:cNvPr>
          <p:cNvSpPr/>
          <p:nvPr/>
        </p:nvSpPr>
        <p:spPr>
          <a:xfrm>
            <a:off x="6819381" y="1126518"/>
            <a:ext cx="8444018" cy="4283129"/>
          </a:xfrm>
          <a:prstGeom prst="roundRect">
            <a:avLst/>
          </a:prstGeom>
          <a:solidFill>
            <a:srgbClr val="FFF362">
              <a:alpha val="6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D7B7E913-CF59-5EB2-5DE6-291BD2C5D896}"/>
              </a:ext>
            </a:extLst>
          </p:cNvPr>
          <p:cNvSpPr/>
          <p:nvPr/>
        </p:nvSpPr>
        <p:spPr>
          <a:xfrm>
            <a:off x="13290456" y="1494762"/>
            <a:ext cx="1809824" cy="301445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/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56A8DD2F-084F-4411-2289-4E1BBFBA5516}"/>
              </a:ext>
            </a:extLst>
          </p:cNvPr>
          <p:cNvSpPr/>
          <p:nvPr/>
        </p:nvSpPr>
        <p:spPr>
          <a:xfrm>
            <a:off x="9858197" y="1496359"/>
            <a:ext cx="1809824" cy="301445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/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BAA4D284-AD40-B121-BF42-6F3DC4CBD4D8}"/>
              </a:ext>
            </a:extLst>
          </p:cNvPr>
          <p:cNvSpPr/>
          <p:nvPr/>
        </p:nvSpPr>
        <p:spPr>
          <a:xfrm>
            <a:off x="7668186" y="1474598"/>
            <a:ext cx="1809824" cy="3014456"/>
          </a:xfrm>
          <a:prstGeom prst="roundRect">
            <a:avLst/>
          </a:prstGeom>
          <a:solidFill>
            <a:schemeClr val="accent1">
              <a:alpha val="0"/>
            </a:schemeClr>
          </a:solidFill>
          <a:ln w="19050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2922C-CFDE-DB7B-E3A0-64FCB113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175" y="2781485"/>
            <a:ext cx="1312553" cy="1312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FD2558-F755-CEF2-9E2E-BA3F3B0E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380578" y="4249073"/>
            <a:ext cx="1312553" cy="1312553"/>
          </a:xfrm>
          <a:prstGeom prst="rect">
            <a:avLst/>
          </a:prstGeom>
        </p:spPr>
      </p:pic>
      <p:pic>
        <p:nvPicPr>
          <p:cNvPr id="11" name="图片 10" descr="紫色的灯光&#10;&#10;低可信度描述已自动生成">
            <a:extLst>
              <a:ext uri="{FF2B5EF4-FFF2-40B4-BE49-F238E27FC236}">
                <a16:creationId xmlns:a16="http://schemas.microsoft.com/office/drawing/2014/main" id="{7222E52F-79C7-D6BA-0700-046E71AC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78" y="1468932"/>
            <a:ext cx="1304741" cy="131255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E1780A-F9BE-30C2-2C7B-DB6A17099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504" y="1474599"/>
            <a:ext cx="1312553" cy="1312553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4A70BEA-B505-4599-D586-5B6A90FC4E1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045916" y="2125208"/>
            <a:ext cx="1333588" cy="566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3C9BDC-2C22-6E20-059D-1D6D529AE1C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35781" y="3437758"/>
            <a:ext cx="1070394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DA00391-44C1-C790-F6BD-D1F0C73F7115}"/>
              </a:ext>
            </a:extLst>
          </p:cNvPr>
          <p:cNvCxnSpPr>
            <a:cxnSpLocks/>
            <a:stCxn id="13" idx="2"/>
            <a:endCxn id="7" idx="0"/>
          </p:cNvCxnSpPr>
          <p:nvPr/>
        </p:nvCxnSpPr>
        <p:spPr>
          <a:xfrm>
            <a:off x="4035781" y="2787149"/>
            <a:ext cx="1074" cy="146192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0E7A7F81-A08A-6485-DEEC-E7C357FC9D81}"/>
                  </a:ext>
                </a:extLst>
              </p:cNvPr>
              <p:cNvSpPr/>
              <p:nvPr/>
            </p:nvSpPr>
            <p:spPr>
              <a:xfrm>
                <a:off x="7864647" y="2026460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𝑣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30" name="圆角矩形 29">
                <a:extLst>
                  <a:ext uri="{FF2B5EF4-FFF2-40B4-BE49-F238E27FC236}">
                    <a16:creationId xmlns:a16="http://schemas.microsoft.com/office/drawing/2014/main" id="{0E7A7F81-A08A-6485-DEEC-E7C357FC9D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47" y="2026460"/>
                <a:ext cx="1416901" cy="442140"/>
              </a:xfrm>
              <a:prstGeom prst="roundRect">
                <a:avLst/>
              </a:prstGeom>
              <a:blipFill>
                <a:blip r:embed="rId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E1C453B1-6DD2-CF52-99D3-47C1FB0AE86B}"/>
                  </a:ext>
                </a:extLst>
              </p:cNvPr>
              <p:cNvSpPr/>
              <p:nvPr/>
            </p:nvSpPr>
            <p:spPr>
              <a:xfrm>
                <a:off x="7864647" y="3247920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𝑥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31" name="圆角矩形 30">
                <a:extLst>
                  <a:ext uri="{FF2B5EF4-FFF2-40B4-BE49-F238E27FC236}">
                    <a16:creationId xmlns:a16="http://schemas.microsoft.com/office/drawing/2014/main" id="{E1C453B1-6DD2-CF52-99D3-47C1FB0AE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47" y="3247920"/>
                <a:ext cx="1416901" cy="442140"/>
              </a:xfrm>
              <a:prstGeom prst="roundRect">
                <a:avLst/>
              </a:prstGeom>
              <a:blipFill>
                <a:blip r:embed="rId7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CE71D720-02EA-4DAB-B915-FEB16EA51F33}"/>
                  </a:ext>
                </a:extLst>
              </p:cNvPr>
              <p:cNvSpPr/>
              <p:nvPr/>
            </p:nvSpPr>
            <p:spPr>
              <a:xfrm>
                <a:off x="7864647" y="2637190"/>
                <a:ext cx="1416901" cy="442140"/>
              </a:xfrm>
              <a:prstGeom prst="roundRect">
                <a:avLst/>
              </a:prstGeom>
              <a:solidFill>
                <a:srgbClr val="76D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𝑧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CE71D720-02EA-4DAB-B915-FEB16EA51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47" y="2637190"/>
                <a:ext cx="1416901" cy="442140"/>
              </a:xfrm>
              <a:prstGeom prst="roundRect">
                <a:avLst/>
              </a:prstGeom>
              <a:blipFill>
                <a:blip r:embed="rId8"/>
                <a:stretch>
                  <a:fillRect t="-2778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65ECE38F-546B-31CC-EC19-DF34342F264D}"/>
                  </a:ext>
                </a:extLst>
              </p:cNvPr>
              <p:cNvSpPr/>
              <p:nvPr/>
            </p:nvSpPr>
            <p:spPr>
              <a:xfrm>
                <a:off x="7864647" y="3858650"/>
                <a:ext cx="1416901" cy="442140"/>
              </a:xfrm>
              <a:prstGeom prst="roundRect">
                <a:avLst/>
              </a:prstGeom>
              <a:solidFill>
                <a:srgbClr val="73F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65ECE38F-546B-31CC-EC19-DF34342F2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47" y="3858650"/>
                <a:ext cx="1416901" cy="442140"/>
              </a:xfrm>
              <a:prstGeom prst="round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929468AF-29CA-38AD-F829-30A530574CDA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8573095" y="2468596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06B6955-555E-35D2-112F-4D3CC813D1B7}"/>
              </a:ext>
            </a:extLst>
          </p:cNvPr>
          <p:cNvCxnSpPr/>
          <p:nvPr/>
        </p:nvCxnSpPr>
        <p:spPr>
          <a:xfrm>
            <a:off x="8573095" y="3079326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D93B614-AD2B-F988-3DBF-2621902C1887}"/>
              </a:ext>
            </a:extLst>
          </p:cNvPr>
          <p:cNvCxnSpPr/>
          <p:nvPr/>
        </p:nvCxnSpPr>
        <p:spPr>
          <a:xfrm>
            <a:off x="8573095" y="3690056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C1F943B-6279-230E-03CA-67BF7CD92A28}"/>
              </a:ext>
            </a:extLst>
          </p:cNvPr>
          <p:cNvSpPr txBox="1"/>
          <p:nvPr/>
        </p:nvSpPr>
        <p:spPr>
          <a:xfrm>
            <a:off x="7996447" y="1542127"/>
            <a:ext cx="115330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83" b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Layer 1</a:t>
            </a:r>
            <a:endParaRPr kumimoji="1" lang="zh-CN" altLang="en-US" sz="2083" b="1" dirty="0">
              <a:latin typeface="Helvetica" pitchFamily="2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9EBF655A-E37E-3666-05A3-CCF68DE9EF98}"/>
                  </a:ext>
                </a:extLst>
              </p:cNvPr>
              <p:cNvSpPr/>
              <p:nvPr/>
            </p:nvSpPr>
            <p:spPr>
              <a:xfrm>
                <a:off x="10054659" y="2048220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𝑣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9EBF655A-E37E-3666-05A3-CCF68DE9EF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659" y="2048220"/>
                <a:ext cx="1416901" cy="442140"/>
              </a:xfrm>
              <a:prstGeom prst="round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12BA82-5A15-DE79-7CF2-58DBE8766007}"/>
                  </a:ext>
                </a:extLst>
              </p:cNvPr>
              <p:cNvSpPr/>
              <p:nvPr/>
            </p:nvSpPr>
            <p:spPr>
              <a:xfrm>
                <a:off x="10054659" y="3269680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𝑥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0612BA82-5A15-DE79-7CF2-58DBE8766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659" y="3269680"/>
                <a:ext cx="1416901" cy="442140"/>
              </a:xfrm>
              <a:prstGeom prst="roundRect">
                <a:avLst/>
              </a:prstGeom>
              <a:blipFill>
                <a:blip r:embed="rId11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C96689BA-38BC-61ED-BB73-8CF032009C0C}"/>
                  </a:ext>
                </a:extLst>
              </p:cNvPr>
              <p:cNvSpPr/>
              <p:nvPr/>
            </p:nvSpPr>
            <p:spPr>
              <a:xfrm>
                <a:off x="10054659" y="2658950"/>
                <a:ext cx="1416901" cy="442140"/>
              </a:xfrm>
              <a:prstGeom prst="roundRect">
                <a:avLst/>
              </a:prstGeom>
              <a:solidFill>
                <a:srgbClr val="76D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𝑧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42" name="圆角矩形 41">
                <a:extLst>
                  <a:ext uri="{FF2B5EF4-FFF2-40B4-BE49-F238E27FC236}">
                    <a16:creationId xmlns:a16="http://schemas.microsoft.com/office/drawing/2014/main" id="{C96689BA-38BC-61ED-BB73-8CF032009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659" y="2658950"/>
                <a:ext cx="1416901" cy="442140"/>
              </a:xfrm>
              <a:prstGeom prst="roundRect">
                <a:avLst/>
              </a:prstGeom>
              <a:blipFill>
                <a:blip r:embed="rId1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375869FE-ABF8-015D-BF5F-B0CDF36424D5}"/>
                  </a:ext>
                </a:extLst>
              </p:cNvPr>
              <p:cNvSpPr/>
              <p:nvPr/>
            </p:nvSpPr>
            <p:spPr>
              <a:xfrm>
                <a:off x="10054659" y="3880410"/>
                <a:ext cx="1416901" cy="442140"/>
              </a:xfrm>
              <a:prstGeom prst="roundRect">
                <a:avLst/>
              </a:prstGeom>
              <a:solidFill>
                <a:srgbClr val="73F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43" name="圆角矩形 42">
                <a:extLst>
                  <a:ext uri="{FF2B5EF4-FFF2-40B4-BE49-F238E27FC236}">
                    <a16:creationId xmlns:a16="http://schemas.microsoft.com/office/drawing/2014/main" id="{375869FE-ABF8-015D-BF5F-B0CDF3642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659" y="3880410"/>
                <a:ext cx="1416901" cy="442140"/>
              </a:xfrm>
              <a:prstGeom prst="roundRect">
                <a:avLst/>
              </a:prstGeom>
              <a:blipFill>
                <a:blip r:embed="rId13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0DC0419D-5FAD-3ECA-288B-543E88480E28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0763106" y="2490357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C8F1EA3-F555-8144-5D02-C53954DD876A}"/>
              </a:ext>
            </a:extLst>
          </p:cNvPr>
          <p:cNvCxnSpPr/>
          <p:nvPr/>
        </p:nvCxnSpPr>
        <p:spPr>
          <a:xfrm>
            <a:off x="10763106" y="3101086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36E28225-2AA0-7D4A-3D22-73B35BCA0980}"/>
              </a:ext>
            </a:extLst>
          </p:cNvPr>
          <p:cNvCxnSpPr/>
          <p:nvPr/>
        </p:nvCxnSpPr>
        <p:spPr>
          <a:xfrm>
            <a:off x="10763106" y="3711816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4985195-8393-A395-1DE5-3EDFA5D3EF6D}"/>
              </a:ext>
            </a:extLst>
          </p:cNvPr>
          <p:cNvSpPr txBox="1"/>
          <p:nvPr/>
        </p:nvSpPr>
        <p:spPr>
          <a:xfrm>
            <a:off x="10186458" y="1563887"/>
            <a:ext cx="1153300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83" b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Layer 2</a:t>
            </a:r>
            <a:endParaRPr kumimoji="1" lang="zh-CN" altLang="en-US" sz="2083" b="1" dirty="0">
              <a:latin typeface="Helvetica" pitchFamily="2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圆角矩形 48">
                <a:extLst>
                  <a:ext uri="{FF2B5EF4-FFF2-40B4-BE49-F238E27FC236}">
                    <a16:creationId xmlns:a16="http://schemas.microsoft.com/office/drawing/2014/main" id="{47794EF0-C522-DD62-329A-812FCFE8D319}"/>
                  </a:ext>
                </a:extLst>
              </p:cNvPr>
              <p:cNvSpPr/>
              <p:nvPr/>
            </p:nvSpPr>
            <p:spPr>
              <a:xfrm>
                <a:off x="13486917" y="2046623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875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𝑣</m:t>
                    </m:r>
                  </m:oMath>
                </a14:m>
                <a:r>
                  <a:rPr kumimoji="1" lang="en-US" altLang="zh-CN" sz="1875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1875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49" name="圆角矩形 48">
                <a:extLst>
                  <a:ext uri="{FF2B5EF4-FFF2-40B4-BE49-F238E27FC236}">
                    <a16:creationId xmlns:a16="http://schemas.microsoft.com/office/drawing/2014/main" id="{47794EF0-C522-DD62-329A-812FCFE8D3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917" y="2046623"/>
                <a:ext cx="1416901" cy="442140"/>
              </a:xfrm>
              <a:prstGeom prst="roundRect">
                <a:avLst/>
              </a:prstGeom>
              <a:blipFill>
                <a:blip r:embed="rId1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D77F0D85-316A-72C1-3E23-03D2C0357B73}"/>
                  </a:ext>
                </a:extLst>
              </p:cNvPr>
              <p:cNvSpPr/>
              <p:nvPr/>
            </p:nvSpPr>
            <p:spPr>
              <a:xfrm>
                <a:off x="13486917" y="3268083"/>
                <a:ext cx="1416901" cy="4421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𝑥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50" name="圆角矩形 49">
                <a:extLst>
                  <a:ext uri="{FF2B5EF4-FFF2-40B4-BE49-F238E27FC236}">
                    <a16:creationId xmlns:a16="http://schemas.microsoft.com/office/drawing/2014/main" id="{D77F0D85-316A-72C1-3E23-03D2C0357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917" y="3268083"/>
                <a:ext cx="1416901" cy="442140"/>
              </a:xfrm>
              <a:prstGeom prst="round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8C8177E5-C6E4-6203-C542-2AF383F12412}"/>
                  </a:ext>
                </a:extLst>
              </p:cNvPr>
              <p:cNvSpPr/>
              <p:nvPr/>
            </p:nvSpPr>
            <p:spPr>
              <a:xfrm>
                <a:off x="13486917" y="2657353"/>
                <a:ext cx="1416901" cy="442140"/>
              </a:xfrm>
              <a:prstGeom prst="roundRect">
                <a:avLst/>
              </a:prstGeom>
              <a:solidFill>
                <a:srgbClr val="76D6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𝑧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51" name="圆角矩形 50">
                <a:extLst>
                  <a:ext uri="{FF2B5EF4-FFF2-40B4-BE49-F238E27FC236}">
                    <a16:creationId xmlns:a16="http://schemas.microsoft.com/office/drawing/2014/main" id="{8C8177E5-C6E4-6203-C542-2AF383F12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917" y="2657353"/>
                <a:ext cx="1416901" cy="442140"/>
              </a:xfrm>
              <a:prstGeom prst="roundRect">
                <a:avLst/>
              </a:prstGeom>
              <a:blipFill>
                <a:blip r:embed="rId1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94474EDD-F018-33B8-C41A-D2F1267AD553}"/>
                  </a:ext>
                </a:extLst>
              </p:cNvPr>
              <p:cNvSpPr/>
              <p:nvPr/>
            </p:nvSpPr>
            <p:spPr>
              <a:xfrm>
                <a:off x="13486917" y="3878813"/>
                <a:ext cx="1416901" cy="442140"/>
              </a:xfrm>
              <a:prstGeom prst="roundRect">
                <a:avLst/>
              </a:prstGeom>
              <a:solidFill>
                <a:srgbClr val="73FB7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83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enlo" panose="020B0609030804020204" pitchFamily="49" charset="0"/>
                        <a:cs typeface="Menlo" panose="020B0609030804020204" pitchFamily="49" charset="0"/>
                      </a:rPr>
                      <m:t>𝑢</m:t>
                    </m:r>
                  </m:oMath>
                </a14:m>
                <a:r>
                  <a:rPr kumimoji="1" lang="en-US" altLang="zh-CN" sz="2083" dirty="0">
                    <a:solidFill>
                      <a:schemeClr val="tx1"/>
                    </a:solidFill>
                    <a:ea typeface="Menlo" panose="020B0609030804020204" pitchFamily="49" charset="0"/>
                    <a:cs typeface="Menlo" panose="020B0609030804020204" pitchFamily="49" charset="0"/>
                  </a:rPr>
                  <a:t> update</a:t>
                </a:r>
                <a:endParaRPr kumimoji="1" lang="zh-CN" altLang="en-US" sz="2083" dirty="0">
                  <a:solidFill>
                    <a:schemeClr val="tx1"/>
                  </a:solidFill>
                  <a:cs typeface="Menlo" panose="020B0609030804020204" pitchFamily="49" charset="0"/>
                </a:endParaRPr>
              </a:p>
            </p:txBody>
          </p:sp>
        </mc:Choice>
        <mc:Fallback>
          <p:sp>
            <p:nvSpPr>
              <p:cNvPr id="52" name="圆角矩形 51">
                <a:extLst>
                  <a:ext uri="{FF2B5EF4-FFF2-40B4-BE49-F238E27FC236}">
                    <a16:creationId xmlns:a16="http://schemas.microsoft.com/office/drawing/2014/main" id="{94474EDD-F018-33B8-C41A-D2F1267AD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6917" y="3878813"/>
                <a:ext cx="1416901" cy="442140"/>
              </a:xfrm>
              <a:prstGeom prst="roundRect">
                <a:avLst/>
              </a:prstGeom>
              <a:blipFill>
                <a:blip r:embed="rId1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C2595D90-7111-2532-1801-8E07C4A54396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>
            <a:off x="14195365" y="2488760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D03A4AB6-A2B9-795B-D97D-4D7BDFF6A8F7}"/>
              </a:ext>
            </a:extLst>
          </p:cNvPr>
          <p:cNvCxnSpPr/>
          <p:nvPr/>
        </p:nvCxnSpPr>
        <p:spPr>
          <a:xfrm>
            <a:off x="14195365" y="3099490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3B166E3-7876-0FFD-52D7-DA6B3E6BF70F}"/>
              </a:ext>
            </a:extLst>
          </p:cNvPr>
          <p:cNvCxnSpPr/>
          <p:nvPr/>
        </p:nvCxnSpPr>
        <p:spPr>
          <a:xfrm>
            <a:off x="14195365" y="3710219"/>
            <a:ext cx="0" cy="168590"/>
          </a:xfrm>
          <a:prstGeom prst="straightConnector1">
            <a:avLst/>
          </a:prstGeom>
          <a:ln w="2667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1BDEC3C-0270-7C02-B49F-DC7D3825EA84}"/>
              </a:ext>
            </a:extLst>
          </p:cNvPr>
          <p:cNvSpPr txBox="1"/>
          <p:nvPr/>
        </p:nvSpPr>
        <p:spPr>
          <a:xfrm>
            <a:off x="13552820" y="1572171"/>
            <a:ext cx="1285099" cy="41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83" b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Layer N</a:t>
            </a:r>
            <a:endParaRPr kumimoji="1" lang="zh-CN" altLang="en-US" sz="2083" b="1" dirty="0">
              <a:latin typeface="Helvetica" pitchFamily="2" charset="0"/>
              <a:cs typeface="Menlo" panose="020B0609030804020204" pitchFamily="49" charset="0"/>
            </a:endParaRPr>
          </a:p>
        </p:txBody>
      </p:sp>
      <p:cxnSp>
        <p:nvCxnSpPr>
          <p:cNvPr id="61" name="肘形连接符 60">
            <a:extLst>
              <a:ext uri="{FF2B5EF4-FFF2-40B4-BE49-F238E27FC236}">
                <a16:creationId xmlns:a16="http://schemas.microsoft.com/office/drawing/2014/main" id="{9CB6DF87-7B0B-B598-852A-742174DA36E7}"/>
              </a:ext>
            </a:extLst>
          </p:cNvPr>
          <p:cNvCxnSpPr>
            <a:cxnSpLocks/>
          </p:cNvCxnSpPr>
          <p:nvPr/>
        </p:nvCxnSpPr>
        <p:spPr>
          <a:xfrm flipV="1">
            <a:off x="9294961" y="2269293"/>
            <a:ext cx="746280" cy="18396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>
            <a:extLst>
              <a:ext uri="{FF2B5EF4-FFF2-40B4-BE49-F238E27FC236}">
                <a16:creationId xmlns:a16="http://schemas.microsoft.com/office/drawing/2014/main" id="{1206EAD8-8F6B-A84B-8AEC-37BF73195F9F}"/>
              </a:ext>
            </a:extLst>
          </p:cNvPr>
          <p:cNvCxnSpPr>
            <a:cxnSpLocks/>
          </p:cNvCxnSpPr>
          <p:nvPr/>
        </p:nvCxnSpPr>
        <p:spPr>
          <a:xfrm flipV="1">
            <a:off x="12722875" y="2263868"/>
            <a:ext cx="746280" cy="18396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F2D17F37-783A-6B5C-6559-7150431135DF}"/>
              </a:ext>
            </a:extLst>
          </p:cNvPr>
          <p:cNvSpPr txBox="1"/>
          <p:nvPr/>
        </p:nvSpPr>
        <p:spPr>
          <a:xfrm>
            <a:off x="11971685" y="2468600"/>
            <a:ext cx="683200" cy="957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625" dirty="0"/>
              <a:t>…</a:t>
            </a:r>
            <a:endParaRPr kumimoji="1" lang="zh-CN" altLang="en-US" sz="5625" dirty="0"/>
          </a:p>
        </p:txBody>
      </p: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04C1817D-AFFA-751D-A2A0-7DBBA85DDAEE}"/>
              </a:ext>
            </a:extLst>
          </p:cNvPr>
          <p:cNvCxnSpPr>
            <a:cxnSpLocks/>
            <a:stCxn id="5" idx="0"/>
            <a:endCxn id="56" idx="0"/>
          </p:cNvCxnSpPr>
          <p:nvPr/>
        </p:nvCxnSpPr>
        <p:spPr>
          <a:xfrm rot="5400000" flipH="1" flipV="1">
            <a:off x="9335548" y="-2078337"/>
            <a:ext cx="1286723" cy="8432917"/>
          </a:xfrm>
          <a:prstGeom prst="bentConnector3">
            <a:avLst>
              <a:gd name="adj1" fmla="val 118507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1C13977-03AE-782F-6B23-296C41A17A0D}"/>
              </a:ext>
            </a:extLst>
          </p:cNvPr>
          <p:cNvCxnSpPr>
            <a:cxnSpLocks/>
          </p:cNvCxnSpPr>
          <p:nvPr/>
        </p:nvCxnSpPr>
        <p:spPr>
          <a:xfrm>
            <a:off x="7062328" y="1281694"/>
            <a:ext cx="0" cy="366261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6C025E6D-A914-3EF4-65F6-4014FF816D35}"/>
              </a:ext>
            </a:extLst>
          </p:cNvPr>
          <p:cNvCxnSpPr>
            <a:cxnSpLocks/>
          </p:cNvCxnSpPr>
          <p:nvPr/>
        </p:nvCxnSpPr>
        <p:spPr>
          <a:xfrm>
            <a:off x="8563593" y="1252329"/>
            <a:ext cx="0" cy="222273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B9D8D80-BA97-6CF6-F752-B99946D767A4}"/>
              </a:ext>
            </a:extLst>
          </p:cNvPr>
          <p:cNvCxnSpPr>
            <a:cxnSpLocks/>
          </p:cNvCxnSpPr>
          <p:nvPr/>
        </p:nvCxnSpPr>
        <p:spPr>
          <a:xfrm>
            <a:off x="10750240" y="1252326"/>
            <a:ext cx="0" cy="242436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5BDD4F81-CD4B-5B6C-9574-3BB28870632A}"/>
              </a:ext>
            </a:extLst>
          </p:cNvPr>
          <p:cNvCxnSpPr>
            <a:cxnSpLocks/>
            <a:stCxn id="93" idx="3"/>
            <a:endCxn id="56" idx="2"/>
          </p:cNvCxnSpPr>
          <p:nvPr/>
        </p:nvCxnSpPr>
        <p:spPr>
          <a:xfrm flipV="1">
            <a:off x="8180167" y="4509218"/>
            <a:ext cx="6015201" cy="421065"/>
          </a:xfrm>
          <a:prstGeom prst="bent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6FB12B17-D5A1-B139-CB86-70A8C7899018}"/>
              </a:ext>
            </a:extLst>
          </p:cNvPr>
          <p:cNvSpPr/>
          <p:nvPr/>
        </p:nvSpPr>
        <p:spPr>
          <a:xfrm>
            <a:off x="7304346" y="4542222"/>
            <a:ext cx="875821" cy="776120"/>
          </a:xfrm>
          <a:prstGeom prst="round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83" b="1" dirty="0">
                <a:solidFill>
                  <a:schemeClr val="tx1"/>
                </a:solidFill>
                <a:cs typeface="Menlo" panose="020B0609030804020204" pitchFamily="49" charset="0"/>
              </a:rPr>
              <a:t>CNN</a:t>
            </a:r>
            <a:endParaRPr kumimoji="1" lang="zh-CN" altLang="en-US" sz="2083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7CD4A8-948B-789C-D7AC-862D5B8C2C6F}"/>
              </a:ext>
            </a:extLst>
          </p:cNvPr>
          <p:cNvCxnSpPr>
            <a:cxnSpLocks/>
            <a:stCxn id="7" idx="3"/>
            <a:endCxn id="93" idx="1"/>
          </p:cNvCxnSpPr>
          <p:nvPr/>
        </p:nvCxnSpPr>
        <p:spPr>
          <a:xfrm>
            <a:off x="4693134" y="4905353"/>
            <a:ext cx="2611215" cy="24933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117">
            <a:extLst>
              <a:ext uri="{FF2B5EF4-FFF2-40B4-BE49-F238E27FC236}">
                <a16:creationId xmlns:a16="http://schemas.microsoft.com/office/drawing/2014/main" id="{AF4418E0-0FA0-2EFF-3F5F-C6271DA5340A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8573096" y="4489055"/>
            <a:ext cx="0" cy="436458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2739D7B-1B7B-94E6-BACD-ED9315464372}"/>
              </a:ext>
            </a:extLst>
          </p:cNvPr>
          <p:cNvCxnSpPr>
            <a:cxnSpLocks/>
          </p:cNvCxnSpPr>
          <p:nvPr/>
        </p:nvCxnSpPr>
        <p:spPr>
          <a:xfrm flipV="1">
            <a:off x="10763105" y="4509221"/>
            <a:ext cx="0" cy="41629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EAA1CC2A-53CB-4399-812C-53A7D509E024}"/>
              </a:ext>
            </a:extLst>
          </p:cNvPr>
          <p:cNvCxnSpPr>
            <a:cxnSpLocks/>
            <a:stCxn id="50" idx="3"/>
            <a:endCxn id="257" idx="1"/>
          </p:cNvCxnSpPr>
          <p:nvPr/>
        </p:nvCxnSpPr>
        <p:spPr>
          <a:xfrm flipV="1">
            <a:off x="14903815" y="3489156"/>
            <a:ext cx="621156" cy="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F49C5E7-65B0-DE9C-852E-7D397D286F7F}"/>
              </a:ext>
            </a:extLst>
          </p:cNvPr>
          <p:cNvSpPr txBox="1"/>
          <p:nvPr/>
        </p:nvSpPr>
        <p:spPr>
          <a:xfrm>
            <a:off x="8326545" y="716666"/>
            <a:ext cx="5722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Unrolled ADMM Network (N layers)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2" name="圆角矩形 191">
            <a:extLst>
              <a:ext uri="{FF2B5EF4-FFF2-40B4-BE49-F238E27FC236}">
                <a16:creationId xmlns:a16="http://schemas.microsoft.com/office/drawing/2014/main" id="{1908DBBD-46BF-C075-2398-535E01FED8D7}"/>
              </a:ext>
            </a:extLst>
          </p:cNvPr>
          <p:cNvSpPr/>
          <p:nvPr/>
        </p:nvSpPr>
        <p:spPr>
          <a:xfrm>
            <a:off x="15397749" y="188460"/>
            <a:ext cx="1567001" cy="93439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83" b="1" dirty="0">
                <a:solidFill>
                  <a:schemeClr val="tx1"/>
                </a:solidFill>
                <a:cs typeface="Menlo" panose="020B0609030804020204" pitchFamily="49" charset="0"/>
              </a:rPr>
              <a:t>Multi-scale Loss</a:t>
            </a:r>
            <a:endParaRPr kumimoji="1" lang="zh-CN" altLang="en-US" sz="2083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72BC77AF-4F31-3535-E5A5-B0301DB35868}"/>
              </a:ext>
            </a:extLst>
          </p:cNvPr>
          <p:cNvSpPr txBox="1"/>
          <p:nvPr/>
        </p:nvSpPr>
        <p:spPr>
          <a:xfrm>
            <a:off x="1031156" y="576533"/>
            <a:ext cx="49146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>
                <a:latin typeface="Helvetica" pitchFamily="2" charset="0"/>
                <a:cs typeface="Menlo" panose="020B0609030804020204" pitchFamily="49" charset="0"/>
              </a:rPr>
              <a:t>Image Simulations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86E4DF72-5919-046B-EBBD-FD0202B610DF}"/>
              </a:ext>
            </a:extLst>
          </p:cNvPr>
          <p:cNvSpPr txBox="1"/>
          <p:nvPr/>
        </p:nvSpPr>
        <p:spPr>
          <a:xfrm>
            <a:off x="3226974" y="1130449"/>
            <a:ext cx="163093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Ground Truth</a:t>
            </a:r>
            <a:endParaRPr kumimoji="1" lang="zh-CN" altLang="en-US" sz="1875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AB05C75B-78A2-0C8E-7DA1-A44890F6C8F4}"/>
              </a:ext>
            </a:extLst>
          </p:cNvPr>
          <p:cNvSpPr txBox="1"/>
          <p:nvPr/>
        </p:nvSpPr>
        <p:spPr>
          <a:xfrm>
            <a:off x="586461" y="1122857"/>
            <a:ext cx="163093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Raw Data</a:t>
            </a:r>
            <a:endParaRPr kumimoji="1" lang="zh-CN" altLang="en-US" sz="1875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3E1B6DC-A334-2028-6670-7720CA52EF08}"/>
              </a:ext>
            </a:extLst>
          </p:cNvPr>
          <p:cNvSpPr txBox="1"/>
          <p:nvPr/>
        </p:nvSpPr>
        <p:spPr>
          <a:xfrm>
            <a:off x="4941185" y="4056706"/>
            <a:ext cx="163093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Observation</a:t>
            </a:r>
            <a:endParaRPr kumimoji="1" lang="zh-CN" altLang="en-US" sz="1875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A5B9995-28D5-7281-4AC3-353FA7CE62CF}"/>
              </a:ext>
            </a:extLst>
          </p:cNvPr>
          <p:cNvSpPr txBox="1"/>
          <p:nvPr/>
        </p:nvSpPr>
        <p:spPr>
          <a:xfrm>
            <a:off x="3442293" y="5521041"/>
            <a:ext cx="1200290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PSF</a:t>
            </a:r>
            <a:endParaRPr kumimoji="1" lang="zh-CN" altLang="en-US" sz="1875" dirty="0"/>
          </a:p>
        </p:txBody>
      </p:sp>
      <p:sp>
        <p:nvSpPr>
          <p:cNvPr id="203" name="圆角矩形 202">
            <a:extLst>
              <a:ext uri="{FF2B5EF4-FFF2-40B4-BE49-F238E27FC236}">
                <a16:creationId xmlns:a16="http://schemas.microsoft.com/office/drawing/2014/main" id="{FC8A8C54-5AA5-1146-5B65-3DC42DE0CBC3}"/>
              </a:ext>
            </a:extLst>
          </p:cNvPr>
          <p:cNvSpPr/>
          <p:nvPr/>
        </p:nvSpPr>
        <p:spPr>
          <a:xfrm>
            <a:off x="1492215" y="4425880"/>
            <a:ext cx="1541061" cy="958938"/>
          </a:xfrm>
          <a:prstGeom prst="roundRect">
            <a:avLst/>
          </a:prstGeom>
          <a:solidFill>
            <a:srgbClr val="FF8AD8">
              <a:alpha val="8801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83" dirty="0">
                <a:solidFill>
                  <a:schemeClr val="tx1"/>
                </a:solidFill>
                <a:cs typeface="Menlo" panose="020B0609030804020204" pitchFamily="49" charset="0"/>
              </a:rPr>
              <a:t>Random Parameters</a:t>
            </a:r>
            <a:endParaRPr kumimoji="1" lang="zh-CN" altLang="en-US" sz="2083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48F93A6C-EAFF-7490-FEC7-F9974B386116}"/>
              </a:ext>
            </a:extLst>
          </p:cNvPr>
          <p:cNvCxnSpPr>
            <a:cxnSpLocks/>
            <a:stCxn id="203" idx="3"/>
            <a:endCxn id="7" idx="1"/>
          </p:cNvCxnSpPr>
          <p:nvPr/>
        </p:nvCxnSpPr>
        <p:spPr>
          <a:xfrm>
            <a:off x="3033276" y="4905347"/>
            <a:ext cx="347305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B7D55B78-0A68-D7A2-9BA4-528D51FC179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2262741" y="2125205"/>
            <a:ext cx="0" cy="230067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文本框 213">
            <a:extLst>
              <a:ext uri="{FF2B5EF4-FFF2-40B4-BE49-F238E27FC236}">
                <a16:creationId xmlns:a16="http://schemas.microsoft.com/office/drawing/2014/main" id="{5DAFDE59-05A1-9089-4B76-DCCC30618517}"/>
              </a:ext>
            </a:extLst>
          </p:cNvPr>
          <p:cNvSpPr txBox="1"/>
          <p:nvPr/>
        </p:nvSpPr>
        <p:spPr>
          <a:xfrm>
            <a:off x="1934262" y="1836653"/>
            <a:ext cx="1495547" cy="573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563" dirty="0"/>
              <a:t>Rotate, shear</a:t>
            </a:r>
          </a:p>
          <a:p>
            <a:pPr algn="ctr"/>
            <a:r>
              <a:rPr kumimoji="1" lang="en-US" altLang="zh-CN" sz="1563" dirty="0"/>
              <a:t>     resample</a:t>
            </a:r>
            <a:endParaRPr kumimoji="1" lang="zh-CN" altLang="en-US" sz="1563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D01B6E8-AFD0-5405-9C75-2E8AC64EF74A}"/>
              </a:ext>
            </a:extLst>
          </p:cNvPr>
          <p:cNvSpPr txBox="1"/>
          <p:nvPr/>
        </p:nvSpPr>
        <p:spPr>
          <a:xfrm>
            <a:off x="3988337" y="3172131"/>
            <a:ext cx="114973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58" dirty="0"/>
              <a:t>Convolution</a:t>
            </a:r>
          </a:p>
          <a:p>
            <a:pPr algn="ctr"/>
            <a:r>
              <a:rPr kumimoji="1" lang="en-US" altLang="zh-CN" sz="1458" dirty="0"/>
              <a:t>Add noise</a:t>
            </a:r>
            <a:endParaRPr kumimoji="1" lang="zh-CN" altLang="en-US" sz="1458" dirty="0"/>
          </a:p>
        </p:txBody>
      </p:sp>
      <p:sp>
        <p:nvSpPr>
          <p:cNvPr id="243" name="圆角矩形 242">
            <a:extLst>
              <a:ext uri="{FF2B5EF4-FFF2-40B4-BE49-F238E27FC236}">
                <a16:creationId xmlns:a16="http://schemas.microsoft.com/office/drawing/2014/main" id="{912EF41C-AE93-13C3-0F83-DFACFDAA133E}"/>
              </a:ext>
            </a:extLst>
          </p:cNvPr>
          <p:cNvSpPr/>
          <p:nvPr/>
        </p:nvSpPr>
        <p:spPr>
          <a:xfrm>
            <a:off x="749129" y="3227216"/>
            <a:ext cx="1264004" cy="9589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83" dirty="0">
                <a:solidFill>
                  <a:schemeClr val="tx1"/>
                </a:solidFill>
                <a:cs typeface="Menlo" panose="020B0609030804020204" pitchFamily="49" charset="0"/>
              </a:rPr>
              <a:t>COSMOS</a:t>
            </a:r>
          </a:p>
          <a:p>
            <a:pPr algn="ctr"/>
            <a:r>
              <a:rPr kumimoji="1" lang="en-US" altLang="zh-CN" sz="2083" dirty="0">
                <a:solidFill>
                  <a:schemeClr val="tx1"/>
                </a:solidFill>
                <a:cs typeface="Menlo" panose="020B0609030804020204" pitchFamily="49" charset="0"/>
              </a:rPr>
              <a:t>Dataset</a:t>
            </a:r>
            <a:endParaRPr kumimoji="1" lang="zh-CN" altLang="en-US" sz="2083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cxnSp>
        <p:nvCxnSpPr>
          <p:cNvPr id="244" name="直线箭头连接符 243">
            <a:extLst>
              <a:ext uri="{FF2B5EF4-FFF2-40B4-BE49-F238E27FC236}">
                <a16:creationId xmlns:a16="http://schemas.microsoft.com/office/drawing/2014/main" id="{2E85AA2D-F444-9318-4523-D137CFB04082}"/>
              </a:ext>
            </a:extLst>
          </p:cNvPr>
          <p:cNvCxnSpPr>
            <a:cxnSpLocks/>
            <a:stCxn id="243" idx="0"/>
            <a:endCxn id="11" idx="2"/>
          </p:cNvCxnSpPr>
          <p:nvPr/>
        </p:nvCxnSpPr>
        <p:spPr>
          <a:xfrm flipV="1">
            <a:off x="1381132" y="2781484"/>
            <a:ext cx="12414" cy="445732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D398BD28-2F01-BA10-ECA1-C8BCECE53DF3}"/>
                  </a:ext>
                </a:extLst>
              </p:cNvPr>
              <p:cNvSpPr txBox="1"/>
              <p:nvPr/>
            </p:nvSpPr>
            <p:spPr>
              <a:xfrm>
                <a:off x="9596951" y="4881885"/>
                <a:ext cx="2653227" cy="38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75" dirty="0">
                    <a:latin typeface="CambriaMath"/>
                  </a:rPr>
                  <a:t>Hyperparameters </a:t>
                </a:r>
                <a14:m>
                  <m:oMath xmlns:m="http://schemas.openxmlformats.org/officeDocument/2006/math">
                    <m:r>
                      <a:rPr lang="en-US" altLang="zh-CN" sz="1875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1875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875" dirty="0">
                    <a:latin typeface="CambriaMath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875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1875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1875" dirty="0">
                    <a:latin typeface="CambriaMath"/>
                  </a:rPr>
                  <a:t> </a:t>
                </a:r>
                <a:endParaRPr lang="en-US" altLang="zh-CN" sz="1875" dirty="0"/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D398BD28-2F01-BA10-ECA1-C8BCECE53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951" y="4881885"/>
                <a:ext cx="2653227" cy="380873"/>
              </a:xfrm>
              <a:prstGeom prst="rect">
                <a:avLst/>
              </a:prstGeom>
              <a:blipFill>
                <a:blip r:embed="rId18"/>
                <a:stretch>
                  <a:fillRect l="-1905" t="-6452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0" name="肘形连接符 249">
            <a:extLst>
              <a:ext uri="{FF2B5EF4-FFF2-40B4-BE49-F238E27FC236}">
                <a16:creationId xmlns:a16="http://schemas.microsoft.com/office/drawing/2014/main" id="{DE7B0801-9CE9-BFA6-026A-FA973950662E}"/>
              </a:ext>
            </a:extLst>
          </p:cNvPr>
          <p:cNvCxnSpPr>
            <a:cxnSpLocks/>
            <a:stCxn id="13" idx="3"/>
            <a:endCxn id="192" idx="1"/>
          </p:cNvCxnSpPr>
          <p:nvPr/>
        </p:nvCxnSpPr>
        <p:spPr>
          <a:xfrm flipV="1">
            <a:off x="4692056" y="655659"/>
            <a:ext cx="10705692" cy="1475217"/>
          </a:xfrm>
          <a:prstGeom prst="bentConnector3">
            <a:avLst>
              <a:gd name="adj1" fmla="val 5754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图片 256">
            <a:extLst>
              <a:ext uri="{FF2B5EF4-FFF2-40B4-BE49-F238E27FC236}">
                <a16:creationId xmlns:a16="http://schemas.microsoft.com/office/drawing/2014/main" id="{C2FD67A7-392C-26EE-84E7-C7A685A44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4974" y="2832877"/>
            <a:ext cx="1312553" cy="1312553"/>
          </a:xfrm>
          <a:prstGeom prst="rect">
            <a:avLst/>
          </a:prstGeom>
        </p:spPr>
      </p:pic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04D237E2-3E06-14A2-3C0A-7803341595A3}"/>
              </a:ext>
            </a:extLst>
          </p:cNvPr>
          <p:cNvCxnSpPr>
            <a:cxnSpLocks/>
            <a:stCxn id="257" idx="0"/>
            <a:endCxn id="192" idx="2"/>
          </p:cNvCxnSpPr>
          <p:nvPr/>
        </p:nvCxnSpPr>
        <p:spPr>
          <a:xfrm flipH="1" flipV="1">
            <a:off x="16181250" y="1122856"/>
            <a:ext cx="1" cy="17100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2" name="文本框 271">
            <a:extLst>
              <a:ext uri="{FF2B5EF4-FFF2-40B4-BE49-F238E27FC236}">
                <a16:creationId xmlns:a16="http://schemas.microsoft.com/office/drawing/2014/main" id="{8378BF91-17DB-43A2-9002-7E2D13D1BB32}"/>
              </a:ext>
            </a:extLst>
          </p:cNvPr>
          <p:cNvSpPr txBox="1"/>
          <p:nvPr/>
        </p:nvSpPr>
        <p:spPr>
          <a:xfrm>
            <a:off x="15337197" y="4095872"/>
            <a:ext cx="1698743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Reconstruction</a:t>
            </a:r>
            <a:endParaRPr kumimoji="1" lang="zh-CN" altLang="en-US" sz="1875" dirty="0"/>
          </a:p>
        </p:txBody>
      </p:sp>
    </p:spTree>
    <p:extLst>
      <p:ext uri="{BB962C8B-B14F-4D97-AF65-F5344CB8AC3E}">
        <p14:creationId xmlns:p14="http://schemas.microsoft.com/office/powerpoint/2010/main" val="697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68</Words>
  <Application>Microsoft Macintosh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CambriaMath</vt:lpstr>
      <vt:lpstr>Arial</vt:lpstr>
      <vt:lpstr>Calibri</vt:lpstr>
      <vt:lpstr>Calibri Light</vt:lpstr>
      <vt:lpstr>Cambria Math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19</cp:revision>
  <dcterms:created xsi:type="dcterms:W3CDTF">2022-09-13T02:35:36Z</dcterms:created>
  <dcterms:modified xsi:type="dcterms:W3CDTF">2022-10-15T10:29:15Z</dcterms:modified>
</cp:coreProperties>
</file>