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59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D516C-E318-4E66-946D-5E4BA1C0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5C6C0-F93C-412D-AA3E-8935C553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6E715-BC60-4847-B372-567B040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2A796-6128-4A99-A749-17BF367F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99694-8841-4EC5-BA9D-549736F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53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BBD52-F6AF-4050-838E-7CCC52E8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5A60D0-D5A6-4AB9-8C73-0866E7BA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E3BD3-3D7A-4B15-8D16-C57873D0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BCB23-7FEF-42B9-99AA-8EACFAD0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7781A-E26A-42AF-9AC4-92CF095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7B6BBB-C0D6-427A-A0B0-5FE269494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D31D55-E3E5-46BA-9F92-CEF40D3D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4F4482-264A-4469-B1BE-45091F3D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3C61D-4DB8-4436-A9D8-DFCB0CBC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A1653-94D0-4ED9-8D86-0D62AAF0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284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77E83-D051-437F-A4E0-B44BAF95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CA82A-BFE2-4B9A-B17B-9A78EC4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E3843-255A-4EB7-8C65-4C8A640F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CFFE1-77CD-4FC3-8E6F-D037E405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13BC6-D9D0-4EAF-9EDA-035782B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907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92FCA-4881-4BC8-AC07-4844436F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B1FA9E-26E4-4985-ABD0-56E60ED5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1A2CB-6A19-42B5-99CF-FB3130E8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B4E98-D92A-46FC-8184-EAF35DD7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32716-7C2F-4F44-AB31-A11DCB54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93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406DC-A757-4249-A7E3-485D435E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E8018-BBBC-4191-B604-B8B9461B5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5D296B-C76B-4EF3-8AAB-BDCEBEBE8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5693AB-F5E6-44C3-B48B-4516F569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ACC93F-A42C-4CFA-A20F-E08B5A3F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DBCE0F-6FE1-49F8-B9A6-3E6DC643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0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64CAB-CB03-4F1B-97F9-0A05A696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69B857-F761-4F7D-9135-871BAEE7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A362C-5C09-4B5E-8C09-E8D085D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E30BC-79B4-496B-AD1B-CB605460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6732DC-5605-4410-927A-DE87AABA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612228-51C6-4B3B-AED8-081064D4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977901-5F8C-4433-BCC7-430A6E6F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50EA13-0B48-4BBC-8DF4-895F0E0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6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E4E9-3488-4E91-98BB-37742E8E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86E6C6-8EE2-470D-916F-DDF559E2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9E29A7-BEC0-4CD9-ABAF-CA6F29C8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CFB365-0BE5-4CEE-A404-71707176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53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22A48B-CDDD-40B4-8B39-A6B1489F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0F3B0F-6C50-4DE6-B011-754209A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719F11-F352-4CCC-AB9A-684E0B20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70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26E-29C0-4F57-95D7-C64F522E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16633-8549-419F-9250-DB3FFB93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911A82-2B74-4350-95E3-A145BE61F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FE9A21-1559-4959-BF4F-550A273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4B7E83-B0B9-4007-AAA7-18DB2FDA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777D4-8813-4599-89BD-1CF4837E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2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E4F88-D066-47AC-8083-E82324A1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79EA6A-D15E-440A-9AE4-4F77D3277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4D7FD6-D1FA-415C-807A-56A3FFAA7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F28446-653D-441D-9F3B-8918DEB6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3E481-909B-456A-9B6F-0A4A849F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266E1C-65CC-48F0-AD7E-F6EE40F9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633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627DE1-2543-4E46-A665-91E03D05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D0FCD4-BA9C-49CB-A1FB-13ACE54A6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F512A-EF17-4D48-BE1D-C64E3D070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9F38-C698-4BCE-AF4A-3572566CB7D6}" type="datetimeFigureOut">
              <a:rPr lang="es-PE" smtClean="0"/>
              <a:t>09/04/2021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281D1-CA5F-4D85-8933-E3ADF5DE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90AD6-5F59-4872-89C6-289520B6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78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CBBBB-421F-48A0-B276-E27FAF1FB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Sistema de Alertas para una Institución Educativa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DF586-CC20-474A-B20D-6FE39A864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Componentes a usar para el desarrollo del sistema</a:t>
            </a:r>
          </a:p>
        </p:txBody>
      </p:sp>
    </p:spTree>
    <p:extLst>
      <p:ext uri="{BB962C8B-B14F-4D97-AF65-F5344CB8AC3E}">
        <p14:creationId xmlns:p14="http://schemas.microsoft.com/office/powerpoint/2010/main" val="33942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606DF-72FC-4F39-A1AE-CE1839F0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Arquitectura del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BE216F-028E-4FA8-AA36-C98C97DE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4" y="2152035"/>
            <a:ext cx="1744579" cy="3429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442D932-6A18-4612-834E-C557112FB271}"/>
              </a:ext>
            </a:extLst>
          </p:cNvPr>
          <p:cNvSpPr/>
          <p:nvPr/>
        </p:nvSpPr>
        <p:spPr>
          <a:xfrm>
            <a:off x="2628253" y="2505749"/>
            <a:ext cx="174457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HTML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7AF71F-6DD9-4482-9D66-8E788FFFF24C}"/>
              </a:ext>
            </a:extLst>
          </p:cNvPr>
          <p:cNvSpPr/>
          <p:nvPr/>
        </p:nvSpPr>
        <p:spPr>
          <a:xfrm>
            <a:off x="2628253" y="4098591"/>
            <a:ext cx="174457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JavaScript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70CEC2-4020-4159-A0A4-A847C4774DA2}"/>
              </a:ext>
            </a:extLst>
          </p:cNvPr>
          <p:cNvSpPr/>
          <p:nvPr/>
        </p:nvSpPr>
        <p:spPr>
          <a:xfrm>
            <a:off x="2628253" y="3302170"/>
            <a:ext cx="174457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CSS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E7AB09-6D52-4359-AD38-8A2A8D1C6289}"/>
              </a:ext>
            </a:extLst>
          </p:cNvPr>
          <p:cNvSpPr/>
          <p:nvPr/>
        </p:nvSpPr>
        <p:spPr>
          <a:xfrm>
            <a:off x="5046834" y="1688855"/>
            <a:ext cx="5095972" cy="45131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BACK-END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581555-475D-4E00-91EE-DF2243BD7216}"/>
              </a:ext>
            </a:extLst>
          </p:cNvPr>
          <p:cNvSpPr/>
          <p:nvPr/>
        </p:nvSpPr>
        <p:spPr>
          <a:xfrm>
            <a:off x="669388" y="1688856"/>
            <a:ext cx="3882684" cy="45131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FRONT-END</a:t>
            </a:r>
          </a:p>
        </p:txBody>
      </p:sp>
      <p:pic>
        <p:nvPicPr>
          <p:cNvPr id="12" name="Imagen 11" descr="Forma&#10;&#10;Descripción generada automáticamente con confianza baja">
            <a:extLst>
              <a:ext uri="{FF2B5EF4-FFF2-40B4-BE49-F238E27FC236}">
                <a16:creationId xmlns:a16="http://schemas.microsoft.com/office/drawing/2014/main" id="{8E781FC1-CC7E-4555-A149-52D567D7B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390" y="2520197"/>
            <a:ext cx="1282651" cy="128265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6DA656AA-9F70-4061-904F-D8A8266546E9}"/>
              </a:ext>
            </a:extLst>
          </p:cNvPr>
          <p:cNvSpPr/>
          <p:nvPr/>
        </p:nvSpPr>
        <p:spPr>
          <a:xfrm>
            <a:off x="8048005" y="2437010"/>
            <a:ext cx="174457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Entidades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55C2EE2-0F03-470C-BC70-5D858015C813}"/>
              </a:ext>
            </a:extLst>
          </p:cNvPr>
          <p:cNvSpPr/>
          <p:nvPr/>
        </p:nvSpPr>
        <p:spPr>
          <a:xfrm>
            <a:off x="8048005" y="3331920"/>
            <a:ext cx="174457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Repositorios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E74BB2-83A1-4631-B909-C0B9F9F8238C}"/>
              </a:ext>
            </a:extLst>
          </p:cNvPr>
          <p:cNvSpPr/>
          <p:nvPr/>
        </p:nvSpPr>
        <p:spPr>
          <a:xfrm>
            <a:off x="5394613" y="3313125"/>
            <a:ext cx="2120706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Controladores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7A20A4-6BB7-45A7-BDF0-08FD96AAB6B8}"/>
              </a:ext>
            </a:extLst>
          </p:cNvPr>
          <p:cNvSpPr/>
          <p:nvPr/>
        </p:nvSpPr>
        <p:spPr>
          <a:xfrm>
            <a:off x="5394613" y="2418215"/>
            <a:ext cx="2120706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err="1"/>
              <a:t>DTOs</a:t>
            </a:r>
            <a:endParaRPr lang="es-PE" sz="2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B1281E-6D23-40F5-9B73-501CB3214230}"/>
              </a:ext>
            </a:extLst>
          </p:cNvPr>
          <p:cNvSpPr/>
          <p:nvPr/>
        </p:nvSpPr>
        <p:spPr>
          <a:xfrm>
            <a:off x="5260761" y="2154600"/>
            <a:ext cx="2365393" cy="28260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Capa Web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100E583-9036-4E04-8636-638C878360D1}"/>
              </a:ext>
            </a:extLst>
          </p:cNvPr>
          <p:cNvSpPr/>
          <p:nvPr/>
        </p:nvSpPr>
        <p:spPr>
          <a:xfrm>
            <a:off x="7906047" y="2152035"/>
            <a:ext cx="2039812" cy="28260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Capa de base de datos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89ECA76-0D5A-4ED2-B765-2A5C31DDE8D8}"/>
              </a:ext>
            </a:extLst>
          </p:cNvPr>
          <p:cNvSpPr txBox="1"/>
          <p:nvPr/>
        </p:nvSpPr>
        <p:spPr>
          <a:xfrm>
            <a:off x="10521390" y="3802848"/>
            <a:ext cx="1282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Base de datos SQL Server</a:t>
            </a:r>
          </a:p>
        </p:txBody>
      </p:sp>
    </p:spTree>
    <p:extLst>
      <p:ext uri="{BB962C8B-B14F-4D97-AF65-F5344CB8AC3E}">
        <p14:creationId xmlns:p14="http://schemas.microsoft.com/office/powerpoint/2010/main" val="28592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A319-B126-4777-B081-7CBDDE97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Front-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CDEC9-3643-400F-9652-936F9542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HTML</a:t>
            </a:r>
          </a:p>
          <a:p>
            <a:pPr marL="633413" lvl="2"/>
            <a:r>
              <a:rPr lang="es-PE" dirty="0"/>
              <a:t>Se definen los elementos o nodos HTML que se mostrarán en el navegador Web, por ejemplo: párrafos, enlaces (links), botones, tablas, cuadros de texto, etc.</a:t>
            </a:r>
          </a:p>
          <a:p>
            <a:pPr marL="633413" lvl="2"/>
            <a:r>
              <a:rPr lang="es-PE" dirty="0"/>
              <a:t>En una plantilla de Bootstrap, el contenido principal de la página Web va dentro del nodo &lt;</a:t>
            </a:r>
            <a:r>
              <a:rPr lang="es-PE" dirty="0" err="1"/>
              <a:t>div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=“container”&gt;, el cual está dentro del nodo &lt;</a:t>
            </a:r>
            <a:r>
              <a:rPr lang="es-PE" dirty="0" err="1"/>
              <a:t>body</a:t>
            </a:r>
            <a:r>
              <a:rPr lang="es-PE" dirty="0"/>
              <a:t>&gt;.</a:t>
            </a:r>
          </a:p>
          <a:p>
            <a:pPr marL="633413" lvl="2"/>
            <a:r>
              <a:rPr lang="es-PE" dirty="0"/>
              <a:t>Los pop-ups o modales se suelen colocar inmediatamente después del nodo &lt;</a:t>
            </a:r>
            <a:r>
              <a:rPr lang="es-PE" dirty="0" err="1"/>
              <a:t>body</a:t>
            </a:r>
            <a:r>
              <a:rPr lang="es-PE" dirty="0"/>
              <a:t>&gt;.</a:t>
            </a:r>
          </a:p>
          <a:p>
            <a:pPr marL="633413" lvl="2"/>
            <a:r>
              <a:rPr lang="es-PE" dirty="0"/>
              <a:t>Se acostumbra colocar los archivos JavaScript al final del nodo &lt;</a:t>
            </a:r>
            <a:r>
              <a:rPr lang="es-PE" dirty="0" err="1"/>
              <a:t>body</a:t>
            </a:r>
            <a:r>
              <a:rPr lang="es-PE" dirty="0"/>
              <a:t>&gt;.</a:t>
            </a:r>
          </a:p>
          <a:p>
            <a:r>
              <a:rPr lang="es-PE" dirty="0"/>
              <a:t>CSS</a:t>
            </a:r>
          </a:p>
          <a:p>
            <a:pPr marL="633413" lvl="2"/>
            <a:r>
              <a:rPr lang="es-PE" dirty="0"/>
              <a:t>Define el estilo de los elementos en la página Web, por ejemplo los tamaños y posiciones de cada objeto, la letra y la fuente, si el objeto es visible o no, etc.</a:t>
            </a:r>
          </a:p>
          <a:p>
            <a:pPr marL="633413" lvl="2"/>
            <a:r>
              <a:rPr lang="es-PE" dirty="0"/>
              <a:t>Normalmente dejamos que Bootstrap se encargue de este tema, pero si es necesario podemos agregar uno o más archivos adicionales en el nodo &lt;head&gt; del HTML.</a:t>
            </a:r>
          </a:p>
        </p:txBody>
      </p:sp>
    </p:spTree>
    <p:extLst>
      <p:ext uri="{BB962C8B-B14F-4D97-AF65-F5344CB8AC3E}">
        <p14:creationId xmlns:p14="http://schemas.microsoft.com/office/powerpoint/2010/main" val="376921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A319-B126-4777-B081-7CBDDE97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Front-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CDEC9-3643-400F-9652-936F9542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JavaScript y jQuery</a:t>
            </a:r>
          </a:p>
          <a:p>
            <a:pPr lvl="1"/>
            <a:r>
              <a:rPr lang="es-PE" dirty="0"/>
              <a:t>Funcionalidades basadas en eventos (AJAX)</a:t>
            </a:r>
          </a:p>
          <a:p>
            <a:pPr lvl="2"/>
            <a:r>
              <a:rPr lang="es-PE" dirty="0"/>
              <a:t>Se usa para obtener datos del servidor Web sin tener que recargar la página</a:t>
            </a:r>
          </a:p>
          <a:p>
            <a:pPr lvl="2"/>
            <a:r>
              <a:rPr lang="es-PE" dirty="0"/>
              <a:t>Por ejemplo, en un formulario de búsqueda de alumnos, al presionar un botón se invoca al controlador del back-</a:t>
            </a:r>
            <a:r>
              <a:rPr lang="es-PE" dirty="0" err="1"/>
              <a:t>end</a:t>
            </a:r>
            <a:r>
              <a:rPr lang="es-PE" dirty="0"/>
              <a:t> encargado de buscar en la base de datos</a:t>
            </a:r>
          </a:p>
          <a:p>
            <a:pPr lvl="2"/>
            <a:r>
              <a:rPr lang="es-PE" dirty="0"/>
              <a:t>Luego de recibir los datos en el </a:t>
            </a:r>
            <a:r>
              <a:rPr lang="es-PE" dirty="0" err="1"/>
              <a:t>front-end</a:t>
            </a:r>
            <a:r>
              <a:rPr lang="es-PE" dirty="0"/>
              <a:t>, se crean elementos HTML usando JavaScript</a:t>
            </a:r>
          </a:p>
          <a:p>
            <a:pPr lvl="2"/>
            <a:r>
              <a:rPr lang="es-PE" dirty="0"/>
              <a:t>Para esto último se pueden usar plantillas HTML como </a:t>
            </a:r>
            <a:r>
              <a:rPr lang="es-PE" b="1" dirty="0" err="1"/>
              <a:t>Mustache</a:t>
            </a:r>
            <a:endParaRPr lang="es-PE" b="1" dirty="0"/>
          </a:p>
          <a:p>
            <a:pPr lvl="1"/>
            <a:r>
              <a:rPr lang="es-PE" dirty="0"/>
              <a:t>Controlar y animar elementos de la página Web</a:t>
            </a:r>
          </a:p>
          <a:p>
            <a:pPr lvl="2"/>
            <a:r>
              <a:rPr lang="es-PE" dirty="0"/>
              <a:t>Por ejemplo, abrir o cerrar los pop-ups o “modales”</a:t>
            </a:r>
          </a:p>
          <a:p>
            <a:pPr lvl="2"/>
            <a:r>
              <a:rPr lang="es-PE" dirty="0"/>
              <a:t>Otro ejemplo sería abrir y cerrar el menú desplegable</a:t>
            </a:r>
          </a:p>
          <a:p>
            <a:pPr lvl="2"/>
            <a:r>
              <a:rPr lang="es-PE" dirty="0"/>
              <a:t>La plantilla HTML y la librería Bootstrap ayuda bastante en este rubro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B4F80B-DE4E-4879-A8AD-AAFC60493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73" y="5050301"/>
            <a:ext cx="302455" cy="3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2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DE47-9592-4E05-91E4-F38D1D24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Back-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2653E-88BA-402F-B9D8-49FEC1A7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Capa de base de datos</a:t>
            </a:r>
          </a:p>
          <a:p>
            <a:pPr lvl="1"/>
            <a:r>
              <a:rPr lang="es-PE" dirty="0"/>
              <a:t>Entidades de base de datos</a:t>
            </a:r>
          </a:p>
          <a:p>
            <a:pPr lvl="2"/>
            <a:r>
              <a:rPr lang="es-PE" dirty="0"/>
              <a:t>Representan las </a:t>
            </a:r>
            <a:r>
              <a:rPr lang="es-PE" b="1" dirty="0"/>
              <a:t>tablas de base de datos</a:t>
            </a:r>
          </a:p>
          <a:p>
            <a:pPr lvl="2"/>
            <a:r>
              <a:rPr lang="es-PE" dirty="0"/>
              <a:t>Requieren de un identificador (ID), normalmente autogenerado.</a:t>
            </a:r>
          </a:p>
          <a:p>
            <a:pPr lvl="2"/>
            <a:r>
              <a:rPr lang="es-PE" dirty="0"/>
              <a:t>Puede colocarse como atributos de la clase otras entidades, por ejemplo para representar relaciones uno-a-muchos o muchos-a-muchos.</a:t>
            </a:r>
          </a:p>
          <a:p>
            <a:pPr lvl="1"/>
            <a:r>
              <a:rPr lang="es-PE" dirty="0"/>
              <a:t>Repositorios de base de datos</a:t>
            </a:r>
          </a:p>
          <a:p>
            <a:pPr lvl="2"/>
            <a:r>
              <a:rPr lang="es-PE" dirty="0"/>
              <a:t>Representan las consultas a las tablas de base de datos (</a:t>
            </a:r>
            <a:r>
              <a:rPr lang="es-PE" b="1" dirty="0" err="1"/>
              <a:t>queries</a:t>
            </a:r>
            <a:r>
              <a:rPr lang="es-PE" dirty="0"/>
              <a:t>)</a:t>
            </a:r>
          </a:p>
          <a:p>
            <a:pPr lvl="2"/>
            <a:r>
              <a:rPr lang="es-PE" dirty="0"/>
              <a:t>Por defecto ya vienen con métodos para insertar, actualizar y eliminar</a:t>
            </a:r>
          </a:p>
          <a:p>
            <a:pPr lvl="2"/>
            <a:r>
              <a:rPr lang="es-PE" dirty="0"/>
              <a:t>Además tienen métodos comunes (buscar por ID, buscar por una columna de la tabla)</a:t>
            </a:r>
          </a:p>
          <a:p>
            <a:pPr lvl="2"/>
            <a:r>
              <a:rPr lang="es-PE" dirty="0"/>
              <a:t>Si se desea implementar una búsqueda más completa, se puede colocar la sentencia SQL, o usar sentencias JPQL (lenguaje parecido a SQL pero con elementos de Java)</a:t>
            </a:r>
          </a:p>
          <a:p>
            <a:pPr lvl="2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098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DE47-9592-4E05-91E4-F38D1D24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Back-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2653E-88BA-402F-B9D8-49FEC1A7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Capa del servicio Web</a:t>
            </a:r>
          </a:p>
          <a:p>
            <a:pPr lvl="1"/>
            <a:r>
              <a:rPr lang="es-PE" dirty="0"/>
              <a:t>Entidades de transferencia de datos (DTO)</a:t>
            </a:r>
          </a:p>
          <a:p>
            <a:pPr lvl="2"/>
            <a:r>
              <a:rPr lang="es-PE" dirty="0"/>
              <a:t>Son objetos que representan los datos que se envían y reciben en las </a:t>
            </a:r>
            <a:r>
              <a:rPr lang="es-PE" b="1" dirty="0"/>
              <a:t>peticiones AJAX </a:t>
            </a:r>
            <a:r>
              <a:rPr lang="es-PE" dirty="0"/>
              <a:t>entre el </a:t>
            </a:r>
            <a:r>
              <a:rPr lang="es-PE" dirty="0" err="1"/>
              <a:t>front-end</a:t>
            </a:r>
            <a:r>
              <a:rPr lang="es-PE" dirty="0"/>
              <a:t> y el back-</a:t>
            </a:r>
            <a:r>
              <a:rPr lang="es-PE" dirty="0" err="1"/>
              <a:t>end</a:t>
            </a:r>
            <a:endParaRPr lang="es-PE" dirty="0"/>
          </a:p>
          <a:p>
            <a:pPr lvl="2"/>
            <a:r>
              <a:rPr lang="es-PE" dirty="0"/>
              <a:t>Por ejemplo, el </a:t>
            </a:r>
            <a:r>
              <a:rPr lang="es-PE" dirty="0" err="1"/>
              <a:t>front-end</a:t>
            </a:r>
            <a:r>
              <a:rPr lang="es-PE" dirty="0"/>
              <a:t> puede enviar una petición para buscar un alumno:</a:t>
            </a:r>
          </a:p>
          <a:p>
            <a:pPr lvl="3"/>
            <a:r>
              <a:rPr lang="es-PE" dirty="0"/>
              <a:t>El objeto de entrada puede contener: filtro por nombre, filtro por apellidos, filtro por DNI</a:t>
            </a:r>
          </a:p>
          <a:p>
            <a:pPr lvl="3"/>
            <a:r>
              <a:rPr lang="es-PE" dirty="0"/>
              <a:t>Los objetos de salida pueden contener: ID, nombre completo del alumno, DNI, fecha de nacimiento, grado al que pertenece este año, nombre completo del docente encargado</a:t>
            </a:r>
          </a:p>
          <a:p>
            <a:pPr lvl="1"/>
            <a:r>
              <a:rPr lang="es-PE" dirty="0"/>
              <a:t>Controladores</a:t>
            </a:r>
          </a:p>
          <a:p>
            <a:pPr lvl="2"/>
            <a:r>
              <a:rPr lang="es-PE" dirty="0"/>
              <a:t>Representan una serie de métodos con la lógica necesaria para mostrar las diferentes páginas de la aplicación Web, y/o responder a peticiones AJAX desde el </a:t>
            </a:r>
            <a:r>
              <a:rPr lang="es-PE" dirty="0" err="1"/>
              <a:t>front-end</a:t>
            </a:r>
            <a:r>
              <a:rPr lang="es-PE" dirty="0"/>
              <a:t>.</a:t>
            </a:r>
          </a:p>
          <a:p>
            <a:pPr lvl="2"/>
            <a:r>
              <a:rPr lang="es-PE" dirty="0"/>
              <a:t>Son los métodos responsables de intercomunicar el </a:t>
            </a:r>
            <a:r>
              <a:rPr lang="es-PE" dirty="0" err="1"/>
              <a:t>front-end</a:t>
            </a:r>
            <a:r>
              <a:rPr lang="es-PE" dirty="0"/>
              <a:t> y la base de datos, haciendo de intermediario, representan la </a:t>
            </a:r>
            <a:r>
              <a:rPr lang="es-PE" b="1" dirty="0"/>
              <a:t>lógica del negocio.</a:t>
            </a:r>
          </a:p>
        </p:txBody>
      </p:sp>
    </p:spTree>
    <p:extLst>
      <p:ext uri="{BB962C8B-B14F-4D97-AF65-F5344CB8AC3E}">
        <p14:creationId xmlns:p14="http://schemas.microsoft.com/office/powerpoint/2010/main" val="139808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8C6D5-D078-45A9-B956-857D5A3A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Inicialización del proyecto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4FC393E-3C24-4238-9E57-5C397325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487" y="1825625"/>
            <a:ext cx="6673025" cy="4351338"/>
          </a:xfrm>
        </p:spPr>
      </p:pic>
    </p:spTree>
    <p:extLst>
      <p:ext uri="{BB962C8B-B14F-4D97-AF65-F5344CB8AC3E}">
        <p14:creationId xmlns:p14="http://schemas.microsoft.com/office/powerpoint/2010/main" val="46035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6D82F-32F5-4D13-B791-7282FD99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Inicialización del proyecto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44CA007-B2F2-457A-B2B1-20F686A581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489" y="1825625"/>
            <a:ext cx="4999021" cy="4351338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63A6ED3-32FF-42E8-8EBE-891B0348BB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5738"/>
            <a:ext cx="5181600" cy="2771112"/>
          </a:xfrm>
        </p:spPr>
      </p:pic>
    </p:spTree>
    <p:extLst>
      <p:ext uri="{BB962C8B-B14F-4D97-AF65-F5344CB8AC3E}">
        <p14:creationId xmlns:p14="http://schemas.microsoft.com/office/powerpoint/2010/main" val="361396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DFA9-51FC-40F8-999A-49F6491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Configuración de SQL Server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98342F-1A45-409A-9301-FE55381C4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2667794"/>
            <a:ext cx="6153150" cy="2667000"/>
          </a:xfrm>
        </p:spPr>
      </p:pic>
    </p:spTree>
    <p:extLst>
      <p:ext uri="{BB962C8B-B14F-4D97-AF65-F5344CB8AC3E}">
        <p14:creationId xmlns:p14="http://schemas.microsoft.com/office/powerpoint/2010/main" val="77356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2293</TotalTime>
  <Words>610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Sistema de Alertas para una Institución Educativa</vt:lpstr>
      <vt:lpstr>Arquitectura del sistema</vt:lpstr>
      <vt:lpstr>Front-end</vt:lpstr>
      <vt:lpstr>Front-end</vt:lpstr>
      <vt:lpstr>Back-end</vt:lpstr>
      <vt:lpstr>Back-end</vt:lpstr>
      <vt:lpstr>Inicialización del proyecto</vt:lpstr>
      <vt:lpstr>Inicialización del proyecto</vt:lpstr>
      <vt:lpstr>Configuración de SQL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Anita Cazorla</dc:creator>
  <cp:lastModifiedBy>Anita Cazorla</cp:lastModifiedBy>
  <cp:revision>31</cp:revision>
  <dcterms:created xsi:type="dcterms:W3CDTF">2021-02-24T23:18:13Z</dcterms:created>
  <dcterms:modified xsi:type="dcterms:W3CDTF">2021-04-10T03:58:40Z</dcterms:modified>
</cp:coreProperties>
</file>