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601200" cy="73152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24872"/>
    <a:srgbClr val="0E1F42"/>
    <a:srgbClr val="CC00FF"/>
    <a:srgbClr val="800080"/>
    <a:srgbClr val="CC00CC"/>
    <a:srgbClr val="6600CC"/>
    <a:srgbClr val="9900CC"/>
    <a:srgbClr val="629BBB"/>
    <a:srgbClr val="9AC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50" d="100"/>
          <a:sy n="50" d="100"/>
        </p:scale>
        <p:origin x="-48" y="-237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9854403000672615"/>
          <c:y val="2.5768834481703518E-2"/>
          <c:w val="0.31719725242189872"/>
          <c:h val="0.72301140686879439"/>
        </c:manualLayout>
      </c:layout>
      <c:pieChart>
        <c:varyColors val="1"/>
        <c:ser>
          <c:idx val="0"/>
          <c:order val="0"/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04C-4B98-BEE0-295D950B74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04C-4B98-BEE0-295D950B74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04C-4B98-BEE0-295D950B74A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A04C-4B98-BEE0-295D950B74A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8388C494-A878-4C3B-8A63-1FEFDD95F24D}" type="PERCENTAGE">
                      <a:rPr lang="en-US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rPr>
                      <a:pPr/>
                      <a:t>[PERCENTAGE]</a:t>
                    </a:fld>
                    <a:endParaRPr lang="en-IL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04C-4B98-BEE0-295D950B74A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04C-4B98-BEE0-295D950B74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3751 Sugar clouds</c:v>
                </c:pt>
                <c:pt idx="1">
                  <c:v>2939 Flower cloud</c:v>
                </c:pt>
                <c:pt idx="2">
                  <c:v>2781 Fish clouds</c:v>
                </c:pt>
                <c:pt idx="3">
                  <c:v>2365 Gravel clouds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3751</c:v>
                </c:pt>
                <c:pt idx="1">
                  <c:v>2939</c:v>
                </c:pt>
                <c:pt idx="2">
                  <c:v>2781</c:v>
                </c:pt>
                <c:pt idx="3">
                  <c:v>2365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Number of Instances of Cloud Types in the Dataset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8-A04C-4B98-BEE0-295D950B74A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220882647536691E-3"/>
          <c:y val="0.13663934629133717"/>
          <c:w val="0.45734940822955977"/>
          <c:h val="0.478769523950204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02590491556282"/>
          <c:y val="0.11254431609441741"/>
          <c:w val="0.28956495889046657"/>
          <c:h val="0.4529280244662224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0B3-426C-8D83-13C0800CA2B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0B3-426C-8D83-13C0800CA2B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0B3-426C-8D83-13C0800CA2B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0B3-426C-8D83-13C0800CA2BE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428C914-7E45-4D73-B3BC-A44A9EFC1B07}" type="PERCENTAGE">
                      <a:rPr lang="en-US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rPr>
                      <a:pPr/>
                      <a:t>[PERCENTAGE]</a:t>
                    </a:fld>
                    <a:endParaRPr lang="en-IL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0B3-426C-8D83-13C0800CA2B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8A8E429-F187-4B64-93BB-F35278EBE1F1}" type="PERCENTAGE">
                      <a:rPr lang="en-US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rPr>
                      <a:pPr/>
                      <a:t>[PERCENTAGE]</a:t>
                    </a:fld>
                    <a:endParaRPr lang="en-IL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0B3-426C-8D83-13C0800CA2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1348 images include 1 cloud types</c:v>
                </c:pt>
                <c:pt idx="1">
                  <c:v>2372 images include 2 cloud types</c:v>
                </c:pt>
                <c:pt idx="2">
                  <c:v>1560 images include 3 cloud types</c:v>
                </c:pt>
                <c:pt idx="3">
                  <c:v>266   images include 4 cloud types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1348</c:v>
                </c:pt>
                <c:pt idx="1">
                  <c:v>2372</c:v>
                </c:pt>
                <c:pt idx="2">
                  <c:v>1560</c:v>
                </c:pt>
                <c:pt idx="3">
                  <c:v>266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Number of Instances of Cloud Types in the Dataset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8-D0B3-426C-8D83-13C0800CA2B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57965571645635"/>
          <c:y val="0.14626756448526246"/>
          <c:w val="0.50212447546998573"/>
          <c:h val="0.362702683879465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140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852" y="0"/>
            <a:ext cx="4161922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022"/>
            <a:ext cx="4160140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852" y="6948022"/>
            <a:ext cx="4161922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140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7852" y="0"/>
            <a:ext cx="4161922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30638" y="550863"/>
            <a:ext cx="1938337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978" y="3475829"/>
            <a:ext cx="7683029" cy="329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022"/>
            <a:ext cx="4160140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852" y="6948022"/>
            <a:ext cx="4161922" cy="36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chart" Target="../charts/chart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hart" Target="../charts/chart2.xml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19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263332"/>
            <a:ext cx="8820000" cy="106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consists of ~9.2 K images </a:t>
            </a:r>
            <a:b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(5.5 K of train images and 3.7 K of test images)</a:t>
            </a:r>
          </a:p>
        </p:txBody>
      </p:sp>
      <p:graphicFrame>
        <p:nvGraphicFramePr>
          <p:cNvPr id="197" name="Chart 196">
            <a:extLst>
              <a:ext uri="{FF2B5EF4-FFF2-40B4-BE49-F238E27FC236}">
                <a16:creationId xmlns:a16="http://schemas.microsoft.com/office/drawing/2014/main" id="{0D6B7FAE-5F23-4E94-87A9-3F0D43A00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295096"/>
              </p:ext>
            </p:extLst>
          </p:nvPr>
        </p:nvGraphicFramePr>
        <p:xfrm>
          <a:off x="10188000" y="12638881"/>
          <a:ext cx="5616874" cy="246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42206" y="26507281"/>
            <a:ext cx="897904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model to classify and segment cloud organization patterns from satellite images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Shallow clouds play a key role in determining the Earth’s climate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automated system of cloud segmentation can</a:t>
            </a:r>
            <a:b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researches build better climate models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organizations to classify:</a:t>
            </a:r>
          </a:p>
        </p:txBody>
      </p:sp>
      <p:sp>
        <p:nvSpPr>
          <p:cNvPr id="141" name="Rounded Rectangle 145"/>
          <p:cNvSpPr/>
          <p:nvPr/>
        </p:nvSpPr>
        <p:spPr>
          <a:xfrm>
            <a:off x="672206" y="25026919"/>
            <a:ext cx="9360000" cy="16867485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ounded Rectangle 18"/>
          <p:cNvSpPr/>
          <p:nvPr/>
        </p:nvSpPr>
        <p:spPr>
          <a:xfrm>
            <a:off x="20285999" y="35055719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286000" y="8043433"/>
            <a:ext cx="9360000" cy="1094361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58000" y="1911588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7990682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68209" y="24960530"/>
            <a:ext cx="9360000" cy="120201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7990682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2664520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050639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303540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U-Net is a widely used, state-of-the-art supervised learning segmentation DNN architecture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utilize an encoder-decoder architecture and skip connections between them for a better localize data flow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19894029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028809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U-Net segmentation architecture by implementing unsupervised learning method (auto-encoder) as a secondary decoder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 our solution on a use-case – Kaggle competition: “Understanding Clouds From Satellite Images”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25112930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Overview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39056" y="804413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115676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6434259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performance can be achieved by implementing unsupervised learning method</a:t>
            </a:r>
            <a:b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(auto-encoder) to U-Net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unsupervised nature of our solution, it can be added to similar architectures (U-Net variants) and improve them with no additional data.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Localized information that originally provided by skips connections can be obtained using the reconstruction decoder instead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04413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Data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Unsupervised Learning Method in     U-Net Segmentation Architecture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6923881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 Raz and Avshalom Dayan, Supervised by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Eyal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 David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664946" y="19178043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Architecture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629772" y="18959910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U-Net architecture, O. </a:t>
            </a:r>
            <a:r>
              <a:rPr lang="en-US" sz="2200" b="0" i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Ronneberger</a:t>
            </a:r>
            <a:r>
              <a:rPr lang="en-US" sz="22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7840529" y="41975881"/>
            <a:ext cx="2384677" cy="79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2020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7990682"/>
            <a:ext cx="9360000" cy="165373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7990682"/>
            <a:ext cx="9360000" cy="10605683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181470"/>
            <a:ext cx="9360000" cy="671293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050639"/>
            <a:ext cx="9360000" cy="2645445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2" name="Picture 1529565668">
            <a:extLst>
              <a:ext uri="{FF2B5EF4-FFF2-40B4-BE49-F238E27FC236}">
                <a16:creationId xmlns:a16="http://schemas.microsoft.com/office/drawing/2014/main" id="{37F5461D-B9CA-4988-981D-DAE3496215C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14" y="13048586"/>
            <a:ext cx="8568354" cy="57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9A1F78C7-1F42-40C0-BCDC-E6451AA6A0A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" y="32019091"/>
            <a:ext cx="3888357" cy="2383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02A0D411-8E5E-4733-87F6-A177B208BAA5}"/>
              </a:ext>
            </a:extLst>
          </p:cNvPr>
          <p:cNvSpPr txBox="1"/>
          <p:nvPr/>
        </p:nvSpPr>
        <p:spPr>
          <a:xfrm>
            <a:off x="1497806" y="31331921"/>
            <a:ext cx="27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Sugar cloud</a:t>
            </a:r>
            <a:endParaRPr lang="en-IL" sz="3200" dirty="0">
              <a:solidFill>
                <a:srgbClr val="00206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BE3AA6F-F74C-4924-A3C6-128D67D6D0AD}"/>
              </a:ext>
            </a:extLst>
          </p:cNvPr>
          <p:cNvSpPr txBox="1"/>
          <p:nvPr/>
        </p:nvSpPr>
        <p:spPr>
          <a:xfrm>
            <a:off x="723208" y="34496085"/>
            <a:ext cx="4806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Dusting of very fine clouds, little evidence of self-organization</a:t>
            </a:r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 rtl="0"/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E6D4D1A-06B9-4410-BD2E-A8FC33F3BB9A}"/>
              </a:ext>
            </a:extLst>
          </p:cNvPr>
          <p:cNvSpPr/>
          <p:nvPr/>
        </p:nvSpPr>
        <p:spPr>
          <a:xfrm>
            <a:off x="1170001" y="32867652"/>
            <a:ext cx="1392254" cy="153460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27C5FC0C-C986-42B1-ACED-1B90D8AFD51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67" y="32019091"/>
            <a:ext cx="3888357" cy="2404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AA03A91B-EC22-475C-B496-F83E92BCEE7F}"/>
              </a:ext>
            </a:extLst>
          </p:cNvPr>
          <p:cNvSpPr/>
          <p:nvPr/>
        </p:nvSpPr>
        <p:spPr>
          <a:xfrm>
            <a:off x="8023275" y="32323890"/>
            <a:ext cx="1374440" cy="1718271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41BF6CF-51B9-4328-9D22-5BE594849D44}"/>
              </a:ext>
            </a:extLst>
          </p:cNvPr>
          <p:cNvSpPr txBox="1"/>
          <p:nvPr/>
        </p:nvSpPr>
        <p:spPr>
          <a:xfrm>
            <a:off x="6069806" y="31358116"/>
            <a:ext cx="27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Flower cloud</a:t>
            </a:r>
            <a:endParaRPr lang="en-IL" sz="3200" dirty="0">
              <a:solidFill>
                <a:srgbClr val="00206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4E86F9-7141-43F7-B0EF-38068DF5554C}"/>
              </a:ext>
            </a:extLst>
          </p:cNvPr>
          <p:cNvSpPr txBox="1"/>
          <p:nvPr/>
        </p:nvSpPr>
        <p:spPr>
          <a:xfrm>
            <a:off x="5255292" y="34457491"/>
            <a:ext cx="462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Large-scale stratiform cloud features appearing in bouquets.</a:t>
            </a:r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 rtl="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Well separated from each other</a:t>
            </a:r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245C675-7F25-44B9-9EAD-CB24B8D3BB24}"/>
              </a:ext>
            </a:extLst>
          </p:cNvPr>
          <p:cNvSpPr txBox="1"/>
          <p:nvPr/>
        </p:nvSpPr>
        <p:spPr>
          <a:xfrm>
            <a:off x="1408906" y="36083938"/>
            <a:ext cx="27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Fish cloud</a:t>
            </a:r>
            <a:endParaRPr lang="en-IL" sz="3200" dirty="0">
              <a:solidFill>
                <a:srgbClr val="00206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512186-A2ED-4B6A-BFE1-2E478D9C6887}"/>
              </a:ext>
            </a:extLst>
          </p:cNvPr>
          <p:cNvSpPr txBox="1"/>
          <p:nvPr/>
        </p:nvSpPr>
        <p:spPr>
          <a:xfrm>
            <a:off x="995858" y="39181891"/>
            <a:ext cx="4038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Large-scale skeletal networks of clouds separated from other cloud forms</a:t>
            </a:r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 rtl="0"/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640D525-8831-4893-BCC9-040C9D182528}"/>
              </a:ext>
            </a:extLst>
          </p:cNvPr>
          <p:cNvSpPr txBox="1"/>
          <p:nvPr/>
        </p:nvSpPr>
        <p:spPr>
          <a:xfrm>
            <a:off x="6069806" y="36103057"/>
            <a:ext cx="27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Gravel cloud</a:t>
            </a:r>
            <a:endParaRPr lang="en-IL" sz="3200" dirty="0">
              <a:solidFill>
                <a:srgbClr val="00206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BDADB9C-16DE-484A-89CE-19BB4F480D20}"/>
              </a:ext>
            </a:extLst>
          </p:cNvPr>
          <p:cNvSpPr txBox="1"/>
          <p:nvPr/>
        </p:nvSpPr>
        <p:spPr>
          <a:xfrm>
            <a:off x="5103826" y="39249174"/>
            <a:ext cx="485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Meso-beta lines of arcs defining randomly interacting cells with intermediate granularity</a:t>
            </a:r>
            <a:endParaRPr lang="en-IL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1A129E09-724C-4585-BBA4-E23AC78E2A5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0" y="36668713"/>
            <a:ext cx="3931646" cy="2411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2" name="Oval 191">
            <a:extLst>
              <a:ext uri="{FF2B5EF4-FFF2-40B4-BE49-F238E27FC236}">
                <a16:creationId xmlns:a16="http://schemas.microsoft.com/office/drawing/2014/main" id="{86F9A7B8-CD2D-4946-AB90-9FC7D20FE2F4}"/>
              </a:ext>
            </a:extLst>
          </p:cNvPr>
          <p:cNvSpPr/>
          <p:nvPr/>
        </p:nvSpPr>
        <p:spPr>
          <a:xfrm rot="20686533">
            <a:off x="1354157" y="37340688"/>
            <a:ext cx="3666431" cy="1123948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25550099-67FC-40C6-9B15-9D3A7F658D9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76" y="36668713"/>
            <a:ext cx="3933830" cy="241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4" name="Oval 193">
            <a:extLst>
              <a:ext uri="{FF2B5EF4-FFF2-40B4-BE49-F238E27FC236}">
                <a16:creationId xmlns:a16="http://schemas.microsoft.com/office/drawing/2014/main" id="{4B48E8E7-44F7-47D3-8973-17E289C2C554}"/>
              </a:ext>
            </a:extLst>
          </p:cNvPr>
          <p:cNvSpPr/>
          <p:nvPr/>
        </p:nvSpPr>
        <p:spPr>
          <a:xfrm>
            <a:off x="5630077" y="37270835"/>
            <a:ext cx="1379253" cy="1779502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198" name="Chart 197">
            <a:extLst>
              <a:ext uri="{FF2B5EF4-FFF2-40B4-BE49-F238E27FC236}">
                <a16:creationId xmlns:a16="http://schemas.microsoft.com/office/drawing/2014/main" id="{BBF42B0C-5F24-43E6-80A4-FEE22D6CA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708736"/>
              </p:ext>
            </p:extLst>
          </p:nvPr>
        </p:nvGraphicFramePr>
        <p:xfrm>
          <a:off x="13966453" y="12257881"/>
          <a:ext cx="6108802" cy="3905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00" name="Rectangle 3">
            <a:extLst>
              <a:ext uri="{FF2B5EF4-FFF2-40B4-BE49-F238E27FC236}">
                <a16:creationId xmlns:a16="http://schemas.microsoft.com/office/drawing/2014/main" id="{AEB16618-3B64-452F-9747-AA22D0E6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9406" y="147724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tangle 4">
                <a:extLst>
                  <a:ext uri="{FF2B5EF4-FFF2-40B4-BE49-F238E27FC236}">
                    <a16:creationId xmlns:a16="http://schemas.microsoft.com/office/drawing/2014/main" id="{E3E442AB-4CAC-476F-91CA-2519B57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4000" y="15800056"/>
                <a:ext cx="8820000" cy="2867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mean dice coefficient, given by the following formula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32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∩ </m:t>
                            </m:r>
                            <m:r>
                              <a:rPr lang="en-US" sz="32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sz="3200" b="1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99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such that:</a:t>
                </a:r>
                <a:b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ground truth set;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our prediction set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 is given by Kaggle’s evaluation system</a:t>
                </a:r>
              </a:p>
            </p:txBody>
          </p:sp>
        </mc:Choice>
        <mc:Fallback>
          <p:sp>
            <p:nvSpPr>
              <p:cNvPr id="201" name="Rectangle 4">
                <a:extLst>
                  <a:ext uri="{FF2B5EF4-FFF2-40B4-BE49-F238E27FC236}">
                    <a16:creationId xmlns:a16="http://schemas.microsoft.com/office/drawing/2014/main" id="{E3E442AB-4CAC-476F-91CA-2519B579D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4000" y="15800056"/>
                <a:ext cx="8820000" cy="2867573"/>
              </a:xfrm>
              <a:prstGeom prst="rect">
                <a:avLst/>
              </a:prstGeom>
              <a:blipFill>
                <a:blip r:embed="rId12"/>
                <a:stretch>
                  <a:fillRect l="-2073" t="-53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314002F8-CF37-4C9E-8D4C-34022EB60D8E}"/>
              </a:ext>
            </a:extLst>
          </p:cNvPr>
          <p:cNvSpPr/>
          <p:nvPr/>
        </p:nvSpPr>
        <p:spPr bwMode="auto">
          <a:xfrm>
            <a:off x="5034615" y="24567518"/>
            <a:ext cx="382960" cy="357297"/>
          </a:xfrm>
          <a:prstGeom prst="downArrow">
            <a:avLst/>
          </a:prstGeom>
          <a:solidFill>
            <a:srgbClr val="12487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203" name="Arrow: Down 202">
            <a:extLst>
              <a:ext uri="{FF2B5EF4-FFF2-40B4-BE49-F238E27FC236}">
                <a16:creationId xmlns:a16="http://schemas.microsoft.com/office/drawing/2014/main" id="{8EA70FEC-E9C3-4891-9F74-1F52DC881897}"/>
              </a:ext>
            </a:extLst>
          </p:cNvPr>
          <p:cNvSpPr/>
          <p:nvPr/>
        </p:nvSpPr>
        <p:spPr bwMode="auto">
          <a:xfrm>
            <a:off x="14909006" y="18582481"/>
            <a:ext cx="457200" cy="506340"/>
          </a:xfrm>
          <a:prstGeom prst="downArrow">
            <a:avLst/>
          </a:prstGeom>
          <a:solidFill>
            <a:srgbClr val="12487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1B232-6C36-454E-BE9E-8A282D204409}"/>
              </a:ext>
            </a:extLst>
          </p:cNvPr>
          <p:cNvGrpSpPr/>
          <p:nvPr/>
        </p:nvGrpSpPr>
        <p:grpSpPr>
          <a:xfrm>
            <a:off x="10565606" y="22940611"/>
            <a:ext cx="9009099" cy="3527259"/>
            <a:chOff x="10436854" y="28419388"/>
            <a:chExt cx="9264243" cy="3889131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68F6E5A7-6DE6-4FF4-AD31-0014B5957F71}"/>
                </a:ext>
              </a:extLst>
            </p:cNvPr>
            <p:cNvGrpSpPr/>
            <p:nvPr/>
          </p:nvGrpSpPr>
          <p:grpSpPr>
            <a:xfrm>
              <a:off x="10436854" y="28419388"/>
              <a:ext cx="9264243" cy="3889131"/>
              <a:chOff x="1623116" y="2314460"/>
              <a:chExt cx="9264243" cy="3889131"/>
            </a:xfrm>
          </p:grpSpPr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B752BD29-0006-47E3-9827-4C65F5AA8F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181" b="73526"/>
              <a:stretch/>
            </p:blipFill>
            <p:spPr>
              <a:xfrm>
                <a:off x="1623116" y="3548025"/>
                <a:ext cx="2186152" cy="1343135"/>
              </a:xfrm>
              <a:prstGeom prst="rect">
                <a:avLst/>
              </a:prstGeom>
            </p:spPr>
          </p:pic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2672D742-8E6B-4FE6-8C39-E86537A76907}"/>
                  </a:ext>
                </a:extLst>
              </p:cNvPr>
              <p:cNvSpPr/>
              <p:nvPr/>
            </p:nvSpPr>
            <p:spPr>
              <a:xfrm rot="5400000">
                <a:off x="3822368" y="3665852"/>
                <a:ext cx="1465959" cy="1034961"/>
              </a:xfrm>
              <a:prstGeom prst="trapezoid">
                <a:avLst>
                  <a:gd name="adj" fmla="val 47314"/>
                </a:avLst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ight Arrow 21">
                <a:extLst>
                  <a:ext uri="{FF2B5EF4-FFF2-40B4-BE49-F238E27FC236}">
                    <a16:creationId xmlns:a16="http://schemas.microsoft.com/office/drawing/2014/main" id="{7DD53A93-D804-4283-83B2-C048AD517A5B}"/>
                  </a:ext>
                </a:extLst>
              </p:cNvPr>
              <p:cNvSpPr/>
              <p:nvPr/>
            </p:nvSpPr>
            <p:spPr>
              <a:xfrm>
                <a:off x="3728922" y="4059953"/>
                <a:ext cx="262925" cy="238732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A1FB62F-369B-4129-9F71-C769F6D7918E}"/>
                  </a:ext>
                </a:extLst>
              </p:cNvPr>
              <p:cNvSpPr txBox="1"/>
              <p:nvPr/>
            </p:nvSpPr>
            <p:spPr>
              <a:xfrm>
                <a:off x="3890723" y="3883241"/>
                <a:ext cx="13663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Encoder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(ResNet34)</a:t>
                </a:r>
              </a:p>
            </p:txBody>
          </p:sp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5BE05202-4A52-4B40-9FE5-8BA8C92257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41" r="80181" b="75702"/>
              <a:stretch/>
            </p:blipFill>
            <p:spPr>
              <a:xfrm>
                <a:off x="8298246" y="2605315"/>
                <a:ext cx="2186152" cy="1063240"/>
              </a:xfrm>
              <a:prstGeom prst="rect">
                <a:avLst/>
              </a:prstGeom>
            </p:spPr>
          </p:pic>
          <p:sp>
            <p:nvSpPr>
              <p:cNvPr id="212" name="Trapezoid 211">
                <a:extLst>
                  <a:ext uri="{FF2B5EF4-FFF2-40B4-BE49-F238E27FC236}">
                    <a16:creationId xmlns:a16="http://schemas.microsoft.com/office/drawing/2014/main" id="{C017265B-1171-4B61-8388-C2B0FBFDEF53}"/>
                  </a:ext>
                </a:extLst>
              </p:cNvPr>
              <p:cNvSpPr/>
              <p:nvPr/>
            </p:nvSpPr>
            <p:spPr>
              <a:xfrm rot="16200000">
                <a:off x="5569144" y="2389734"/>
                <a:ext cx="1516893" cy="1366345"/>
              </a:xfrm>
              <a:prstGeom prst="trapezoid">
                <a:avLst>
                  <a:gd name="adj" fmla="val 473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90C168B-326E-4A8E-BA7F-12CBB0B5EDE2}"/>
                  </a:ext>
                </a:extLst>
              </p:cNvPr>
              <p:cNvSpPr txBox="1"/>
              <p:nvPr/>
            </p:nvSpPr>
            <p:spPr>
              <a:xfrm>
                <a:off x="5571617" y="2851352"/>
                <a:ext cx="15523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Reconstruction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Decoder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1D82A9D-9C21-45F0-9DA8-0F8F91C76C7B}"/>
                  </a:ext>
                </a:extLst>
              </p:cNvPr>
              <p:cNvSpPr/>
              <p:nvPr/>
            </p:nvSpPr>
            <p:spPr>
              <a:xfrm>
                <a:off x="8302214" y="2525823"/>
                <a:ext cx="2228916" cy="1222223"/>
              </a:xfrm>
              <a:prstGeom prst="rect">
                <a:avLst/>
              </a:prstGeom>
              <a:noFill/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7" name="Right Arrow 12">
                <a:extLst>
                  <a:ext uri="{FF2B5EF4-FFF2-40B4-BE49-F238E27FC236}">
                    <a16:creationId xmlns:a16="http://schemas.microsoft.com/office/drawing/2014/main" id="{8188C843-2C7C-479C-8AC3-18DE01053AC8}"/>
                  </a:ext>
                </a:extLst>
              </p:cNvPr>
              <p:cNvSpPr/>
              <p:nvPr/>
            </p:nvSpPr>
            <p:spPr>
              <a:xfrm>
                <a:off x="7066818" y="2938269"/>
                <a:ext cx="1181100" cy="238788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rapezoid 217">
                <a:extLst>
                  <a:ext uri="{FF2B5EF4-FFF2-40B4-BE49-F238E27FC236}">
                    <a16:creationId xmlns:a16="http://schemas.microsoft.com/office/drawing/2014/main" id="{72A6C76F-A7F0-4DCA-A47D-19E6BCDA9F19}"/>
                  </a:ext>
                </a:extLst>
              </p:cNvPr>
              <p:cNvSpPr/>
              <p:nvPr/>
            </p:nvSpPr>
            <p:spPr>
              <a:xfrm rot="16200000">
                <a:off x="5488214" y="4430058"/>
                <a:ext cx="1659532" cy="1366345"/>
              </a:xfrm>
              <a:prstGeom prst="trapezoid">
                <a:avLst>
                  <a:gd name="adj" fmla="val 473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34E7411-26F7-4E71-82C6-36EE6F556170}"/>
                  </a:ext>
                </a:extLst>
              </p:cNvPr>
              <p:cNvSpPr/>
              <p:nvPr/>
            </p:nvSpPr>
            <p:spPr>
              <a:xfrm>
                <a:off x="7257318" y="4200639"/>
                <a:ext cx="436039" cy="1848788"/>
              </a:xfrm>
              <a:prstGeom prst="rect">
                <a:avLst/>
              </a:prstGeom>
              <a:solidFill>
                <a:schemeClr val="accent3">
                  <a:lumMod val="65000"/>
                </a:schemeClr>
              </a:solidFill>
              <a:ln>
                <a:solidFill>
                  <a:schemeClr val="accent3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ight Arrow 29">
                <a:extLst>
                  <a:ext uri="{FF2B5EF4-FFF2-40B4-BE49-F238E27FC236}">
                    <a16:creationId xmlns:a16="http://schemas.microsoft.com/office/drawing/2014/main" id="{43274951-BE79-4C48-A7F2-EDE778BBCE13}"/>
                  </a:ext>
                </a:extLst>
              </p:cNvPr>
              <p:cNvSpPr/>
              <p:nvPr/>
            </p:nvSpPr>
            <p:spPr>
              <a:xfrm>
                <a:off x="7729629" y="5017133"/>
                <a:ext cx="184914" cy="196259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C26466F0-1FA5-4850-B51A-B946A399538D}"/>
                  </a:ext>
                </a:extLst>
              </p:cNvPr>
              <p:cNvSpPr txBox="1"/>
              <p:nvPr/>
            </p:nvSpPr>
            <p:spPr>
              <a:xfrm>
                <a:off x="5573423" y="4887687"/>
                <a:ext cx="14743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Segmentation</a:t>
                </a:r>
              </a:p>
              <a:p>
                <a:pPr algn="ctr"/>
                <a:r>
                  <a:rPr lang="en-US" sz="1400" dirty="0"/>
                  <a:t>Decoder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41B7467-F77E-491C-8D22-3A3B4C0E9277}"/>
                  </a:ext>
                </a:extLst>
              </p:cNvPr>
              <p:cNvSpPr txBox="1"/>
              <p:nvPr/>
            </p:nvSpPr>
            <p:spPr>
              <a:xfrm rot="5400000">
                <a:off x="6582349" y="5108809"/>
                <a:ext cx="1802232" cy="30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rPr>
                  <a:t>Post-processing</a:t>
                </a:r>
              </a:p>
            </p:txBody>
          </p:sp>
          <p:grpSp>
            <p:nvGrpSpPr>
              <p:cNvPr id="224" name="קבוצה 17">
                <a:extLst>
                  <a:ext uri="{FF2B5EF4-FFF2-40B4-BE49-F238E27FC236}">
                    <a16:creationId xmlns:a16="http://schemas.microsoft.com/office/drawing/2014/main" id="{CD868A79-FC86-414A-B783-BE2CD10BE2CF}"/>
                  </a:ext>
                </a:extLst>
              </p:cNvPr>
              <p:cNvGrpSpPr/>
              <p:nvPr/>
            </p:nvGrpSpPr>
            <p:grpSpPr>
              <a:xfrm>
                <a:off x="7912208" y="4038984"/>
                <a:ext cx="2975151" cy="2164607"/>
                <a:chOff x="7846999" y="1613349"/>
                <a:chExt cx="3756960" cy="2674883"/>
              </a:xfrm>
            </p:grpSpPr>
            <p:grpSp>
              <p:nvGrpSpPr>
                <p:cNvPr id="225" name="Group 6">
                  <a:extLst>
                    <a:ext uri="{FF2B5EF4-FFF2-40B4-BE49-F238E27FC236}">
                      <a16:creationId xmlns:a16="http://schemas.microsoft.com/office/drawing/2014/main" id="{B54E6927-ECFD-4C5C-A0AD-BE016BA587E1}"/>
                    </a:ext>
                  </a:extLst>
                </p:cNvPr>
                <p:cNvGrpSpPr/>
                <p:nvPr/>
              </p:nvGrpSpPr>
              <p:grpSpPr>
                <a:xfrm>
                  <a:off x="7846999" y="1613349"/>
                  <a:ext cx="3706141" cy="2674883"/>
                  <a:chOff x="8024892" y="2324823"/>
                  <a:chExt cx="4506516" cy="3488998"/>
                </a:xfrm>
              </p:grpSpPr>
              <p:pic>
                <p:nvPicPr>
                  <p:cNvPr id="227" name="Picture 8">
                    <a:extLst>
                      <a:ext uri="{FF2B5EF4-FFF2-40B4-BE49-F238E27FC236}">
                        <a16:creationId xmlns:a16="http://schemas.microsoft.com/office/drawing/2014/main" id="{7575E28D-EC98-45C2-B1DD-4F2176E749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438" t="67906" r="59886" b="-223"/>
                  <a:stretch/>
                </p:blipFill>
                <p:spPr>
                  <a:xfrm>
                    <a:off x="8024892" y="2324823"/>
                    <a:ext cx="2280744" cy="1639614"/>
                  </a:xfrm>
                  <a:prstGeom prst="rect">
                    <a:avLst/>
                  </a:prstGeom>
                </p:spPr>
              </p:pic>
              <p:pic>
                <p:nvPicPr>
                  <p:cNvPr id="228" name="Picture 9">
                    <a:extLst>
                      <a:ext uri="{FF2B5EF4-FFF2-40B4-BE49-F238E27FC236}">
                        <a16:creationId xmlns:a16="http://schemas.microsoft.com/office/drawing/2014/main" id="{A2A6DDC8-926D-442C-83C3-1E7A6946C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923" t="68319" r="39972" b="606"/>
                  <a:stretch/>
                </p:blipFill>
                <p:spPr>
                  <a:xfrm>
                    <a:off x="10313724" y="2359437"/>
                    <a:ext cx="2217684" cy="1576553"/>
                  </a:xfrm>
                  <a:prstGeom prst="rect">
                    <a:avLst/>
                  </a:prstGeom>
                </p:spPr>
              </p:pic>
              <p:pic>
                <p:nvPicPr>
                  <p:cNvPr id="229" name="Picture 10">
                    <a:extLst>
                      <a:ext uri="{FF2B5EF4-FFF2-40B4-BE49-F238E27FC236}">
                        <a16:creationId xmlns:a16="http://schemas.microsoft.com/office/drawing/2014/main" id="{5CFE7634-1879-4CF3-A430-2D02A200C1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028" t="68528" r="20153" b="-2709"/>
                  <a:stretch/>
                </p:blipFill>
                <p:spPr>
                  <a:xfrm>
                    <a:off x="8119485" y="4079612"/>
                    <a:ext cx="2186151" cy="1734209"/>
                  </a:xfrm>
                  <a:prstGeom prst="rect">
                    <a:avLst/>
                  </a:prstGeom>
                </p:spPr>
              </p:pic>
              <p:pic>
                <p:nvPicPr>
                  <p:cNvPr id="230" name="Picture 11">
                    <a:extLst>
                      <a:ext uri="{FF2B5EF4-FFF2-40B4-BE49-F238E27FC236}">
                        <a16:creationId xmlns:a16="http://schemas.microsoft.com/office/drawing/2014/main" id="{05BB957C-EC5A-4C0F-AFB1-4FC9964283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9942" t="67906"/>
                  <a:stretch/>
                </p:blipFill>
                <p:spPr>
                  <a:xfrm>
                    <a:off x="10296054" y="4066653"/>
                    <a:ext cx="2212510" cy="16282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6" name="Rectangle 2">
                  <a:extLst>
                    <a:ext uri="{FF2B5EF4-FFF2-40B4-BE49-F238E27FC236}">
                      <a16:creationId xmlns:a16="http://schemas.microsoft.com/office/drawing/2014/main" id="{945A9195-E589-4812-9E1B-C708CE6E9FF2}"/>
                    </a:ext>
                  </a:extLst>
                </p:cNvPr>
                <p:cNvSpPr/>
                <p:nvPr/>
              </p:nvSpPr>
              <p:spPr>
                <a:xfrm>
                  <a:off x="7889653" y="1639886"/>
                  <a:ext cx="3714306" cy="2557201"/>
                </a:xfrm>
                <a:prstGeom prst="rect">
                  <a:avLst/>
                </a:prstGeom>
                <a:noFill/>
                <a:ln w="222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  <p:sp>
          <p:nvSpPr>
            <p:cNvPr id="231" name="Right Arrow 29">
              <a:extLst>
                <a:ext uri="{FF2B5EF4-FFF2-40B4-BE49-F238E27FC236}">
                  <a16:creationId xmlns:a16="http://schemas.microsoft.com/office/drawing/2014/main" id="{240BEF4E-01E9-46F1-ADC8-1D7D5D7B71DC}"/>
                </a:ext>
              </a:extLst>
            </p:cNvPr>
            <p:cNvSpPr/>
            <p:nvPr/>
          </p:nvSpPr>
          <p:spPr>
            <a:xfrm>
              <a:off x="15850334" y="31100787"/>
              <a:ext cx="182379" cy="207094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E85929-0D61-4E71-BD60-93F0BCE6EC14}"/>
                </a:ext>
              </a:extLst>
            </p:cNvPr>
            <p:cNvGrpSpPr/>
            <p:nvPr/>
          </p:nvGrpSpPr>
          <p:grpSpPr>
            <a:xfrm>
              <a:off x="13917238" y="29098081"/>
              <a:ext cx="506424" cy="2209799"/>
              <a:chOff x="11262628" y="31969901"/>
              <a:chExt cx="598378" cy="1767882"/>
            </a:xfrm>
          </p:grpSpPr>
          <p:sp>
            <p:nvSpPr>
              <p:cNvPr id="15" name="Arrow: Bent 14">
                <a:extLst>
                  <a:ext uri="{FF2B5EF4-FFF2-40B4-BE49-F238E27FC236}">
                    <a16:creationId xmlns:a16="http://schemas.microsoft.com/office/drawing/2014/main" id="{D851538E-CC5C-48BA-9DD9-386EF7749974}"/>
                  </a:ext>
                </a:extLst>
              </p:cNvPr>
              <p:cNvSpPr/>
              <p:nvPr/>
            </p:nvSpPr>
            <p:spPr bwMode="auto">
              <a:xfrm>
                <a:off x="11424967" y="31969901"/>
                <a:ext cx="436039" cy="938180"/>
              </a:xfrm>
              <a:prstGeom prst="bentArrow">
                <a:avLst/>
              </a:prstGeom>
              <a:solidFill>
                <a:srgbClr val="0000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4298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4600" b="1" i="0" u="none" strike="noStrike" cap="none" normalizeH="0" baseline="0">
                  <a:ln>
                    <a:noFill/>
                  </a:ln>
                  <a:solidFill>
                    <a:srgbClr val="003399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2" name="Arrow: Bent 231">
                <a:extLst>
                  <a:ext uri="{FF2B5EF4-FFF2-40B4-BE49-F238E27FC236}">
                    <a16:creationId xmlns:a16="http://schemas.microsoft.com/office/drawing/2014/main" id="{59FB1FC0-B8F1-48B6-9F26-73355899C86C}"/>
                  </a:ext>
                </a:extLst>
              </p:cNvPr>
              <p:cNvSpPr/>
              <p:nvPr/>
            </p:nvSpPr>
            <p:spPr bwMode="auto">
              <a:xfrm rot="10800000" flipH="1">
                <a:off x="11424968" y="32903606"/>
                <a:ext cx="436038" cy="834177"/>
              </a:xfrm>
              <a:prstGeom prst="bentArrow">
                <a:avLst/>
              </a:prstGeom>
              <a:solidFill>
                <a:srgbClr val="0000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4298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4600" b="1" i="0" u="none" strike="noStrike" cap="none" normalizeH="0" baseline="0">
                  <a:ln>
                    <a:noFill/>
                  </a:ln>
                  <a:solidFill>
                    <a:srgbClr val="003399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CDDBB5A5-F7EC-4DC1-8099-573AD6D3D948}"/>
                  </a:ext>
                </a:extLst>
              </p:cNvPr>
              <p:cNvSpPr/>
              <p:nvPr/>
            </p:nvSpPr>
            <p:spPr bwMode="auto">
              <a:xfrm rot="16200000">
                <a:off x="11290031" y="32823709"/>
                <a:ext cx="104988" cy="159793"/>
              </a:xfrm>
              <a:prstGeom prst="parallelogram">
                <a:avLst>
                  <a:gd name="adj" fmla="val 0"/>
                </a:avLst>
              </a:prstGeom>
              <a:solidFill>
                <a:srgbClr val="0000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4298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L" sz="4600" b="1" i="0" u="none" strike="noStrike" cap="none" normalizeH="0" baseline="0">
                  <a:ln>
                    <a:noFill/>
                  </a:ln>
                  <a:solidFill>
                    <a:srgbClr val="003399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53" name="Rounded Rectangle 172"/>
          <p:cNvSpPr/>
          <p:nvPr/>
        </p:nvSpPr>
        <p:spPr>
          <a:xfrm>
            <a:off x="10458000" y="19192080"/>
            <a:ext cx="9360000" cy="22702323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tangle 3">
            <a:extLst>
              <a:ext uri="{FF2B5EF4-FFF2-40B4-BE49-F238E27FC236}">
                <a16:creationId xmlns:a16="http://schemas.microsoft.com/office/drawing/2014/main" id="{A2C64752-D3BC-4E06-9C6C-86FA19A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108" y="26696470"/>
            <a:ext cx="989030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&amp; Decoders</a:t>
            </a:r>
          </a:p>
        </p:txBody>
      </p:sp>
      <p:grpSp>
        <p:nvGrpSpPr>
          <p:cNvPr id="236" name="קבוצה 8">
            <a:extLst>
              <a:ext uri="{FF2B5EF4-FFF2-40B4-BE49-F238E27FC236}">
                <a16:creationId xmlns:a16="http://schemas.microsoft.com/office/drawing/2014/main" id="{6E9A3848-C19C-483A-9FB4-359A163FFA62}"/>
              </a:ext>
            </a:extLst>
          </p:cNvPr>
          <p:cNvGrpSpPr/>
          <p:nvPr/>
        </p:nvGrpSpPr>
        <p:grpSpPr>
          <a:xfrm>
            <a:off x="10413206" y="27610871"/>
            <a:ext cx="8947352" cy="4968773"/>
            <a:chOff x="767904" y="1649563"/>
            <a:chExt cx="7771375" cy="498415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8376683-AB67-4A22-931D-8DE8AA3C059D}"/>
                </a:ext>
              </a:extLst>
            </p:cNvPr>
            <p:cNvSpPr/>
            <p:nvPr/>
          </p:nvSpPr>
          <p:spPr>
            <a:xfrm>
              <a:off x="1208969" y="2326828"/>
              <a:ext cx="45719" cy="276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Arrow: Right 239">
              <a:extLst>
                <a:ext uri="{FF2B5EF4-FFF2-40B4-BE49-F238E27FC236}">
                  <a16:creationId xmlns:a16="http://schemas.microsoft.com/office/drawing/2014/main" id="{92A8D5EA-6976-4F93-AE38-A9DD1A4B1130}"/>
                </a:ext>
              </a:extLst>
            </p:cNvPr>
            <p:cNvSpPr/>
            <p:nvPr/>
          </p:nvSpPr>
          <p:spPr>
            <a:xfrm>
              <a:off x="1337364" y="2410862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1" name="Arrow: Down 240">
              <a:extLst>
                <a:ext uri="{FF2B5EF4-FFF2-40B4-BE49-F238E27FC236}">
                  <a16:creationId xmlns:a16="http://schemas.microsoft.com/office/drawing/2014/main" id="{FB429202-884C-4320-A9FC-3B7E0CD4CC44}"/>
                </a:ext>
              </a:extLst>
            </p:cNvPr>
            <p:cNvSpPr/>
            <p:nvPr/>
          </p:nvSpPr>
          <p:spPr>
            <a:xfrm>
              <a:off x="2339689" y="3190132"/>
              <a:ext cx="165977" cy="2099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0D934C9-150A-45DD-93B8-37873A22315D}"/>
                </a:ext>
              </a:extLst>
            </p:cNvPr>
            <p:cNvSpPr txBox="1"/>
            <p:nvPr/>
          </p:nvSpPr>
          <p:spPr>
            <a:xfrm>
              <a:off x="767904" y="1825255"/>
              <a:ext cx="887128" cy="54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Image</a:t>
              </a:r>
              <a:endParaRPr lang="en-IL" sz="14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CEB357A-7E88-4463-9EAF-D7E699C1A98A}"/>
                </a:ext>
              </a:extLst>
            </p:cNvPr>
            <p:cNvSpPr/>
            <p:nvPr/>
          </p:nvSpPr>
          <p:spPr>
            <a:xfrm>
              <a:off x="1519858" y="2333298"/>
              <a:ext cx="165975" cy="276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00" dirty="0">
                <a:solidFill>
                  <a:schemeClr val="bg1"/>
                </a:solidFill>
              </a:endParaRPr>
            </a:p>
          </p:txBody>
        </p:sp>
        <p:sp>
          <p:nvSpPr>
            <p:cNvPr id="244" name="Arrow: Down 243">
              <a:extLst>
                <a:ext uri="{FF2B5EF4-FFF2-40B4-BE49-F238E27FC236}">
                  <a16:creationId xmlns:a16="http://schemas.microsoft.com/office/drawing/2014/main" id="{43DB7A97-3366-4FDD-BAB9-471216EFCCF5}"/>
                </a:ext>
              </a:extLst>
            </p:cNvPr>
            <p:cNvSpPr/>
            <p:nvPr/>
          </p:nvSpPr>
          <p:spPr>
            <a:xfrm>
              <a:off x="1523070" y="2647601"/>
              <a:ext cx="165977" cy="2099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B1B517B-5B6E-4FF2-AA99-9AF19B7A2D22}"/>
                </a:ext>
              </a:extLst>
            </p:cNvPr>
            <p:cNvSpPr/>
            <p:nvPr/>
          </p:nvSpPr>
          <p:spPr>
            <a:xfrm>
              <a:off x="2339689" y="3441225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6" name="Arrow: Right 245">
              <a:extLst>
                <a:ext uri="{FF2B5EF4-FFF2-40B4-BE49-F238E27FC236}">
                  <a16:creationId xmlns:a16="http://schemas.microsoft.com/office/drawing/2014/main" id="{A1C7D7CF-5512-4F97-A96C-E82022B4ADC2}"/>
                </a:ext>
              </a:extLst>
            </p:cNvPr>
            <p:cNvSpPr/>
            <p:nvPr/>
          </p:nvSpPr>
          <p:spPr>
            <a:xfrm>
              <a:off x="2550949" y="3498505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7" name="Arrow: Right 246">
              <a:extLst>
                <a:ext uri="{FF2B5EF4-FFF2-40B4-BE49-F238E27FC236}">
                  <a16:creationId xmlns:a16="http://schemas.microsoft.com/office/drawing/2014/main" id="{9C4E5981-20E7-42FE-B5FB-95176860F3AC}"/>
                </a:ext>
              </a:extLst>
            </p:cNvPr>
            <p:cNvSpPr/>
            <p:nvPr/>
          </p:nvSpPr>
          <p:spPr>
            <a:xfrm>
              <a:off x="2983549" y="3511230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C204096-2A06-4FF8-9967-8CA057009109}"/>
                </a:ext>
              </a:extLst>
            </p:cNvPr>
            <p:cNvSpPr/>
            <p:nvPr/>
          </p:nvSpPr>
          <p:spPr>
            <a:xfrm>
              <a:off x="2729549" y="3443054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5EE89A8-5C20-429B-A684-2CFA6867671B}"/>
                </a:ext>
              </a:extLst>
            </p:cNvPr>
            <p:cNvSpPr/>
            <p:nvPr/>
          </p:nvSpPr>
          <p:spPr>
            <a:xfrm>
              <a:off x="3166075" y="3440867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0" name="Arrow: Down 249">
              <a:extLst>
                <a:ext uri="{FF2B5EF4-FFF2-40B4-BE49-F238E27FC236}">
                  <a16:creationId xmlns:a16="http://schemas.microsoft.com/office/drawing/2014/main" id="{B43EC791-CE99-42F2-A8DF-DD01AFB955CC}"/>
                </a:ext>
              </a:extLst>
            </p:cNvPr>
            <p:cNvSpPr/>
            <p:nvPr/>
          </p:nvSpPr>
          <p:spPr>
            <a:xfrm>
              <a:off x="3178408" y="3733056"/>
              <a:ext cx="165977" cy="2099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8C133BE-9004-4886-BF9A-1E36524A1191}"/>
                </a:ext>
              </a:extLst>
            </p:cNvPr>
            <p:cNvSpPr/>
            <p:nvPr/>
          </p:nvSpPr>
          <p:spPr>
            <a:xfrm>
              <a:off x="1513431" y="2876639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A344AA42-9425-460B-893E-073A04299AAD}"/>
                </a:ext>
              </a:extLst>
            </p:cNvPr>
            <p:cNvSpPr/>
            <p:nvPr/>
          </p:nvSpPr>
          <p:spPr>
            <a:xfrm>
              <a:off x="1734216" y="2943444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CE083A4C-5484-4A46-AAA2-CE10F988889B}"/>
                </a:ext>
              </a:extLst>
            </p:cNvPr>
            <p:cNvSpPr/>
            <p:nvPr/>
          </p:nvSpPr>
          <p:spPr>
            <a:xfrm>
              <a:off x="2157291" y="2946644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25B62D51-EEC1-4F3C-B5E3-36F9FF653DAF}"/>
                </a:ext>
              </a:extLst>
            </p:cNvPr>
            <p:cNvSpPr/>
            <p:nvPr/>
          </p:nvSpPr>
          <p:spPr>
            <a:xfrm>
              <a:off x="1903291" y="2878468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A442BC9-0A6E-41DB-8872-A50A1501A3DE}"/>
                </a:ext>
              </a:extLst>
            </p:cNvPr>
            <p:cNvSpPr/>
            <p:nvPr/>
          </p:nvSpPr>
          <p:spPr>
            <a:xfrm>
              <a:off x="2330292" y="2876281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4D9D7648-E037-45A8-86A8-32D50A7D4895}"/>
                </a:ext>
              </a:extLst>
            </p:cNvPr>
            <p:cNvSpPr/>
            <p:nvPr/>
          </p:nvSpPr>
          <p:spPr>
            <a:xfrm>
              <a:off x="3166075" y="3971893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0" name="Arrow: Right 259">
              <a:extLst>
                <a:ext uri="{FF2B5EF4-FFF2-40B4-BE49-F238E27FC236}">
                  <a16:creationId xmlns:a16="http://schemas.microsoft.com/office/drawing/2014/main" id="{4F2A03F2-3C81-401C-AB30-EEB88BA78858}"/>
                </a:ext>
              </a:extLst>
            </p:cNvPr>
            <p:cNvSpPr/>
            <p:nvPr/>
          </p:nvSpPr>
          <p:spPr>
            <a:xfrm>
              <a:off x="3386860" y="4038698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61" name="Arrow: Right 260">
              <a:extLst>
                <a:ext uri="{FF2B5EF4-FFF2-40B4-BE49-F238E27FC236}">
                  <a16:creationId xmlns:a16="http://schemas.microsoft.com/office/drawing/2014/main" id="{C5BDF70C-8B03-4588-B526-35C0002E6CC3}"/>
                </a:ext>
              </a:extLst>
            </p:cNvPr>
            <p:cNvSpPr/>
            <p:nvPr/>
          </p:nvSpPr>
          <p:spPr>
            <a:xfrm>
              <a:off x="3809935" y="4041898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421B1A3-CC3D-4B4A-AFC4-D7DDE55829D2}"/>
                </a:ext>
              </a:extLst>
            </p:cNvPr>
            <p:cNvSpPr/>
            <p:nvPr/>
          </p:nvSpPr>
          <p:spPr>
            <a:xfrm>
              <a:off x="3555935" y="3973722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866D6A7-A7EB-468E-9CA6-5271F57D6257}"/>
                </a:ext>
              </a:extLst>
            </p:cNvPr>
            <p:cNvSpPr/>
            <p:nvPr/>
          </p:nvSpPr>
          <p:spPr>
            <a:xfrm>
              <a:off x="4005510" y="3973722"/>
              <a:ext cx="172402" cy="244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96C1DB3-E92D-48D9-8BC0-FCDE11EEF328}"/>
                </a:ext>
              </a:extLst>
            </p:cNvPr>
            <p:cNvSpPr/>
            <p:nvPr/>
          </p:nvSpPr>
          <p:spPr>
            <a:xfrm>
              <a:off x="4991525" y="3421490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5" name="Arrow: Right 264">
              <a:extLst>
                <a:ext uri="{FF2B5EF4-FFF2-40B4-BE49-F238E27FC236}">
                  <a16:creationId xmlns:a16="http://schemas.microsoft.com/office/drawing/2014/main" id="{089FBDA8-F668-4EAF-AFDB-B51A7034E8A5}"/>
                </a:ext>
              </a:extLst>
            </p:cNvPr>
            <p:cNvSpPr/>
            <p:nvPr/>
          </p:nvSpPr>
          <p:spPr>
            <a:xfrm>
              <a:off x="5235667" y="3499596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F27D9E4D-CEE7-4A3F-9EAE-76F4BFA440DB}"/>
                </a:ext>
              </a:extLst>
            </p:cNvPr>
            <p:cNvSpPr/>
            <p:nvPr/>
          </p:nvSpPr>
          <p:spPr>
            <a:xfrm>
              <a:off x="5654042" y="3512321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5B2356E-F8B4-4CA4-9852-B1E8304F2EF1}"/>
                </a:ext>
              </a:extLst>
            </p:cNvPr>
            <p:cNvSpPr/>
            <p:nvPr/>
          </p:nvSpPr>
          <p:spPr>
            <a:xfrm>
              <a:off x="5410957" y="3419816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50801B63-DAC6-4FD9-8926-6E375483FBBE}"/>
                </a:ext>
              </a:extLst>
            </p:cNvPr>
            <p:cNvSpPr/>
            <p:nvPr/>
          </p:nvSpPr>
          <p:spPr>
            <a:xfrm>
              <a:off x="5836261" y="3417628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BAD94B1-FACC-4F75-9502-9FCE43F4E972}"/>
                </a:ext>
              </a:extLst>
            </p:cNvPr>
            <p:cNvSpPr/>
            <p:nvPr/>
          </p:nvSpPr>
          <p:spPr>
            <a:xfrm>
              <a:off x="5828796" y="2830775"/>
              <a:ext cx="172402" cy="2539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0" name="Arrow: Right 269">
              <a:extLst>
                <a:ext uri="{FF2B5EF4-FFF2-40B4-BE49-F238E27FC236}">
                  <a16:creationId xmlns:a16="http://schemas.microsoft.com/office/drawing/2014/main" id="{A0FF83C5-3720-45DF-807A-823A01C97DB2}"/>
                </a:ext>
              </a:extLst>
            </p:cNvPr>
            <p:cNvSpPr/>
            <p:nvPr/>
          </p:nvSpPr>
          <p:spPr>
            <a:xfrm>
              <a:off x="6078981" y="2886007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1" name="Arrow: Right 270">
              <a:extLst>
                <a:ext uri="{FF2B5EF4-FFF2-40B4-BE49-F238E27FC236}">
                  <a16:creationId xmlns:a16="http://schemas.microsoft.com/office/drawing/2014/main" id="{38C1B4E2-B952-4B5C-A1EA-460823919D69}"/>
                </a:ext>
              </a:extLst>
            </p:cNvPr>
            <p:cNvSpPr/>
            <p:nvPr/>
          </p:nvSpPr>
          <p:spPr>
            <a:xfrm>
              <a:off x="6473606" y="2898733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88C8F71-B6E9-4D8D-875F-D180F9550E35}"/>
                </a:ext>
              </a:extLst>
            </p:cNvPr>
            <p:cNvSpPr/>
            <p:nvPr/>
          </p:nvSpPr>
          <p:spPr>
            <a:xfrm>
              <a:off x="6243353" y="2832604"/>
              <a:ext cx="172402" cy="2539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275BF66-93DF-4857-A462-0AC90B253BBF}"/>
                </a:ext>
              </a:extLst>
            </p:cNvPr>
            <p:cNvSpPr/>
            <p:nvPr/>
          </p:nvSpPr>
          <p:spPr>
            <a:xfrm>
              <a:off x="6651432" y="2830417"/>
              <a:ext cx="172402" cy="2539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4" name="Arrow: Down 273">
              <a:extLst>
                <a:ext uri="{FF2B5EF4-FFF2-40B4-BE49-F238E27FC236}">
                  <a16:creationId xmlns:a16="http://schemas.microsoft.com/office/drawing/2014/main" id="{60CDA3AC-8306-47F5-8DF0-8F52B3AC6FC1}"/>
                </a:ext>
              </a:extLst>
            </p:cNvPr>
            <p:cNvSpPr/>
            <p:nvPr/>
          </p:nvSpPr>
          <p:spPr>
            <a:xfrm rot="10800000">
              <a:off x="5845550" y="3138156"/>
              <a:ext cx="165977" cy="2099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B7CA4D5-8EF9-40D4-BA5A-7D5498966739}"/>
                </a:ext>
              </a:extLst>
            </p:cNvPr>
            <p:cNvSpPr/>
            <p:nvPr/>
          </p:nvSpPr>
          <p:spPr>
            <a:xfrm>
              <a:off x="4789137" y="3421487"/>
              <a:ext cx="172402" cy="2855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F4F220B-3305-4BFA-85C7-388343BCCCAE}"/>
                </a:ext>
              </a:extLst>
            </p:cNvPr>
            <p:cNvSpPr/>
            <p:nvPr/>
          </p:nvSpPr>
          <p:spPr>
            <a:xfrm>
              <a:off x="5645135" y="2830417"/>
              <a:ext cx="172402" cy="253958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52A2C682-C4A6-43CE-9F39-DA6CFB57A5E3}"/>
                </a:ext>
              </a:extLst>
            </p:cNvPr>
            <p:cNvSpPr/>
            <p:nvPr/>
          </p:nvSpPr>
          <p:spPr>
            <a:xfrm>
              <a:off x="6658652" y="2268588"/>
              <a:ext cx="172402" cy="2438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3FE932A-DC07-489A-B964-554A741E81A6}"/>
                </a:ext>
              </a:extLst>
            </p:cNvPr>
            <p:cNvSpPr/>
            <p:nvPr/>
          </p:nvSpPr>
          <p:spPr>
            <a:xfrm>
              <a:off x="7063298" y="2268588"/>
              <a:ext cx="172402" cy="2438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9" name="Arrow: Right 278">
              <a:extLst>
                <a:ext uri="{FF2B5EF4-FFF2-40B4-BE49-F238E27FC236}">
                  <a16:creationId xmlns:a16="http://schemas.microsoft.com/office/drawing/2014/main" id="{6EB7A644-CE02-4787-959A-3A77553DDC3A}"/>
                </a:ext>
              </a:extLst>
            </p:cNvPr>
            <p:cNvSpPr/>
            <p:nvPr/>
          </p:nvSpPr>
          <p:spPr>
            <a:xfrm>
              <a:off x="6884524" y="2335633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45E3A34C-A23E-492A-A0CA-8EDC8EE6083B}"/>
                </a:ext>
              </a:extLst>
            </p:cNvPr>
            <p:cNvSpPr/>
            <p:nvPr/>
          </p:nvSpPr>
          <p:spPr>
            <a:xfrm>
              <a:off x="7471559" y="2268588"/>
              <a:ext cx="172402" cy="2438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1" name="Arrow: Right 280">
              <a:extLst>
                <a:ext uri="{FF2B5EF4-FFF2-40B4-BE49-F238E27FC236}">
                  <a16:creationId xmlns:a16="http://schemas.microsoft.com/office/drawing/2014/main" id="{997EB88C-D373-4F9A-BD69-01052F240B3D}"/>
                </a:ext>
              </a:extLst>
            </p:cNvPr>
            <p:cNvSpPr/>
            <p:nvPr/>
          </p:nvSpPr>
          <p:spPr>
            <a:xfrm>
              <a:off x="7292785" y="2335633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BED3683-8369-47BE-B1B3-2D0D5A4D956F}"/>
                </a:ext>
              </a:extLst>
            </p:cNvPr>
            <p:cNvSpPr/>
            <p:nvPr/>
          </p:nvSpPr>
          <p:spPr>
            <a:xfrm>
              <a:off x="6454727" y="2268588"/>
              <a:ext cx="172402" cy="243839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3" name="Arrow: Down 282">
              <a:extLst>
                <a:ext uri="{FF2B5EF4-FFF2-40B4-BE49-F238E27FC236}">
                  <a16:creationId xmlns:a16="http://schemas.microsoft.com/office/drawing/2014/main" id="{C88DB52F-357D-4316-AA5D-35AAEC4AD8FD}"/>
                </a:ext>
              </a:extLst>
            </p:cNvPr>
            <p:cNvSpPr/>
            <p:nvPr/>
          </p:nvSpPr>
          <p:spPr>
            <a:xfrm rot="10800000">
              <a:off x="6654155" y="2578667"/>
              <a:ext cx="165977" cy="2099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4" name="Arrow: Down 283">
              <a:extLst>
                <a:ext uri="{FF2B5EF4-FFF2-40B4-BE49-F238E27FC236}">
                  <a16:creationId xmlns:a16="http://schemas.microsoft.com/office/drawing/2014/main" id="{98535099-0E6E-463A-BBEB-AB2DDEA7EF0D}"/>
                </a:ext>
              </a:extLst>
            </p:cNvPr>
            <p:cNvSpPr/>
            <p:nvPr/>
          </p:nvSpPr>
          <p:spPr>
            <a:xfrm rot="10800000">
              <a:off x="7471843" y="2031936"/>
              <a:ext cx="165977" cy="2099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0B2C535-C7BA-4B56-B144-04A6D34797E8}"/>
                </a:ext>
              </a:extLst>
            </p:cNvPr>
            <p:cNvSpPr/>
            <p:nvPr/>
          </p:nvSpPr>
          <p:spPr>
            <a:xfrm>
              <a:off x="7470845" y="1676220"/>
              <a:ext cx="172402" cy="3047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F59DCC5-1A51-4235-8F07-8F2B981DC95F}"/>
                </a:ext>
              </a:extLst>
            </p:cNvPr>
            <p:cNvSpPr/>
            <p:nvPr/>
          </p:nvSpPr>
          <p:spPr>
            <a:xfrm>
              <a:off x="7922991" y="1676220"/>
              <a:ext cx="172402" cy="3047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7" name="Arrow: Right 286">
              <a:extLst>
                <a:ext uri="{FF2B5EF4-FFF2-40B4-BE49-F238E27FC236}">
                  <a16:creationId xmlns:a16="http://schemas.microsoft.com/office/drawing/2014/main" id="{F623A6F9-97D8-44E7-99CB-45C91B8B6BFB}"/>
                </a:ext>
              </a:extLst>
            </p:cNvPr>
            <p:cNvSpPr/>
            <p:nvPr/>
          </p:nvSpPr>
          <p:spPr>
            <a:xfrm>
              <a:off x="7708592" y="1775754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22F9EFD-FC6C-48B9-9B49-9630CA5AF902}"/>
                </a:ext>
              </a:extLst>
            </p:cNvPr>
            <p:cNvSpPr/>
            <p:nvPr/>
          </p:nvSpPr>
          <p:spPr>
            <a:xfrm>
              <a:off x="8366877" y="1676220"/>
              <a:ext cx="172402" cy="3047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9" name="Arrow: Right 288">
              <a:extLst>
                <a:ext uri="{FF2B5EF4-FFF2-40B4-BE49-F238E27FC236}">
                  <a16:creationId xmlns:a16="http://schemas.microsoft.com/office/drawing/2014/main" id="{A22323CC-4DEF-4595-AB69-A87DFB352B1C}"/>
                </a:ext>
              </a:extLst>
            </p:cNvPr>
            <p:cNvSpPr/>
            <p:nvPr/>
          </p:nvSpPr>
          <p:spPr>
            <a:xfrm>
              <a:off x="8152478" y="1775754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3EB93B5-C1E2-4D80-BD1C-D2058633E308}"/>
                </a:ext>
              </a:extLst>
            </p:cNvPr>
            <p:cNvSpPr/>
            <p:nvPr/>
          </p:nvSpPr>
          <p:spPr>
            <a:xfrm>
              <a:off x="7259373" y="1671123"/>
              <a:ext cx="172402" cy="304799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1" name="Arrow: Right 290">
              <a:extLst>
                <a:ext uri="{FF2B5EF4-FFF2-40B4-BE49-F238E27FC236}">
                  <a16:creationId xmlns:a16="http://schemas.microsoft.com/office/drawing/2014/main" id="{495B3019-9E81-4BFD-9688-AD6F3D30BEB7}"/>
                </a:ext>
              </a:extLst>
            </p:cNvPr>
            <p:cNvSpPr/>
            <p:nvPr/>
          </p:nvSpPr>
          <p:spPr>
            <a:xfrm>
              <a:off x="3424764" y="3420218"/>
              <a:ext cx="1301160" cy="285562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256</a:t>
              </a:r>
              <a:endParaRPr lang="en-IL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3A62730-31C4-48F8-BC12-F8D7E550001E}"/>
                </a:ext>
              </a:extLst>
            </p:cNvPr>
            <p:cNvSpPr txBox="1"/>
            <p:nvPr/>
          </p:nvSpPr>
          <p:spPr>
            <a:xfrm>
              <a:off x="3566937" y="3198255"/>
              <a:ext cx="910365" cy="27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Level 1</a:t>
              </a:r>
              <a:endParaRPr lang="en-IL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D1DF664-EB0A-44A2-8329-76A4C4F160FF}"/>
                </a:ext>
              </a:extLst>
            </p:cNvPr>
            <p:cNvGrpSpPr/>
            <p:nvPr/>
          </p:nvGrpSpPr>
          <p:grpSpPr>
            <a:xfrm>
              <a:off x="1231219" y="4596240"/>
              <a:ext cx="2136917" cy="1738736"/>
              <a:chOff x="1126134" y="4826663"/>
              <a:chExt cx="2136917" cy="1738736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00BB13D4-D103-4A1E-BFCA-5B8CC934C678}"/>
                  </a:ext>
                </a:extLst>
              </p:cNvPr>
              <p:cNvSpPr/>
              <p:nvPr/>
            </p:nvSpPr>
            <p:spPr>
              <a:xfrm>
                <a:off x="1126134" y="4826663"/>
                <a:ext cx="2136917" cy="1738736"/>
              </a:xfrm>
              <a:prstGeom prst="rect">
                <a:avLst/>
              </a:prstGeom>
              <a:gradFill flip="none" rotWithShape="1">
                <a:gsLst>
                  <a:gs pos="8000">
                    <a:schemeClr val="bg2">
                      <a:lumMod val="75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2" name="Arrow: Right 401">
                <a:extLst>
                  <a:ext uri="{FF2B5EF4-FFF2-40B4-BE49-F238E27FC236}">
                    <a16:creationId xmlns:a16="http://schemas.microsoft.com/office/drawing/2014/main" id="{187E0301-E01E-46EB-9736-749B922E3FA9}"/>
                  </a:ext>
                </a:extLst>
              </p:cNvPr>
              <p:cNvSpPr/>
              <p:nvPr/>
            </p:nvSpPr>
            <p:spPr>
              <a:xfrm>
                <a:off x="2596099" y="5376803"/>
                <a:ext cx="523151" cy="195309"/>
              </a:xfrm>
              <a:prstGeom prst="rightArrow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Arrow: Down 402">
                <a:extLst>
                  <a:ext uri="{FF2B5EF4-FFF2-40B4-BE49-F238E27FC236}">
                    <a16:creationId xmlns:a16="http://schemas.microsoft.com/office/drawing/2014/main" id="{77BB1C95-8AD7-4057-A731-8EE37CDC2A0F}"/>
                  </a:ext>
                </a:extLst>
              </p:cNvPr>
              <p:cNvSpPr/>
              <p:nvPr/>
            </p:nvSpPr>
            <p:spPr>
              <a:xfrm>
                <a:off x="2724848" y="5708153"/>
                <a:ext cx="204726" cy="264695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4" name="Arrow: Down 403">
                <a:extLst>
                  <a:ext uri="{FF2B5EF4-FFF2-40B4-BE49-F238E27FC236}">
                    <a16:creationId xmlns:a16="http://schemas.microsoft.com/office/drawing/2014/main" id="{9A9DAF10-3D67-4664-8F7C-0D7ACE869C60}"/>
                  </a:ext>
                </a:extLst>
              </p:cNvPr>
              <p:cNvSpPr/>
              <p:nvPr/>
            </p:nvSpPr>
            <p:spPr>
              <a:xfrm rot="10800000">
                <a:off x="2724848" y="6108071"/>
                <a:ext cx="204726" cy="264695"/>
              </a:xfrm>
              <a:prstGeom prst="down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9" name="Arrow: Right 408">
                <a:extLst>
                  <a:ext uri="{FF2B5EF4-FFF2-40B4-BE49-F238E27FC236}">
                    <a16:creationId xmlns:a16="http://schemas.microsoft.com/office/drawing/2014/main" id="{FFDF2160-D00A-41BC-A042-E96B8B4D20C1}"/>
                  </a:ext>
                </a:extLst>
              </p:cNvPr>
              <p:cNvSpPr/>
              <p:nvPr/>
            </p:nvSpPr>
            <p:spPr>
              <a:xfrm>
                <a:off x="2747156" y="5049260"/>
                <a:ext cx="153425" cy="14400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160400B1-95B9-4A1D-ACE3-7DE523B5F8E7}"/>
                  </a:ext>
                </a:extLst>
              </p:cNvPr>
              <p:cNvSpPr txBox="1"/>
              <p:nvPr/>
            </p:nvSpPr>
            <p:spPr>
              <a:xfrm>
                <a:off x="1273523" y="4994228"/>
                <a:ext cx="12811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Conv 3x3 ReLU</a:t>
                </a:r>
                <a:endParaRPr lang="en-IL" sz="1200" dirty="0"/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05A34179-C6BC-44B2-A0AA-BDE37F1924D6}"/>
                  </a:ext>
                </a:extLst>
              </p:cNvPr>
              <p:cNvSpPr txBox="1"/>
              <p:nvPr/>
            </p:nvSpPr>
            <p:spPr>
              <a:xfrm>
                <a:off x="1264189" y="5344518"/>
                <a:ext cx="12811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Crop &amp; Skip</a:t>
                </a:r>
                <a:endParaRPr lang="en-IL" sz="1200" dirty="0"/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072CA574-CFBB-46DC-A89A-D00D2DE97732}"/>
                  </a:ext>
                </a:extLst>
              </p:cNvPr>
              <p:cNvSpPr txBox="1"/>
              <p:nvPr/>
            </p:nvSpPr>
            <p:spPr>
              <a:xfrm>
                <a:off x="1262860" y="5712575"/>
                <a:ext cx="12811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Max pool</a:t>
                </a:r>
                <a:endParaRPr lang="en-IL" sz="1200" dirty="0"/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29D37268-1110-445B-A36F-F205D055B3BA}"/>
                  </a:ext>
                </a:extLst>
              </p:cNvPr>
              <p:cNvSpPr txBox="1"/>
              <p:nvPr/>
            </p:nvSpPr>
            <p:spPr>
              <a:xfrm>
                <a:off x="1259749" y="6106609"/>
                <a:ext cx="12811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Up-Conv 2x2</a:t>
                </a:r>
                <a:endParaRPr lang="en-IL" sz="1200" dirty="0"/>
              </a:p>
            </p:txBody>
          </p:sp>
        </p:grpSp>
        <p:sp>
          <p:nvSpPr>
            <p:cNvPr id="294" name="Arrow: Right 293">
              <a:extLst>
                <a:ext uri="{FF2B5EF4-FFF2-40B4-BE49-F238E27FC236}">
                  <a16:creationId xmlns:a16="http://schemas.microsoft.com/office/drawing/2014/main" id="{8ADA3402-FCF8-4217-9CB7-B726EA4F05AF}"/>
                </a:ext>
              </a:extLst>
            </p:cNvPr>
            <p:cNvSpPr/>
            <p:nvPr/>
          </p:nvSpPr>
          <p:spPr>
            <a:xfrm>
              <a:off x="6735295" y="1736481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A497A241-0717-4278-9962-8DAFEAD585B0}"/>
                </a:ext>
              </a:extLst>
            </p:cNvPr>
            <p:cNvSpPr txBox="1"/>
            <p:nvPr/>
          </p:nvSpPr>
          <p:spPr>
            <a:xfrm>
              <a:off x="6210801" y="1649563"/>
              <a:ext cx="729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296" name="Arrow: Right 295">
              <a:extLst>
                <a:ext uri="{FF2B5EF4-FFF2-40B4-BE49-F238E27FC236}">
                  <a16:creationId xmlns:a16="http://schemas.microsoft.com/office/drawing/2014/main" id="{4C2B1380-2EA9-4C5A-8B86-C0C75913534F}"/>
                </a:ext>
              </a:extLst>
            </p:cNvPr>
            <p:cNvSpPr/>
            <p:nvPr/>
          </p:nvSpPr>
          <p:spPr>
            <a:xfrm>
              <a:off x="5955641" y="2320884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DFC8BAF-8178-4E03-ADD1-5C72802E517F}"/>
                </a:ext>
              </a:extLst>
            </p:cNvPr>
            <p:cNvSpPr txBox="1"/>
            <p:nvPr/>
          </p:nvSpPr>
          <p:spPr>
            <a:xfrm>
              <a:off x="5407398" y="2210218"/>
              <a:ext cx="729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298" name="Arrow: Right 297">
              <a:extLst>
                <a:ext uri="{FF2B5EF4-FFF2-40B4-BE49-F238E27FC236}">
                  <a16:creationId xmlns:a16="http://schemas.microsoft.com/office/drawing/2014/main" id="{29662742-8745-4DF7-8F91-0FCF8D86D6E5}"/>
                </a:ext>
              </a:extLst>
            </p:cNvPr>
            <p:cNvSpPr/>
            <p:nvPr/>
          </p:nvSpPr>
          <p:spPr>
            <a:xfrm>
              <a:off x="5166745" y="2874516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C201D480-F292-4776-B9DD-BF7B66DF1F9A}"/>
                </a:ext>
              </a:extLst>
            </p:cNvPr>
            <p:cNvSpPr txBox="1"/>
            <p:nvPr/>
          </p:nvSpPr>
          <p:spPr>
            <a:xfrm>
              <a:off x="4606624" y="2775724"/>
              <a:ext cx="729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300" name="Arrow: Bent 299">
              <a:extLst>
                <a:ext uri="{FF2B5EF4-FFF2-40B4-BE49-F238E27FC236}">
                  <a16:creationId xmlns:a16="http://schemas.microsoft.com/office/drawing/2014/main" id="{B6021DFC-ECA9-45F8-9A46-D8C1BCBAACCA}"/>
                </a:ext>
              </a:extLst>
            </p:cNvPr>
            <p:cNvSpPr/>
            <p:nvPr/>
          </p:nvSpPr>
          <p:spPr>
            <a:xfrm rot="16200000" flipV="1">
              <a:off x="4584814" y="3479536"/>
              <a:ext cx="285562" cy="896413"/>
            </a:xfrm>
            <a:prstGeom prst="bentArrow">
              <a:avLst>
                <a:gd name="adj1" fmla="val 25000"/>
                <a:gd name="adj2" fmla="val 35397"/>
                <a:gd name="adj3" fmla="val 50000"/>
                <a:gd name="adj4" fmla="val 771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solidFill>
                  <a:schemeClr val="tx1"/>
                </a:solidFill>
              </a:endParaRPr>
            </a:p>
          </p:txBody>
        </p:sp>
        <p:sp>
          <p:nvSpPr>
            <p:cNvPr id="301" name="Arrow: Bent 300">
              <a:extLst>
                <a:ext uri="{FF2B5EF4-FFF2-40B4-BE49-F238E27FC236}">
                  <a16:creationId xmlns:a16="http://schemas.microsoft.com/office/drawing/2014/main" id="{955C1310-3639-4EEE-96AE-A532E004E4DD}"/>
                </a:ext>
              </a:extLst>
            </p:cNvPr>
            <p:cNvSpPr/>
            <p:nvPr/>
          </p:nvSpPr>
          <p:spPr>
            <a:xfrm rot="16200000" flipH="1" flipV="1">
              <a:off x="4583143" y="3836590"/>
              <a:ext cx="285561" cy="896413"/>
            </a:xfrm>
            <a:prstGeom prst="bentArrow">
              <a:avLst>
                <a:gd name="adj1" fmla="val 25000"/>
                <a:gd name="adj2" fmla="val 35397"/>
                <a:gd name="adj3" fmla="val 50000"/>
                <a:gd name="adj4" fmla="val 771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solidFill>
                  <a:schemeClr val="tx1"/>
                </a:solidFill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E17390F-51EA-4158-BD0A-E8B478BA4899}"/>
                </a:ext>
              </a:extLst>
            </p:cNvPr>
            <p:cNvSpPr/>
            <p:nvPr/>
          </p:nvSpPr>
          <p:spPr>
            <a:xfrm>
              <a:off x="4991525" y="4514107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3" name="Arrow: Right 302">
              <a:extLst>
                <a:ext uri="{FF2B5EF4-FFF2-40B4-BE49-F238E27FC236}">
                  <a16:creationId xmlns:a16="http://schemas.microsoft.com/office/drawing/2014/main" id="{6136D0CB-7FCC-4012-BC2C-905FAADDC186}"/>
                </a:ext>
              </a:extLst>
            </p:cNvPr>
            <p:cNvSpPr/>
            <p:nvPr/>
          </p:nvSpPr>
          <p:spPr>
            <a:xfrm>
              <a:off x="5235667" y="4592213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04" name="Arrow: Right 303">
              <a:extLst>
                <a:ext uri="{FF2B5EF4-FFF2-40B4-BE49-F238E27FC236}">
                  <a16:creationId xmlns:a16="http://schemas.microsoft.com/office/drawing/2014/main" id="{3804ED68-30E3-47CA-950F-25B616C3A5E3}"/>
                </a:ext>
              </a:extLst>
            </p:cNvPr>
            <p:cNvSpPr/>
            <p:nvPr/>
          </p:nvSpPr>
          <p:spPr>
            <a:xfrm>
              <a:off x="5654042" y="4604938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C47FA43-4865-492C-BBD3-15E4E974430C}"/>
                </a:ext>
              </a:extLst>
            </p:cNvPr>
            <p:cNvSpPr/>
            <p:nvPr/>
          </p:nvSpPr>
          <p:spPr>
            <a:xfrm>
              <a:off x="5410957" y="4512433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A5C7977-2B1D-43C1-979D-170649D66277}"/>
                </a:ext>
              </a:extLst>
            </p:cNvPr>
            <p:cNvSpPr/>
            <p:nvPr/>
          </p:nvSpPr>
          <p:spPr>
            <a:xfrm>
              <a:off x="5848961" y="4510245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B529DA3-EFB5-4454-B264-21F1FCE64CFE}"/>
                </a:ext>
              </a:extLst>
            </p:cNvPr>
            <p:cNvSpPr/>
            <p:nvPr/>
          </p:nvSpPr>
          <p:spPr>
            <a:xfrm>
              <a:off x="4789138" y="4518117"/>
              <a:ext cx="172402" cy="285561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9" name="Arrow: Right 308">
              <a:extLst>
                <a:ext uri="{FF2B5EF4-FFF2-40B4-BE49-F238E27FC236}">
                  <a16:creationId xmlns:a16="http://schemas.microsoft.com/office/drawing/2014/main" id="{20E264C4-4D3A-42DC-8B91-7DB23BB235CC}"/>
                </a:ext>
              </a:extLst>
            </p:cNvPr>
            <p:cNvSpPr/>
            <p:nvPr/>
          </p:nvSpPr>
          <p:spPr>
            <a:xfrm>
              <a:off x="4265160" y="4578431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CC877250-71D9-4A84-A9D9-FF137BE8B24B}"/>
                </a:ext>
              </a:extLst>
            </p:cNvPr>
            <p:cNvSpPr txBox="1"/>
            <p:nvPr/>
          </p:nvSpPr>
          <p:spPr>
            <a:xfrm>
              <a:off x="3680037" y="4478727"/>
              <a:ext cx="729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311" name="Arrow: Down 310">
              <a:extLst>
                <a:ext uri="{FF2B5EF4-FFF2-40B4-BE49-F238E27FC236}">
                  <a16:creationId xmlns:a16="http://schemas.microsoft.com/office/drawing/2014/main" id="{504A90A7-EA09-49DB-98E4-C9EC8D909A2B}"/>
                </a:ext>
              </a:extLst>
            </p:cNvPr>
            <p:cNvSpPr/>
            <p:nvPr/>
          </p:nvSpPr>
          <p:spPr>
            <a:xfrm>
              <a:off x="5836261" y="4851684"/>
              <a:ext cx="190904" cy="2494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2" name="Arrow: Right 311">
              <a:extLst>
                <a:ext uri="{FF2B5EF4-FFF2-40B4-BE49-F238E27FC236}">
                  <a16:creationId xmlns:a16="http://schemas.microsoft.com/office/drawing/2014/main" id="{FB56C54B-3133-47C5-87DA-D69841CA1BB3}"/>
                </a:ext>
              </a:extLst>
            </p:cNvPr>
            <p:cNvSpPr/>
            <p:nvPr/>
          </p:nvSpPr>
          <p:spPr>
            <a:xfrm>
              <a:off x="5144612" y="5220530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8BAF2FA-953D-4B9A-AA45-0C814BAC7956}"/>
                </a:ext>
              </a:extLst>
            </p:cNvPr>
            <p:cNvSpPr txBox="1"/>
            <p:nvPr/>
          </p:nvSpPr>
          <p:spPr>
            <a:xfrm>
              <a:off x="4559488" y="5120826"/>
              <a:ext cx="729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314" name="Arrow: Down 313">
              <a:extLst>
                <a:ext uri="{FF2B5EF4-FFF2-40B4-BE49-F238E27FC236}">
                  <a16:creationId xmlns:a16="http://schemas.microsoft.com/office/drawing/2014/main" id="{1F65CA1E-A8C3-4D5A-9D1D-47D9698A9FC3}"/>
                </a:ext>
              </a:extLst>
            </p:cNvPr>
            <p:cNvSpPr/>
            <p:nvPr/>
          </p:nvSpPr>
          <p:spPr>
            <a:xfrm>
              <a:off x="6639513" y="5417583"/>
              <a:ext cx="190904" cy="2494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A0D254AC-5040-47C4-9989-A629874AC3B9}"/>
                </a:ext>
              </a:extLst>
            </p:cNvPr>
            <p:cNvSpPr/>
            <p:nvPr/>
          </p:nvSpPr>
          <p:spPr>
            <a:xfrm>
              <a:off x="6645315" y="5682259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6" name="Arrow: Right 315">
              <a:extLst>
                <a:ext uri="{FF2B5EF4-FFF2-40B4-BE49-F238E27FC236}">
                  <a16:creationId xmlns:a16="http://schemas.microsoft.com/office/drawing/2014/main" id="{9E866F9C-8D14-49B1-8541-414AC0F90FCF}"/>
                </a:ext>
              </a:extLst>
            </p:cNvPr>
            <p:cNvSpPr/>
            <p:nvPr/>
          </p:nvSpPr>
          <p:spPr>
            <a:xfrm>
              <a:off x="6889457" y="5760365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99A6ED7D-304C-4308-B21E-A0CAF7AB95B2}"/>
                </a:ext>
              </a:extLst>
            </p:cNvPr>
            <p:cNvSpPr/>
            <p:nvPr/>
          </p:nvSpPr>
          <p:spPr>
            <a:xfrm>
              <a:off x="7307832" y="5773090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79F81FE-6344-4814-B6A1-85322951313E}"/>
                </a:ext>
              </a:extLst>
            </p:cNvPr>
            <p:cNvSpPr/>
            <p:nvPr/>
          </p:nvSpPr>
          <p:spPr>
            <a:xfrm>
              <a:off x="7064747" y="5680585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0D77DBEE-E2C1-4821-A6D6-DE09DD4F6677}"/>
                </a:ext>
              </a:extLst>
            </p:cNvPr>
            <p:cNvSpPr/>
            <p:nvPr/>
          </p:nvSpPr>
          <p:spPr>
            <a:xfrm>
              <a:off x="7502751" y="5678397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464537CC-BC77-4661-B7FB-46B9304EB417}"/>
                </a:ext>
              </a:extLst>
            </p:cNvPr>
            <p:cNvSpPr/>
            <p:nvPr/>
          </p:nvSpPr>
          <p:spPr>
            <a:xfrm>
              <a:off x="6442928" y="5686269"/>
              <a:ext cx="172402" cy="285561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7" name="Arrow: Right 336">
              <a:extLst>
                <a:ext uri="{FF2B5EF4-FFF2-40B4-BE49-F238E27FC236}">
                  <a16:creationId xmlns:a16="http://schemas.microsoft.com/office/drawing/2014/main" id="{8865A5B8-8197-43AD-A21E-C3FB2FC670CB}"/>
                </a:ext>
              </a:extLst>
            </p:cNvPr>
            <p:cNvSpPr/>
            <p:nvPr/>
          </p:nvSpPr>
          <p:spPr>
            <a:xfrm>
              <a:off x="5918950" y="5746583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8219C7A5-E0B8-48AA-B422-EF364091013F}"/>
                </a:ext>
              </a:extLst>
            </p:cNvPr>
            <p:cNvSpPr txBox="1"/>
            <p:nvPr/>
          </p:nvSpPr>
          <p:spPr>
            <a:xfrm>
              <a:off x="5333826" y="5646879"/>
              <a:ext cx="729197" cy="36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370" name="Arrow: Down 369">
              <a:extLst>
                <a:ext uri="{FF2B5EF4-FFF2-40B4-BE49-F238E27FC236}">
                  <a16:creationId xmlns:a16="http://schemas.microsoft.com/office/drawing/2014/main" id="{DF599240-59EE-4D5A-8E92-1DB4D542AD58}"/>
                </a:ext>
              </a:extLst>
            </p:cNvPr>
            <p:cNvSpPr/>
            <p:nvPr/>
          </p:nvSpPr>
          <p:spPr>
            <a:xfrm>
              <a:off x="7502751" y="6019836"/>
              <a:ext cx="190904" cy="24949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6790110F-B5E5-4A16-A631-D7853C6DA887}"/>
                </a:ext>
              </a:extLst>
            </p:cNvPr>
            <p:cNvSpPr/>
            <p:nvPr/>
          </p:nvSpPr>
          <p:spPr>
            <a:xfrm>
              <a:off x="7502751" y="6300845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2" name="Arrow: Right 371">
              <a:extLst>
                <a:ext uri="{FF2B5EF4-FFF2-40B4-BE49-F238E27FC236}">
                  <a16:creationId xmlns:a16="http://schemas.microsoft.com/office/drawing/2014/main" id="{15B641B1-7E0F-4DDD-A870-CE1B0EB1848D}"/>
                </a:ext>
              </a:extLst>
            </p:cNvPr>
            <p:cNvSpPr/>
            <p:nvPr/>
          </p:nvSpPr>
          <p:spPr>
            <a:xfrm>
              <a:off x="7734193" y="6378951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85" name="Arrow: Right 384">
              <a:extLst>
                <a:ext uri="{FF2B5EF4-FFF2-40B4-BE49-F238E27FC236}">
                  <a16:creationId xmlns:a16="http://schemas.microsoft.com/office/drawing/2014/main" id="{A18CB1B0-A640-494F-B4BE-CDCCEFF6FA4F}"/>
                </a:ext>
              </a:extLst>
            </p:cNvPr>
            <p:cNvSpPr/>
            <p:nvPr/>
          </p:nvSpPr>
          <p:spPr>
            <a:xfrm>
              <a:off x="8114468" y="6391676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8C4E6432-E609-4EAA-9665-6515F145CB50}"/>
                </a:ext>
              </a:extLst>
            </p:cNvPr>
            <p:cNvSpPr/>
            <p:nvPr/>
          </p:nvSpPr>
          <p:spPr>
            <a:xfrm>
              <a:off x="7896783" y="6299171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36230446-210C-4223-974C-97826C6C24DF}"/>
                </a:ext>
              </a:extLst>
            </p:cNvPr>
            <p:cNvSpPr/>
            <p:nvPr/>
          </p:nvSpPr>
          <p:spPr>
            <a:xfrm>
              <a:off x="8296687" y="6296983"/>
              <a:ext cx="172402" cy="2855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231A5DF-19C3-455B-A046-DFB84A628711}"/>
                </a:ext>
              </a:extLst>
            </p:cNvPr>
            <p:cNvSpPr/>
            <p:nvPr/>
          </p:nvSpPr>
          <p:spPr>
            <a:xfrm>
              <a:off x="7300364" y="6304855"/>
              <a:ext cx="172402" cy="285561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1" name="Arrow: Right 390">
              <a:extLst>
                <a:ext uri="{FF2B5EF4-FFF2-40B4-BE49-F238E27FC236}">
                  <a16:creationId xmlns:a16="http://schemas.microsoft.com/office/drawing/2014/main" id="{8BEEA76F-FB97-4FC8-BC79-7C293117FEC8}"/>
                </a:ext>
              </a:extLst>
            </p:cNvPr>
            <p:cNvSpPr/>
            <p:nvPr/>
          </p:nvSpPr>
          <p:spPr>
            <a:xfrm>
              <a:off x="6776386" y="6365169"/>
              <a:ext cx="437792" cy="1675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0838D170-0D8F-4A57-99CE-2D36EFA874BC}"/>
                </a:ext>
              </a:extLst>
            </p:cNvPr>
            <p:cNvSpPr txBox="1"/>
            <p:nvPr/>
          </p:nvSpPr>
          <p:spPr>
            <a:xfrm>
              <a:off x="6191263" y="6265465"/>
              <a:ext cx="729197" cy="36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</a:t>
              </a:r>
            </a:p>
            <a:p>
              <a:pPr algn="ctr"/>
              <a:r>
                <a:rPr lang="en-US" sz="1200" dirty="0"/>
                <a:t>Skip</a:t>
              </a:r>
              <a:endParaRPr lang="en-IL" sz="1200" dirty="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E8C2E7A7-E45D-44EC-867B-42831BD74662}"/>
                </a:ext>
              </a:extLst>
            </p:cNvPr>
            <p:cNvSpPr/>
            <p:nvPr/>
          </p:nvSpPr>
          <p:spPr>
            <a:xfrm>
              <a:off x="5841496" y="5129822"/>
              <a:ext cx="172402" cy="2539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4" name="Arrow: Right 393">
              <a:extLst>
                <a:ext uri="{FF2B5EF4-FFF2-40B4-BE49-F238E27FC236}">
                  <a16:creationId xmlns:a16="http://schemas.microsoft.com/office/drawing/2014/main" id="{9E12A3CA-8B36-4031-A7E8-1B2BD739F2E6}"/>
                </a:ext>
              </a:extLst>
            </p:cNvPr>
            <p:cNvSpPr/>
            <p:nvPr/>
          </p:nvSpPr>
          <p:spPr>
            <a:xfrm>
              <a:off x="6078981" y="5185054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95" name="Arrow: Right 394">
              <a:extLst>
                <a:ext uri="{FF2B5EF4-FFF2-40B4-BE49-F238E27FC236}">
                  <a16:creationId xmlns:a16="http://schemas.microsoft.com/office/drawing/2014/main" id="{FC0AE6FA-3872-4612-925B-96A347F98C75}"/>
                </a:ext>
              </a:extLst>
            </p:cNvPr>
            <p:cNvSpPr/>
            <p:nvPr/>
          </p:nvSpPr>
          <p:spPr>
            <a:xfrm>
              <a:off x="6473606" y="5197780"/>
              <a:ext cx="124386" cy="11422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9B2B80D-9E1A-4E81-8A79-6D52DD559A42}"/>
                </a:ext>
              </a:extLst>
            </p:cNvPr>
            <p:cNvSpPr/>
            <p:nvPr/>
          </p:nvSpPr>
          <p:spPr>
            <a:xfrm>
              <a:off x="6243353" y="5131651"/>
              <a:ext cx="172402" cy="2539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49EE64C-6848-4A8E-A659-51194FDFCAFF}"/>
                </a:ext>
              </a:extLst>
            </p:cNvPr>
            <p:cNvSpPr/>
            <p:nvPr/>
          </p:nvSpPr>
          <p:spPr>
            <a:xfrm>
              <a:off x="6651432" y="5129464"/>
              <a:ext cx="172402" cy="2539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3388C0A-123E-4263-87CB-0953ECE6A4BC}"/>
                </a:ext>
              </a:extLst>
            </p:cNvPr>
            <p:cNvSpPr/>
            <p:nvPr/>
          </p:nvSpPr>
          <p:spPr>
            <a:xfrm>
              <a:off x="5657835" y="5129464"/>
              <a:ext cx="172402" cy="253958"/>
            </a:xfrm>
            <a:prstGeom prst="rect">
              <a:avLst/>
            </a:prstGeom>
            <a:pattFill prst="dkDnDiag">
              <a:fgClr>
                <a:srgbClr val="FFFFFF"/>
              </a:fgClr>
              <a:bgClr>
                <a:schemeClr val="bg1">
                  <a:lumMod val="75000"/>
                </a:schemeClr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14" name="Rectangle 4">
            <a:extLst>
              <a:ext uri="{FF2B5EF4-FFF2-40B4-BE49-F238E27FC236}">
                <a16:creationId xmlns:a16="http://schemas.microsoft.com/office/drawing/2014/main" id="{57046BDB-9AF8-4D3F-A080-6245E9AE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999" y="20396847"/>
            <a:ext cx="8474400" cy="302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Reset34 encoder is connected to: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U-Net – based reconstruction decoder (upper path)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U-Net – based segmentation decoder </a:t>
            </a:r>
            <a:b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(lower path)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Rectangle 4">
            <a:extLst>
              <a:ext uri="{FF2B5EF4-FFF2-40B4-BE49-F238E27FC236}">
                <a16:creationId xmlns:a16="http://schemas.microsoft.com/office/drawing/2014/main" id="{B358619B-B2C0-430D-9871-772AAAC0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406" y="32640070"/>
            <a:ext cx="5745296" cy="111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1600" b="0" dirty="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Skips are completely disabled in the segmentation decoder  </a:t>
            </a:r>
          </a:p>
        </p:txBody>
      </p:sp>
      <p:sp>
        <p:nvSpPr>
          <p:cNvPr id="420" name="Arrow: Down 419">
            <a:extLst>
              <a:ext uri="{FF2B5EF4-FFF2-40B4-BE49-F238E27FC236}">
                <a16:creationId xmlns:a16="http://schemas.microsoft.com/office/drawing/2014/main" id="{A5E1626D-609D-4F04-9931-E64B4975A107}"/>
              </a:ext>
            </a:extLst>
          </p:cNvPr>
          <p:cNvSpPr/>
          <p:nvPr/>
        </p:nvSpPr>
        <p:spPr bwMode="auto">
          <a:xfrm>
            <a:off x="24698287" y="34548624"/>
            <a:ext cx="543517" cy="485574"/>
          </a:xfrm>
          <a:prstGeom prst="downArrow">
            <a:avLst/>
          </a:prstGeom>
          <a:solidFill>
            <a:srgbClr val="12487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202" name="Rectangle 3">
            <a:extLst>
              <a:ext uri="{FF2B5EF4-FFF2-40B4-BE49-F238E27FC236}">
                <a16:creationId xmlns:a16="http://schemas.microsoft.com/office/drawing/2014/main" id="{1E90822D-A79C-4515-BE08-B2BA040D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260" y="10385641"/>
            <a:ext cx="770130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Distribution</a:t>
            </a:r>
          </a:p>
        </p:txBody>
      </p:sp>
      <p:sp>
        <p:nvSpPr>
          <p:cNvPr id="207" name="Rectangle 4">
            <a:extLst>
              <a:ext uri="{FF2B5EF4-FFF2-40B4-BE49-F238E27FC236}">
                <a16:creationId xmlns:a16="http://schemas.microsoft.com/office/drawing/2014/main" id="{7BEA2479-F172-41FC-8807-E148DEAD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8068" y="11401385"/>
            <a:ext cx="3611434" cy="155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400" b="0" dirty="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instances of cloud types in the dataset:</a:t>
            </a:r>
            <a:br>
              <a:rPr lang="en-US" sz="2400" b="0" dirty="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dirty="0">
              <a:solidFill>
                <a:schemeClr val="accent4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4">
            <a:extLst>
              <a:ext uri="{FF2B5EF4-FFF2-40B4-BE49-F238E27FC236}">
                <a16:creationId xmlns:a16="http://schemas.microsoft.com/office/drawing/2014/main" id="{B239ADD1-C266-42ED-87F5-29F2E762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11394689"/>
            <a:ext cx="4320053" cy="147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400" b="0" dirty="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images by the number of cloud types included in them: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26B81-0F28-4378-9561-B0A97F94183E}"/>
              </a:ext>
            </a:extLst>
          </p:cNvPr>
          <p:cNvSpPr/>
          <p:nvPr/>
        </p:nvSpPr>
        <p:spPr>
          <a:xfrm>
            <a:off x="10641806" y="33021070"/>
            <a:ext cx="16241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48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4">
                <a:extLst>
                  <a:ext uri="{FF2B5EF4-FFF2-40B4-BE49-F238E27FC236}">
                    <a16:creationId xmlns:a16="http://schemas.microsoft.com/office/drawing/2014/main" id="{F3B3EF64-6D92-4E61-809D-CFD6D57E5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9406" y="33783070"/>
                <a:ext cx="8474400" cy="532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loss function determined to be as follows: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99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sz="2990" b="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𝐷𝑖𝑐𝑒</m:t>
                        </m:r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𝐵𝐶𝐸</m:t>
                        </m:r>
                      </m:e>
                    </m:d>
                    <m:r>
                      <a:rPr lang="en-US" sz="2990" b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990" b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US" sz="2990" b="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99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𝑀𝑆𝐸</m:t>
                        </m:r>
                      </m:e>
                    </m:d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80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8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∩ </m:t>
                            </m:r>
                            <m:r>
                              <a:rPr lang="en-US" sz="28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den>
                    </m:f>
                    <m:r>
                      <a:rPr lang="en-US" sz="2800" b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80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BCE =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80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2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𝒊𝒎𝒈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990" b="0" i="1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normalization factor between the reconstruction and the segmentation components of the loss function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 function by epoch growth:</a:t>
                </a:r>
              </a:p>
            </p:txBody>
          </p:sp>
        </mc:Choice>
        <mc:Fallback>
          <p:sp>
            <p:nvSpPr>
              <p:cNvPr id="213" name="Rectangle 4">
                <a:extLst>
                  <a:ext uri="{FF2B5EF4-FFF2-40B4-BE49-F238E27FC236}">
                    <a16:creationId xmlns:a16="http://schemas.microsoft.com/office/drawing/2014/main" id="{F3B3EF64-6D92-4E61-809D-CFD6D57E5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9406" y="33783070"/>
                <a:ext cx="8474400" cy="5324313"/>
              </a:xfrm>
              <a:prstGeom prst="rect">
                <a:avLst/>
              </a:prstGeom>
              <a:blipFill>
                <a:blip r:embed="rId14"/>
                <a:stretch>
                  <a:fillRect l="-2158" t="-2864" b="-11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1FEEC5D-6302-44EA-91BF-C48786F7A14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1" t="1921"/>
          <a:stretch/>
        </p:blipFill>
        <p:spPr>
          <a:xfrm>
            <a:off x="20410747" y="22982362"/>
            <a:ext cx="9096654" cy="436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4" name="Rectangle 4">
            <a:extLst>
              <a:ext uri="{FF2B5EF4-FFF2-40B4-BE49-F238E27FC236}">
                <a16:creationId xmlns:a16="http://schemas.microsoft.com/office/drawing/2014/main" id="{F408E76E-6B55-4A16-83F1-1B17A1CE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3135" y="9393380"/>
            <a:ext cx="9180128" cy="495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results are being compared to a baseline we started from and two architecture change we made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– U-Net with Resnet encoder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990" b="0" baseline="30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architecture – adding reconstruction decoder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990" b="0" baseline="30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– no skips connections inside the reconstruction decoder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990" b="0" baseline="30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-  no skips connection in both decoders</a:t>
            </a:r>
          </a:p>
        </p:txBody>
      </p:sp>
      <p:pic>
        <p:nvPicPr>
          <p:cNvPr id="220" name="תמונה 11">
            <a:extLst>
              <a:ext uri="{FF2B5EF4-FFF2-40B4-BE49-F238E27FC236}">
                <a16:creationId xmlns:a16="http://schemas.microsoft.com/office/drawing/2014/main" id="{059BD25B-D8A1-4081-8D10-8F259EF46E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60163" y="14688595"/>
            <a:ext cx="3126243" cy="1988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5" name="תמונה 5">
            <a:extLst>
              <a:ext uri="{FF2B5EF4-FFF2-40B4-BE49-F238E27FC236}">
                <a16:creationId xmlns:a16="http://schemas.microsoft.com/office/drawing/2014/main" id="{EBBE989B-534B-4AFB-A094-5CABE2EF9E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03562" y="14696281"/>
            <a:ext cx="3126244" cy="1988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2" name="Rectangle 4">
            <a:extLst>
              <a:ext uri="{FF2B5EF4-FFF2-40B4-BE49-F238E27FC236}">
                <a16:creationId xmlns:a16="http://schemas.microsoft.com/office/drawing/2014/main" id="{E1922191-8DA0-482A-869C-4688DADF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7806" y="18251431"/>
            <a:ext cx="9231650" cy="23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990" b="0" baseline="30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– GT tags from Kaggle for every cloud type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990" b="0" baseline="30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– heat maps created by our model to understand the approximate location of the cloud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990" b="0" baseline="30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– prediction masks of our model</a:t>
            </a:r>
          </a:p>
        </p:txBody>
      </p:sp>
      <p:sp>
        <p:nvSpPr>
          <p:cNvPr id="323" name="Rectangle 3">
            <a:extLst>
              <a:ext uri="{FF2B5EF4-FFF2-40B4-BE49-F238E27FC236}">
                <a16:creationId xmlns:a16="http://schemas.microsoft.com/office/drawing/2014/main" id="{227E47B7-A6F7-4857-B34A-54E83FE4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7722" y="17287081"/>
            <a:ext cx="989030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Results</a:t>
            </a:r>
          </a:p>
        </p:txBody>
      </p:sp>
      <p:pic>
        <p:nvPicPr>
          <p:cNvPr id="325" name="Picture 324">
            <a:extLst>
              <a:ext uri="{FF2B5EF4-FFF2-40B4-BE49-F238E27FC236}">
                <a16:creationId xmlns:a16="http://schemas.microsoft.com/office/drawing/2014/main" id="{CA76231D-B217-4C57-B84A-CEC0E15DD93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87581" y="39461220"/>
            <a:ext cx="7430804" cy="2057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56" name="Rectangle 4">
            <a:extLst>
              <a:ext uri="{FF2B5EF4-FFF2-40B4-BE49-F238E27FC236}">
                <a16:creationId xmlns:a16="http://schemas.microsoft.com/office/drawing/2014/main" id="{4DCB7F10-2E5B-46E1-9ABA-A54EC9E6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493" y="16739658"/>
            <a:ext cx="3902868" cy="59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 rtl="0">
              <a:spcBef>
                <a:spcPts val="1682"/>
              </a:spcBef>
              <a:buSzPct val="125000"/>
            </a:pPr>
            <a:r>
              <a:rPr lang="en-US" sz="1200" b="0" dirty="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Public score – consists of 25% of the test set</a:t>
            </a:r>
          </a:p>
        </p:txBody>
      </p:sp>
      <p:sp>
        <p:nvSpPr>
          <p:cNvPr id="321" name="Rectangle 4">
            <a:extLst>
              <a:ext uri="{FF2B5EF4-FFF2-40B4-BE49-F238E27FC236}">
                <a16:creationId xmlns:a16="http://schemas.microsoft.com/office/drawing/2014/main" id="{19D622D3-09BD-48AA-9380-59F4347D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0204" y="16828983"/>
            <a:ext cx="3115720" cy="59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 rtl="0">
              <a:spcBef>
                <a:spcPts val="1682"/>
              </a:spcBef>
              <a:buSzPct val="125000"/>
            </a:pPr>
            <a:r>
              <a:rPr lang="en-US" sz="1200" b="0" dirty="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Private score – consists of 75% of the test set, therefore more valuable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55167E-C3CA-4437-876F-0016062AB9D3}"/>
              </a:ext>
            </a:extLst>
          </p:cNvPr>
          <p:cNvCxnSpPr>
            <a:cxnSpLocks/>
          </p:cNvCxnSpPr>
          <p:nvPr/>
        </p:nvCxnSpPr>
        <p:spPr bwMode="auto">
          <a:xfrm flipH="1">
            <a:off x="15160161" y="11602013"/>
            <a:ext cx="23347" cy="3170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0E1D7CA-3D0B-4BF4-A101-CE4477791195}"/>
              </a:ext>
            </a:extLst>
          </p:cNvPr>
          <p:cNvCxnSpPr/>
          <p:nvPr/>
        </p:nvCxnSpPr>
        <p:spPr bwMode="auto">
          <a:xfrm>
            <a:off x="15747206" y="41695875"/>
            <a:ext cx="381000" cy="0"/>
          </a:xfrm>
          <a:prstGeom prst="line">
            <a:avLst/>
          </a:prstGeom>
          <a:ln w="28575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D008D7C-EFDF-4F85-8B5C-1C0F60BBE93B}"/>
              </a:ext>
            </a:extLst>
          </p:cNvPr>
          <p:cNvCxnSpPr/>
          <p:nvPr/>
        </p:nvCxnSpPr>
        <p:spPr bwMode="auto">
          <a:xfrm>
            <a:off x="14339222" y="41676379"/>
            <a:ext cx="381000" cy="0"/>
          </a:xfrm>
          <a:prstGeom prst="line">
            <a:avLst/>
          </a:prstGeom>
          <a:ln w="28575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3" name="Rectangle 4">
            <a:extLst>
              <a:ext uri="{FF2B5EF4-FFF2-40B4-BE49-F238E27FC236}">
                <a16:creationId xmlns:a16="http://schemas.microsoft.com/office/drawing/2014/main" id="{C6E93601-3EE1-4B1E-8882-CA024CB0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222" y="41548141"/>
            <a:ext cx="476288" cy="1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900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334" name="Rectangle 4">
            <a:extLst>
              <a:ext uri="{FF2B5EF4-FFF2-40B4-BE49-F238E27FC236}">
                <a16:creationId xmlns:a16="http://schemas.microsoft.com/office/drawing/2014/main" id="{BEB10B8B-7AC3-47EA-8014-FB120E5A2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118" y="41570018"/>
            <a:ext cx="476288" cy="1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900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8A864B-4075-4A7C-8EAD-A959F7390A0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80121" b="70016"/>
          <a:stretch/>
        </p:blipFill>
        <p:spPr>
          <a:xfrm>
            <a:off x="23291006" y="27997371"/>
            <a:ext cx="2986721" cy="1709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BE303F-3271-4745-B953-F66275EBBB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708" y="29790659"/>
            <a:ext cx="9083694" cy="4260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88284D60-2CA1-4279-9E92-CA91DAD4D7F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" r="80366" b="68226"/>
          <a:stretch/>
        </p:blipFill>
        <p:spPr>
          <a:xfrm>
            <a:off x="23472638" y="21218500"/>
            <a:ext cx="2986721" cy="170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587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2020-04-27T12:00:29Z</dcterms:modified>
</cp:coreProperties>
</file>