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8" r:id="rId4"/>
    <p:sldId id="263" r:id="rId5"/>
    <p:sldId id="269" r:id="rId6"/>
    <p:sldId id="264" r:id="rId7"/>
    <p:sldId id="270" r:id="rId8"/>
    <p:sldId id="265" r:id="rId9"/>
    <p:sldId id="271" r:id="rId10"/>
    <p:sldId id="266" r:id="rId11"/>
    <p:sldId id="272" r:id="rId12"/>
    <p:sldId id="267"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766FF"/>
    <a:srgbClr val="3FEF86"/>
    <a:srgbClr val="523BFF"/>
    <a:srgbClr val="404040"/>
    <a:srgbClr val="21897E"/>
    <a:srgbClr val="1600BC"/>
    <a:srgbClr val="B5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3761" autoAdjust="0"/>
  </p:normalViewPr>
  <p:slideViewPr>
    <p:cSldViewPr snapToGrid="0" showGuides="1">
      <p:cViewPr varScale="1">
        <p:scale>
          <a:sx n="45" d="100"/>
          <a:sy n="45" d="100"/>
        </p:scale>
        <p:origin x="120" y="57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2F9FD-9A5D-441D-832F-22CE5A576ADB}" type="datetimeFigureOut">
              <a:rPr lang="zh-CN" altLang="en-US" smtClean="0"/>
              <a:t>2017/4/26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B5095-F9AE-4044-B7C2-87365C041E62}" type="slidenum">
              <a:rPr lang="zh-CN" altLang="en-US" smtClean="0"/>
              <a:t>‹#›</a:t>
            </a:fld>
            <a:endParaRPr lang="zh-CN" altLang="en-US"/>
          </a:p>
        </p:txBody>
      </p:sp>
    </p:spTree>
    <p:extLst>
      <p:ext uri="{BB962C8B-B14F-4D97-AF65-F5344CB8AC3E}">
        <p14:creationId xmlns:p14="http://schemas.microsoft.com/office/powerpoint/2010/main" val="178371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265844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40950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143625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402069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11343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215300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262161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373393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152238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342763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4D0AE4-8504-487E-8D90-E5670AD8E69E}"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34732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D0AE4-8504-487E-8D90-E5670AD8E69E}" type="datetimeFigureOut">
              <a:rPr lang="zh-CN" altLang="en-US" smtClean="0"/>
              <a:t>2017/4/26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C7E96-1BFD-476A-B67A-629E810EB861}" type="slidenum">
              <a:rPr lang="zh-CN" altLang="en-US" smtClean="0"/>
              <a:t>‹#›</a:t>
            </a:fld>
            <a:endParaRPr lang="zh-CN" altLang="en-US"/>
          </a:p>
        </p:txBody>
      </p:sp>
    </p:spTree>
    <p:extLst>
      <p:ext uri="{BB962C8B-B14F-4D97-AF65-F5344CB8AC3E}">
        <p14:creationId xmlns:p14="http://schemas.microsoft.com/office/powerpoint/2010/main" val="177964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82842" y="2081261"/>
            <a:ext cx="5809218" cy="1815431"/>
          </a:xfrm>
          <a:effectLst>
            <a:outerShdw blurRad="50800" dist="38100" dir="5400000" algn="t" rotWithShape="0">
              <a:prstClr val="black">
                <a:alpha val="40000"/>
              </a:prstClr>
            </a:outerShdw>
          </a:effectLst>
        </p:spPr>
        <p:txBody>
          <a:bodyPr>
            <a:normAutofit/>
          </a:bodyPr>
          <a:lstStyle/>
          <a:p>
            <a:pPr algn="l"/>
            <a:r>
              <a:rPr lang="en-US" altLang="zh-CN" sz="11500" b="1" dirty="0">
                <a:solidFill>
                  <a:srgbClr val="7766FF"/>
                </a:solidFill>
                <a:latin typeface="+mn-lt"/>
              </a:rPr>
              <a:t>Viiision</a:t>
            </a:r>
            <a:endParaRPr lang="zh-CN" altLang="en-US" sz="11500" b="1" dirty="0">
              <a:solidFill>
                <a:srgbClr val="7766FF"/>
              </a:solidFill>
              <a:latin typeface="+mn-lt"/>
            </a:endParaRPr>
          </a:p>
        </p:txBody>
      </p:sp>
      <p:sp>
        <p:nvSpPr>
          <p:cNvPr id="3" name="副标题 2"/>
          <p:cNvSpPr>
            <a:spLocks noGrp="1"/>
          </p:cNvSpPr>
          <p:nvPr>
            <p:ph type="subTitle" idx="1"/>
          </p:nvPr>
        </p:nvSpPr>
        <p:spPr>
          <a:xfrm>
            <a:off x="3513577" y="5223027"/>
            <a:ext cx="5237871" cy="744879"/>
          </a:xfrm>
        </p:spPr>
        <p:txBody>
          <a:bodyPr/>
          <a:lstStyle/>
          <a:p>
            <a:r>
              <a:rPr lang="en-US" altLang="zh-CN" dirty="0">
                <a:solidFill>
                  <a:schemeClr val="tx1">
                    <a:lumMod val="75000"/>
                    <a:lumOff val="25000"/>
                  </a:schemeClr>
                </a:solidFill>
              </a:rPr>
              <a:t>APP </a:t>
            </a:r>
            <a:r>
              <a:rPr lang="zh-CN" altLang="en-US" dirty="0">
                <a:solidFill>
                  <a:schemeClr val="tx1">
                    <a:lumMod val="75000"/>
                    <a:lumOff val="25000"/>
                  </a:schemeClr>
                </a:solidFill>
              </a:rPr>
              <a:t>评论数据分析系统</a:t>
            </a:r>
          </a:p>
        </p:txBody>
      </p:sp>
      <p:grpSp>
        <p:nvGrpSpPr>
          <p:cNvPr id="12" name="组合 11"/>
          <p:cNvGrpSpPr/>
          <p:nvPr/>
        </p:nvGrpSpPr>
        <p:grpSpPr>
          <a:xfrm>
            <a:off x="1001374" y="4512276"/>
            <a:ext cx="881645" cy="881645"/>
            <a:chOff x="304800" y="673100"/>
            <a:chExt cx="4000500" cy="4000500"/>
          </a:xfrm>
          <a:effectLst>
            <a:outerShdw blurRad="444500" dist="254000" dir="8100000" algn="tr" rotWithShape="0">
              <a:prstClr val="black">
                <a:alpha val="50000"/>
              </a:prstClr>
            </a:outerShdw>
          </a:effectLst>
        </p:grpSpPr>
        <p:sp>
          <p:nvSpPr>
            <p:cNvPr id="13" name="同心圆 6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586685" y="5442451"/>
            <a:ext cx="656178" cy="656178"/>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2428107" y="5471470"/>
            <a:ext cx="247995" cy="247995"/>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2156706" y="4984477"/>
            <a:ext cx="563093" cy="563093"/>
            <a:chOff x="304800" y="673100"/>
            <a:chExt cx="4000500" cy="4000500"/>
          </a:xfrm>
          <a:effectLst>
            <a:outerShdw blurRad="317500" dist="190500" dir="8100000" algn="tr" rotWithShape="0">
              <a:prstClr val="black">
                <a:alpha val="50000"/>
              </a:prstClr>
            </a:outerShdw>
          </a:effectLst>
        </p:grpSpPr>
        <p:sp>
          <p:nvSpPr>
            <p:cNvPr id="18"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75351" y="6649920"/>
            <a:ext cx="198356" cy="198356"/>
            <a:chOff x="304800" y="673100"/>
            <a:chExt cx="4000500" cy="4000500"/>
          </a:xfrm>
          <a:effectLst>
            <a:outerShdw blurRad="381000" dist="152400" dir="8100000" algn="tr" rotWithShape="0">
              <a:prstClr val="black">
                <a:alpha val="70000"/>
              </a:prstClr>
            </a:outerShdw>
          </a:effectLst>
        </p:grpSpPr>
        <p:sp>
          <p:nvSpPr>
            <p:cNvPr id="21" name="同心圆 6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0" y="5073562"/>
            <a:ext cx="259856" cy="259856"/>
            <a:chOff x="304800" y="673100"/>
            <a:chExt cx="4000500" cy="4000500"/>
          </a:xfrm>
          <a:effectLst>
            <a:outerShdw blurRad="381000" dist="152400" dir="8100000" algn="tr" rotWithShape="0">
              <a:prstClr val="black">
                <a:alpha val="70000"/>
              </a:prstClr>
            </a:outerShdw>
          </a:effectLst>
        </p:grpSpPr>
        <p:sp>
          <p:nvSpPr>
            <p:cNvPr id="24" name="同心圆 6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2868633" y="4984477"/>
            <a:ext cx="247995" cy="247995"/>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087627" y="6675047"/>
            <a:ext cx="123998" cy="123998"/>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72616" y="5643639"/>
            <a:ext cx="576038" cy="576038"/>
            <a:chOff x="304800" y="673100"/>
            <a:chExt cx="4000500" cy="4000500"/>
          </a:xfrm>
          <a:effectLst>
            <a:outerShdw blurRad="317500" dist="190500" dir="8100000" algn="tr" rotWithShape="0">
              <a:prstClr val="black">
                <a:alpha val="50000"/>
              </a:prstClr>
            </a:outerShdw>
          </a:effectLst>
        </p:grpSpPr>
        <p:sp>
          <p:nvSpPr>
            <p:cNvPr id="29" name="同心圆 68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椭圆 30"/>
          <p:cNvSpPr/>
          <p:nvPr/>
        </p:nvSpPr>
        <p:spPr>
          <a:xfrm>
            <a:off x="1082157" y="3797684"/>
            <a:ext cx="247995" cy="247995"/>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791740" y="5660549"/>
            <a:ext cx="123998" cy="123998"/>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4"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Group 4"/>
          <p:cNvGrpSpPr>
            <a:grpSpLocks noChangeAspect="1"/>
          </p:cNvGrpSpPr>
          <p:nvPr/>
        </p:nvGrpSpPr>
        <p:grpSpPr bwMode="auto">
          <a:xfrm>
            <a:off x="2868633" y="2348000"/>
            <a:ext cx="1304306" cy="1281952"/>
            <a:chOff x="3169" y="281"/>
            <a:chExt cx="1342" cy="1319"/>
          </a:xfrm>
        </p:grpSpPr>
        <p:sp>
          <p:nvSpPr>
            <p:cNvPr id="8" name="AutoShape 3"/>
            <p:cNvSpPr>
              <a:spLocks noChangeAspect="1" noChangeArrowheads="1" noTextEdit="1"/>
            </p:cNvSpPr>
            <p:nvPr/>
          </p:nvSpPr>
          <p:spPr bwMode="auto">
            <a:xfrm>
              <a:off x="3169" y="281"/>
              <a:ext cx="1342" cy="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a:off x="3178" y="290"/>
              <a:ext cx="1324" cy="1319"/>
            </a:xfrm>
            <a:custGeom>
              <a:avLst/>
              <a:gdLst>
                <a:gd name="T0" fmla="*/ 0 w 148"/>
                <a:gd name="T1" fmla="*/ 19 h 147"/>
                <a:gd name="T2" fmla="*/ 0 w 148"/>
                <a:gd name="T3" fmla="*/ 19 h 147"/>
                <a:gd name="T4" fmla="*/ 21 w 148"/>
                <a:gd name="T5" fmla="*/ 0 h 147"/>
                <a:gd name="T6" fmla="*/ 127 w 148"/>
                <a:gd name="T7" fmla="*/ 0 h 147"/>
                <a:gd name="T8" fmla="*/ 148 w 148"/>
                <a:gd name="T9" fmla="*/ 19 h 147"/>
                <a:gd name="T10" fmla="*/ 148 w 148"/>
                <a:gd name="T11" fmla="*/ 19 h 147"/>
                <a:gd name="T12" fmla="*/ 127 w 148"/>
                <a:gd name="T13" fmla="*/ 38 h 147"/>
                <a:gd name="T14" fmla="*/ 122 w 148"/>
                <a:gd name="T15" fmla="*/ 38 h 147"/>
                <a:gd name="T16" fmla="*/ 101 w 148"/>
                <a:gd name="T17" fmla="*/ 57 h 147"/>
                <a:gd name="T18" fmla="*/ 101 w 148"/>
                <a:gd name="T19" fmla="*/ 127 h 147"/>
                <a:gd name="T20" fmla="*/ 91 w 148"/>
                <a:gd name="T21" fmla="*/ 147 h 147"/>
                <a:gd name="T22" fmla="*/ 57 w 148"/>
                <a:gd name="T23" fmla="*/ 147 h 147"/>
                <a:gd name="T24" fmla="*/ 47 w 148"/>
                <a:gd name="T25" fmla="*/ 127 h 147"/>
                <a:gd name="T26" fmla="*/ 47 w 148"/>
                <a:gd name="T27" fmla="*/ 57 h 147"/>
                <a:gd name="T28" fmla="*/ 26 w 148"/>
                <a:gd name="T29" fmla="*/ 38 h 147"/>
                <a:gd name="T30" fmla="*/ 21 w 148"/>
                <a:gd name="T31" fmla="*/ 38 h 147"/>
                <a:gd name="T32" fmla="*/ 0 w 148"/>
                <a:gd name="T33" fmla="*/ 1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47">
                  <a:moveTo>
                    <a:pt x="0" y="19"/>
                  </a:moveTo>
                  <a:cubicBezTo>
                    <a:pt x="0" y="19"/>
                    <a:pt x="0" y="19"/>
                    <a:pt x="0" y="19"/>
                  </a:cubicBezTo>
                  <a:cubicBezTo>
                    <a:pt x="0" y="8"/>
                    <a:pt x="9" y="0"/>
                    <a:pt x="21" y="0"/>
                  </a:cubicBezTo>
                  <a:cubicBezTo>
                    <a:pt x="127" y="0"/>
                    <a:pt x="127" y="0"/>
                    <a:pt x="127" y="0"/>
                  </a:cubicBezTo>
                  <a:cubicBezTo>
                    <a:pt x="139" y="0"/>
                    <a:pt x="148" y="8"/>
                    <a:pt x="148" y="19"/>
                  </a:cubicBezTo>
                  <a:cubicBezTo>
                    <a:pt x="148" y="19"/>
                    <a:pt x="148" y="19"/>
                    <a:pt x="148" y="19"/>
                  </a:cubicBezTo>
                  <a:cubicBezTo>
                    <a:pt x="148" y="29"/>
                    <a:pt x="139" y="38"/>
                    <a:pt x="127" y="38"/>
                  </a:cubicBezTo>
                  <a:cubicBezTo>
                    <a:pt x="122" y="38"/>
                    <a:pt x="122" y="38"/>
                    <a:pt x="122" y="38"/>
                  </a:cubicBezTo>
                  <a:cubicBezTo>
                    <a:pt x="110" y="38"/>
                    <a:pt x="101" y="47"/>
                    <a:pt x="101" y="57"/>
                  </a:cubicBezTo>
                  <a:cubicBezTo>
                    <a:pt x="101" y="127"/>
                    <a:pt x="101" y="127"/>
                    <a:pt x="101" y="127"/>
                  </a:cubicBezTo>
                  <a:cubicBezTo>
                    <a:pt x="101" y="138"/>
                    <a:pt x="103" y="147"/>
                    <a:pt x="91" y="147"/>
                  </a:cubicBezTo>
                  <a:cubicBezTo>
                    <a:pt x="57" y="147"/>
                    <a:pt x="57" y="147"/>
                    <a:pt x="57" y="147"/>
                  </a:cubicBezTo>
                  <a:cubicBezTo>
                    <a:pt x="45" y="147"/>
                    <a:pt x="47" y="138"/>
                    <a:pt x="47" y="127"/>
                  </a:cubicBezTo>
                  <a:cubicBezTo>
                    <a:pt x="47" y="57"/>
                    <a:pt x="47" y="57"/>
                    <a:pt x="47" y="57"/>
                  </a:cubicBezTo>
                  <a:cubicBezTo>
                    <a:pt x="47" y="47"/>
                    <a:pt x="38" y="38"/>
                    <a:pt x="26" y="38"/>
                  </a:cubicBezTo>
                  <a:cubicBezTo>
                    <a:pt x="21" y="38"/>
                    <a:pt x="21" y="38"/>
                    <a:pt x="21" y="38"/>
                  </a:cubicBezTo>
                  <a:cubicBezTo>
                    <a:pt x="9" y="38"/>
                    <a:pt x="0" y="29"/>
                    <a:pt x="0" y="19"/>
                  </a:cubicBezTo>
                  <a:close/>
                </a:path>
              </a:pathLst>
            </a:custGeom>
            <a:solidFill>
              <a:srgbClr val="7766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3187" y="784"/>
              <a:ext cx="242" cy="825"/>
            </a:xfrm>
            <a:custGeom>
              <a:avLst/>
              <a:gdLst>
                <a:gd name="T0" fmla="*/ 27 w 27"/>
                <a:gd name="T1" fmla="*/ 92 h 92"/>
                <a:gd name="T2" fmla="*/ 0 w 27"/>
                <a:gd name="T3" fmla="*/ 92 h 92"/>
                <a:gd name="T4" fmla="*/ 0 w 27"/>
                <a:gd name="T5" fmla="*/ 0 h 92"/>
                <a:gd name="T6" fmla="*/ 0 w 27"/>
                <a:gd name="T7" fmla="*/ 0 h 92"/>
                <a:gd name="T8" fmla="*/ 27 w 27"/>
                <a:gd name="T9" fmla="*/ 27 h 92"/>
                <a:gd name="T10" fmla="*/ 27 w 27"/>
                <a:gd name="T11" fmla="*/ 92 h 92"/>
              </a:gdLst>
              <a:ahLst/>
              <a:cxnLst>
                <a:cxn ang="0">
                  <a:pos x="T0" y="T1"/>
                </a:cxn>
                <a:cxn ang="0">
                  <a:pos x="T2" y="T3"/>
                </a:cxn>
                <a:cxn ang="0">
                  <a:pos x="T4" y="T5"/>
                </a:cxn>
                <a:cxn ang="0">
                  <a:pos x="T6" y="T7"/>
                </a:cxn>
                <a:cxn ang="0">
                  <a:pos x="T8" y="T9"/>
                </a:cxn>
                <a:cxn ang="0">
                  <a:pos x="T10" y="T11"/>
                </a:cxn>
              </a:cxnLst>
              <a:rect l="0" t="0" r="r" b="b"/>
              <a:pathLst>
                <a:path w="27" h="92">
                  <a:moveTo>
                    <a:pt x="27" y="92"/>
                  </a:moveTo>
                  <a:cubicBezTo>
                    <a:pt x="0" y="92"/>
                    <a:pt x="0" y="92"/>
                    <a:pt x="0" y="92"/>
                  </a:cubicBezTo>
                  <a:cubicBezTo>
                    <a:pt x="0" y="0"/>
                    <a:pt x="0" y="0"/>
                    <a:pt x="0" y="0"/>
                  </a:cubicBezTo>
                  <a:cubicBezTo>
                    <a:pt x="0" y="0"/>
                    <a:pt x="0" y="0"/>
                    <a:pt x="0" y="0"/>
                  </a:cubicBezTo>
                  <a:cubicBezTo>
                    <a:pt x="15" y="0"/>
                    <a:pt x="27" y="12"/>
                    <a:pt x="27" y="27"/>
                  </a:cubicBezTo>
                  <a:lnTo>
                    <a:pt x="27" y="92"/>
                  </a:lnTo>
                  <a:close/>
                </a:path>
              </a:pathLst>
            </a:custGeom>
            <a:solidFill>
              <a:srgbClr val="7766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4260" y="820"/>
              <a:ext cx="242" cy="789"/>
            </a:xfrm>
            <a:custGeom>
              <a:avLst/>
              <a:gdLst>
                <a:gd name="T0" fmla="*/ 27 w 27"/>
                <a:gd name="T1" fmla="*/ 88 h 88"/>
                <a:gd name="T2" fmla="*/ 0 w 27"/>
                <a:gd name="T3" fmla="*/ 88 h 88"/>
                <a:gd name="T4" fmla="*/ 0 w 27"/>
                <a:gd name="T5" fmla="*/ 27 h 88"/>
                <a:gd name="T6" fmla="*/ 27 w 27"/>
                <a:gd name="T7" fmla="*/ 0 h 88"/>
                <a:gd name="T8" fmla="*/ 27 w 27"/>
                <a:gd name="T9" fmla="*/ 0 h 88"/>
                <a:gd name="T10" fmla="*/ 27 w 27"/>
                <a:gd name="T11" fmla="*/ 88 h 88"/>
              </a:gdLst>
              <a:ahLst/>
              <a:cxnLst>
                <a:cxn ang="0">
                  <a:pos x="T0" y="T1"/>
                </a:cxn>
                <a:cxn ang="0">
                  <a:pos x="T2" y="T3"/>
                </a:cxn>
                <a:cxn ang="0">
                  <a:pos x="T4" y="T5"/>
                </a:cxn>
                <a:cxn ang="0">
                  <a:pos x="T6" y="T7"/>
                </a:cxn>
                <a:cxn ang="0">
                  <a:pos x="T8" y="T9"/>
                </a:cxn>
                <a:cxn ang="0">
                  <a:pos x="T10" y="T11"/>
                </a:cxn>
              </a:cxnLst>
              <a:rect l="0" t="0" r="r" b="b"/>
              <a:pathLst>
                <a:path w="27" h="88">
                  <a:moveTo>
                    <a:pt x="27" y="88"/>
                  </a:moveTo>
                  <a:cubicBezTo>
                    <a:pt x="0" y="88"/>
                    <a:pt x="0" y="88"/>
                    <a:pt x="0" y="88"/>
                  </a:cubicBezTo>
                  <a:cubicBezTo>
                    <a:pt x="0" y="27"/>
                    <a:pt x="0" y="27"/>
                    <a:pt x="0" y="27"/>
                  </a:cubicBezTo>
                  <a:cubicBezTo>
                    <a:pt x="0" y="12"/>
                    <a:pt x="12" y="0"/>
                    <a:pt x="27" y="0"/>
                  </a:cubicBezTo>
                  <a:cubicBezTo>
                    <a:pt x="27" y="0"/>
                    <a:pt x="27" y="0"/>
                    <a:pt x="27" y="0"/>
                  </a:cubicBezTo>
                  <a:lnTo>
                    <a:pt x="27" y="88"/>
                  </a:lnTo>
                  <a:close/>
                </a:path>
              </a:pathLst>
            </a:custGeom>
            <a:solidFill>
              <a:srgbClr val="7766F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10463973" y="6528110"/>
            <a:ext cx="563093" cy="563093"/>
            <a:chOff x="304800" y="673100"/>
            <a:chExt cx="4000500" cy="4000500"/>
          </a:xfrm>
          <a:effectLst>
            <a:outerShdw blurRad="317500" dist="190500" dir="8100000" algn="tr" rotWithShape="0">
              <a:prstClr val="black">
                <a:alpha val="50000"/>
              </a:prstClr>
            </a:outerShdw>
          </a:effectLst>
        </p:grpSpPr>
        <p:sp>
          <p:nvSpPr>
            <p:cNvPr id="37"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11896046" y="2537408"/>
            <a:ext cx="123998" cy="123998"/>
          </a:xfrm>
          <a:prstGeom prst="ellipse">
            <a:avLst/>
          </a:prstGeom>
          <a:solidFill>
            <a:srgbClr val="7766F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41"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p:cNvSpPr/>
          <p:nvPr/>
        </p:nvSpPr>
        <p:spPr>
          <a:xfrm>
            <a:off x="11108525" y="6708719"/>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45"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48"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椭圆 49"/>
          <p:cNvSpPr/>
          <p:nvPr/>
        </p:nvSpPr>
        <p:spPr>
          <a:xfrm>
            <a:off x="91064" y="642032"/>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953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nodeType="withEffect">
                                  <p:stCondLst>
                                    <p:cond delay="4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nodeType="withEffect">
                                  <p:stCondLst>
                                    <p:cond delay="20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nodeType="withEffect">
                                  <p:stCondLst>
                                    <p:cond delay="4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nodeType="withEffect">
                                  <p:stCondLst>
                                    <p:cond delay="4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fltVal val="0"/>
                                          </p:val>
                                        </p:tav>
                                        <p:tav tm="100000">
                                          <p:val>
                                            <p:strVal val="#ppt_w"/>
                                          </p:val>
                                        </p:tav>
                                      </p:tavLst>
                                    </p:anim>
                                    <p:anim calcmode="lin" valueType="num">
                                      <p:cBhvr>
                                        <p:cTn id="73" dur="500" fill="hold"/>
                                        <p:tgtEl>
                                          <p:spTgt spid="39"/>
                                        </p:tgtEl>
                                        <p:attrNameLst>
                                          <p:attrName>ppt_h</p:attrName>
                                        </p:attrNameLst>
                                      </p:cBhvr>
                                      <p:tavLst>
                                        <p:tav tm="0">
                                          <p:val>
                                            <p:fltVal val="0"/>
                                          </p:val>
                                        </p:tav>
                                        <p:tav tm="100000">
                                          <p:val>
                                            <p:strVal val="#ppt_h"/>
                                          </p:val>
                                        </p:tav>
                                      </p:tavLst>
                                    </p:anim>
                                    <p:animEffect transition="in" filter="fade">
                                      <p:cBhvr>
                                        <p:cTn id="74" dur="500"/>
                                        <p:tgtEl>
                                          <p:spTgt spid="39"/>
                                        </p:tgtEl>
                                      </p:cBhvr>
                                    </p:animEffect>
                                  </p:childTnLst>
                                </p:cTn>
                              </p:par>
                              <p:par>
                                <p:cTn id="75" presetID="53" presetClass="entr" presetSubtype="16"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ppt_w</p:attrName>
                                        </p:attrNameLst>
                                      </p:cBhvr>
                                      <p:tavLst>
                                        <p:tav tm="0">
                                          <p:val>
                                            <p:fltVal val="0"/>
                                          </p:val>
                                        </p:tav>
                                        <p:tav tm="100000">
                                          <p:val>
                                            <p:strVal val="#ppt_w"/>
                                          </p:val>
                                        </p:tav>
                                      </p:tavLst>
                                    </p:anim>
                                    <p:anim calcmode="lin" valueType="num">
                                      <p:cBhvr>
                                        <p:cTn id="83" dur="500" fill="hold"/>
                                        <p:tgtEl>
                                          <p:spTgt spid="43"/>
                                        </p:tgtEl>
                                        <p:attrNameLst>
                                          <p:attrName>ppt_h</p:attrName>
                                        </p:attrNameLst>
                                      </p:cBhvr>
                                      <p:tavLst>
                                        <p:tav tm="0">
                                          <p:val>
                                            <p:fltVal val="0"/>
                                          </p:val>
                                        </p:tav>
                                        <p:tav tm="100000">
                                          <p:val>
                                            <p:strVal val="#ppt_h"/>
                                          </p:val>
                                        </p:tav>
                                      </p:tavLst>
                                    </p:anim>
                                    <p:animEffect transition="in" filter="fade">
                                      <p:cBhvr>
                                        <p:cTn id="84" dur="500"/>
                                        <p:tgtEl>
                                          <p:spTgt spid="43"/>
                                        </p:tgtEl>
                                      </p:cBhvr>
                                    </p:animEffect>
                                  </p:childTnLst>
                                </p:cTn>
                              </p:par>
                              <p:par>
                                <p:cTn id="85" presetID="53" presetClass="entr" presetSubtype="16"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par>
                                <p:cTn id="90" presetID="53" presetClass="entr" presetSubtype="16"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fltVal val="0"/>
                                          </p:val>
                                        </p:tav>
                                        <p:tav tm="100000">
                                          <p:val>
                                            <p:strVal val="#ppt_w"/>
                                          </p:val>
                                        </p:tav>
                                      </p:tavLst>
                                    </p:anim>
                                    <p:anim calcmode="lin" valueType="num">
                                      <p:cBhvr>
                                        <p:cTn id="93" dur="500" fill="hold"/>
                                        <p:tgtEl>
                                          <p:spTgt spid="47"/>
                                        </p:tgtEl>
                                        <p:attrNameLst>
                                          <p:attrName>ppt_h</p:attrName>
                                        </p:attrNameLst>
                                      </p:cBhvr>
                                      <p:tavLst>
                                        <p:tav tm="0">
                                          <p:val>
                                            <p:fltVal val="0"/>
                                          </p:val>
                                        </p:tav>
                                        <p:tav tm="100000">
                                          <p:val>
                                            <p:strVal val="#ppt_h"/>
                                          </p:val>
                                        </p:tav>
                                      </p:tavLst>
                                    </p:anim>
                                    <p:animEffect transition="in" filter="fade">
                                      <p:cBhvr>
                                        <p:cTn id="94" dur="500"/>
                                        <p:tgtEl>
                                          <p:spTgt spid="47"/>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Effect transition="in" filter="fade">
                                      <p:cBhvr>
                                        <p:cTn id="99" dur="500"/>
                                        <p:tgtEl>
                                          <p:spTgt spid="50"/>
                                        </p:tgtEl>
                                      </p:cBhvr>
                                    </p:animEffect>
                                  </p:childTnLst>
                                </p:cTn>
                              </p:par>
                            </p:childTnLst>
                          </p:cTn>
                        </p:par>
                        <p:par>
                          <p:cTn id="100" fill="hold">
                            <p:stCondLst>
                              <p:cond delay="900"/>
                            </p:stCondLst>
                            <p:childTnLst>
                              <p:par>
                                <p:cTn id="101" presetID="10" presetClass="entr" presetSubtype="0"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fade">
                                      <p:cBhvr>
                                        <p:cTn id="103" dur="1100"/>
                                        <p:tgtEl>
                                          <p:spTgt spid="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fade">
                                      <p:cBhvr>
                                        <p:cTn id="106" dur="1100"/>
                                        <p:tgtEl>
                                          <p:spTgt spid="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Effect transition="in" filter="fade">
                                      <p:cBhvr>
                                        <p:cTn id="109" dur="1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 grpId="0" animBg="1"/>
      <p:bldP spid="16" grpId="0" animBg="1"/>
      <p:bldP spid="26" grpId="0" animBg="1"/>
      <p:bldP spid="27" grpId="0" animBg="1"/>
      <p:bldP spid="31" grpId="0" animBg="1"/>
      <p:bldP spid="32" grpId="0" animBg="1"/>
      <p:bldP spid="39" grpId="0" animBg="1"/>
      <p:bldP spid="43" grpId="0" animBg="1"/>
      <p:bldP spid="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5</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a:bodyPr>
          <a:lstStyle/>
          <a:p>
            <a:r>
              <a:rPr lang="zh-CN" altLang="en-US" sz="6000" b="1" dirty="0">
                <a:solidFill>
                  <a:srgbClr val="7766FF"/>
                </a:solidFill>
                <a:latin typeface="+mn-ea"/>
                <a:ea typeface="+mn-ea"/>
              </a:rPr>
              <a:t>项目管理</a:t>
            </a:r>
          </a:p>
        </p:txBody>
      </p:sp>
      <p:sp>
        <p:nvSpPr>
          <p:cNvPr id="37" name="矩形 36"/>
          <p:cNvSpPr/>
          <p:nvPr/>
        </p:nvSpPr>
        <p:spPr>
          <a:xfrm>
            <a:off x="0" y="1644702"/>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902065" y="2537461"/>
            <a:ext cx="1776257" cy="2037927"/>
            <a:chOff x="3747135" y="4406900"/>
            <a:chExt cx="508635" cy="583565"/>
          </a:xfrm>
          <a:solidFill>
            <a:srgbClr val="7766FF"/>
          </a:solidFill>
        </p:grpSpPr>
        <p:sp>
          <p:nvSpPr>
            <p:cNvPr id="34" name="Oval 302"/>
            <p:cNvSpPr>
              <a:spLocks noChangeArrowheads="1"/>
            </p:cNvSpPr>
            <p:nvPr/>
          </p:nvSpPr>
          <p:spPr bwMode="auto">
            <a:xfrm>
              <a:off x="3868420" y="4406900"/>
              <a:ext cx="89535" cy="113030"/>
            </a:xfrm>
            <a:prstGeom prst="ellipse">
              <a:avLst/>
            </a:prstGeom>
            <a:grpFill/>
            <a:ln>
              <a:noFill/>
            </a:ln>
          </p:spPr>
          <p:txBody>
            <a:bodyPr vert="horz" wrap="square" lIns="91440" tIns="45720" rIns="91440" bIns="45720" numCol="1" anchor="t" anchorCtr="0" compatLnSpc="1"/>
            <a:lstStyle/>
            <a:p>
              <a:endParaRPr lang="en-US"/>
            </a:p>
          </p:txBody>
        </p:sp>
        <p:sp>
          <p:nvSpPr>
            <p:cNvPr id="35" name="Freeform 303"/>
            <p:cNvSpPr>
              <a:spLocks noEditPoints="1"/>
            </p:cNvSpPr>
            <p:nvPr/>
          </p:nvSpPr>
          <p:spPr bwMode="auto">
            <a:xfrm>
              <a:off x="3747135" y="4530090"/>
              <a:ext cx="325755" cy="460375"/>
            </a:xfrm>
            <a:custGeom>
              <a:avLst/>
              <a:gdLst>
                <a:gd name="T0" fmla="*/ 156 w 156"/>
                <a:gd name="T1" fmla="*/ 34 h 221"/>
                <a:gd name="T2" fmla="*/ 155 w 156"/>
                <a:gd name="T3" fmla="*/ 33 h 221"/>
                <a:gd name="T4" fmla="*/ 148 w 156"/>
                <a:gd name="T5" fmla="*/ 27 h 221"/>
                <a:gd name="T6" fmla="*/ 116 w 156"/>
                <a:gd name="T7" fmla="*/ 4 h 221"/>
                <a:gd name="T8" fmla="*/ 109 w 156"/>
                <a:gd name="T9" fmla="*/ 1 h 221"/>
                <a:gd name="T10" fmla="*/ 98 w 156"/>
                <a:gd name="T11" fmla="*/ 1 h 221"/>
                <a:gd name="T12" fmla="*/ 96 w 156"/>
                <a:gd name="T13" fmla="*/ 14 h 221"/>
                <a:gd name="T14" fmla="*/ 87 w 156"/>
                <a:gd name="T15" fmla="*/ 55 h 221"/>
                <a:gd name="T16" fmla="*/ 87 w 156"/>
                <a:gd name="T17" fmla="*/ 9 h 221"/>
                <a:gd name="T18" fmla="*/ 75 w 156"/>
                <a:gd name="T19" fmla="*/ 0 h 221"/>
                <a:gd name="T20" fmla="*/ 74 w 156"/>
                <a:gd name="T21" fmla="*/ 11 h 221"/>
                <a:gd name="T22" fmla="*/ 58 w 156"/>
                <a:gd name="T23" fmla="*/ 23 h 221"/>
                <a:gd name="T24" fmla="*/ 52 w 156"/>
                <a:gd name="T25" fmla="*/ 9 h 221"/>
                <a:gd name="T26" fmla="*/ 61 w 156"/>
                <a:gd name="T27" fmla="*/ 0 h 221"/>
                <a:gd name="T28" fmla="*/ 49 w 156"/>
                <a:gd name="T29" fmla="*/ 2 h 221"/>
                <a:gd name="T30" fmla="*/ 3 w 156"/>
                <a:gd name="T31" fmla="*/ 46 h 221"/>
                <a:gd name="T32" fmla="*/ 3 w 156"/>
                <a:gd name="T33" fmla="*/ 46 h 221"/>
                <a:gd name="T34" fmla="*/ 1 w 156"/>
                <a:gd name="T35" fmla="*/ 62 h 221"/>
                <a:gd name="T36" fmla="*/ 2 w 156"/>
                <a:gd name="T37" fmla="*/ 62 h 221"/>
                <a:gd name="T38" fmla="*/ 3 w 156"/>
                <a:gd name="T39" fmla="*/ 64 h 221"/>
                <a:gd name="T40" fmla="*/ 7 w 156"/>
                <a:gd name="T41" fmla="*/ 73 h 221"/>
                <a:gd name="T42" fmla="*/ 26 w 156"/>
                <a:gd name="T43" fmla="*/ 109 h 221"/>
                <a:gd name="T44" fmla="*/ 42 w 156"/>
                <a:gd name="T45" fmla="*/ 116 h 221"/>
                <a:gd name="T46" fmla="*/ 45 w 156"/>
                <a:gd name="T47" fmla="*/ 117 h 221"/>
                <a:gd name="T48" fmla="*/ 78 w 156"/>
                <a:gd name="T49" fmla="*/ 221 h 221"/>
                <a:gd name="T50" fmla="*/ 72 w 156"/>
                <a:gd name="T51" fmla="*/ 142 h 221"/>
                <a:gd name="T52" fmla="*/ 115 w 156"/>
                <a:gd name="T53" fmla="*/ 43 h 221"/>
                <a:gd name="T54" fmla="*/ 121 w 156"/>
                <a:gd name="T55" fmla="*/ 40 h 221"/>
                <a:gd name="T56" fmla="*/ 97 w 156"/>
                <a:gd name="T57" fmla="*/ 58 h 221"/>
                <a:gd name="T58" fmla="*/ 115 w 156"/>
                <a:gd name="T59" fmla="*/ 43 h 221"/>
                <a:gd name="T60" fmla="*/ 39 w 156"/>
                <a:gd name="T61" fmla="*/ 72 h 221"/>
                <a:gd name="T62" fmla="*/ 30 w 156"/>
                <a:gd name="T63" fmla="*/ 56 h 221"/>
                <a:gd name="T64" fmla="*/ 43 w 156"/>
                <a:gd name="T65" fmla="*/ 7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221">
                  <a:moveTo>
                    <a:pt x="155" y="54"/>
                  </a:moveTo>
                  <a:cubicBezTo>
                    <a:pt x="155" y="45"/>
                    <a:pt x="156" y="31"/>
                    <a:pt x="156" y="34"/>
                  </a:cubicBezTo>
                  <a:cubicBezTo>
                    <a:pt x="156" y="34"/>
                    <a:pt x="156" y="34"/>
                    <a:pt x="156" y="34"/>
                  </a:cubicBezTo>
                  <a:cubicBezTo>
                    <a:pt x="155" y="33"/>
                    <a:pt x="155" y="33"/>
                    <a:pt x="155" y="33"/>
                  </a:cubicBezTo>
                  <a:cubicBezTo>
                    <a:pt x="153" y="31"/>
                    <a:pt x="153" y="31"/>
                    <a:pt x="153" y="31"/>
                  </a:cubicBezTo>
                  <a:cubicBezTo>
                    <a:pt x="148" y="27"/>
                    <a:pt x="148" y="27"/>
                    <a:pt x="148" y="27"/>
                  </a:cubicBezTo>
                  <a:cubicBezTo>
                    <a:pt x="137" y="20"/>
                    <a:pt x="137" y="20"/>
                    <a:pt x="137" y="20"/>
                  </a:cubicBezTo>
                  <a:cubicBezTo>
                    <a:pt x="116" y="4"/>
                    <a:pt x="116" y="4"/>
                    <a:pt x="116" y="4"/>
                  </a:cubicBezTo>
                  <a:cubicBezTo>
                    <a:pt x="114" y="2"/>
                    <a:pt x="111" y="2"/>
                    <a:pt x="109" y="1"/>
                  </a:cubicBezTo>
                  <a:cubicBezTo>
                    <a:pt x="109" y="1"/>
                    <a:pt x="109" y="1"/>
                    <a:pt x="109" y="1"/>
                  </a:cubicBezTo>
                  <a:cubicBezTo>
                    <a:pt x="105" y="1"/>
                    <a:pt x="101" y="1"/>
                    <a:pt x="98" y="0"/>
                  </a:cubicBezTo>
                  <a:cubicBezTo>
                    <a:pt x="98" y="1"/>
                    <a:pt x="98" y="1"/>
                    <a:pt x="98" y="1"/>
                  </a:cubicBezTo>
                  <a:cubicBezTo>
                    <a:pt x="107" y="9"/>
                    <a:pt x="107" y="9"/>
                    <a:pt x="107" y="9"/>
                  </a:cubicBezTo>
                  <a:cubicBezTo>
                    <a:pt x="96" y="14"/>
                    <a:pt x="96" y="14"/>
                    <a:pt x="96" y="14"/>
                  </a:cubicBezTo>
                  <a:cubicBezTo>
                    <a:pt x="101" y="23"/>
                    <a:pt x="101" y="23"/>
                    <a:pt x="101" y="23"/>
                  </a:cubicBezTo>
                  <a:cubicBezTo>
                    <a:pt x="87" y="55"/>
                    <a:pt x="87" y="55"/>
                    <a:pt x="87" y="55"/>
                  </a:cubicBezTo>
                  <a:cubicBezTo>
                    <a:pt x="85" y="11"/>
                    <a:pt x="85" y="11"/>
                    <a:pt x="85" y="11"/>
                  </a:cubicBezTo>
                  <a:cubicBezTo>
                    <a:pt x="87" y="9"/>
                    <a:pt x="87" y="9"/>
                    <a:pt x="87" y="9"/>
                  </a:cubicBezTo>
                  <a:cubicBezTo>
                    <a:pt x="84" y="0"/>
                    <a:pt x="84" y="0"/>
                    <a:pt x="84" y="0"/>
                  </a:cubicBezTo>
                  <a:cubicBezTo>
                    <a:pt x="75" y="0"/>
                    <a:pt x="75" y="0"/>
                    <a:pt x="75" y="0"/>
                  </a:cubicBezTo>
                  <a:cubicBezTo>
                    <a:pt x="72" y="9"/>
                    <a:pt x="72" y="9"/>
                    <a:pt x="72" y="9"/>
                  </a:cubicBezTo>
                  <a:cubicBezTo>
                    <a:pt x="74" y="11"/>
                    <a:pt x="74" y="11"/>
                    <a:pt x="74" y="11"/>
                  </a:cubicBezTo>
                  <a:cubicBezTo>
                    <a:pt x="72" y="55"/>
                    <a:pt x="72" y="55"/>
                    <a:pt x="72" y="55"/>
                  </a:cubicBezTo>
                  <a:cubicBezTo>
                    <a:pt x="58" y="23"/>
                    <a:pt x="58" y="23"/>
                    <a:pt x="58" y="23"/>
                  </a:cubicBezTo>
                  <a:cubicBezTo>
                    <a:pt x="63" y="14"/>
                    <a:pt x="63" y="14"/>
                    <a:pt x="63" y="14"/>
                  </a:cubicBezTo>
                  <a:cubicBezTo>
                    <a:pt x="52" y="9"/>
                    <a:pt x="52" y="9"/>
                    <a:pt x="52" y="9"/>
                  </a:cubicBezTo>
                  <a:cubicBezTo>
                    <a:pt x="61" y="1"/>
                    <a:pt x="61" y="1"/>
                    <a:pt x="61" y="1"/>
                  </a:cubicBezTo>
                  <a:cubicBezTo>
                    <a:pt x="61" y="0"/>
                    <a:pt x="61" y="0"/>
                    <a:pt x="61" y="0"/>
                  </a:cubicBezTo>
                  <a:cubicBezTo>
                    <a:pt x="58" y="1"/>
                    <a:pt x="54" y="1"/>
                    <a:pt x="50" y="1"/>
                  </a:cubicBezTo>
                  <a:cubicBezTo>
                    <a:pt x="50" y="1"/>
                    <a:pt x="50" y="1"/>
                    <a:pt x="49" y="2"/>
                  </a:cubicBezTo>
                  <a:cubicBezTo>
                    <a:pt x="46" y="2"/>
                    <a:pt x="43" y="3"/>
                    <a:pt x="40" y="6"/>
                  </a:cubicBezTo>
                  <a:cubicBezTo>
                    <a:pt x="3" y="46"/>
                    <a:pt x="3" y="46"/>
                    <a:pt x="3" y="46"/>
                  </a:cubicBezTo>
                  <a:cubicBezTo>
                    <a:pt x="3" y="46"/>
                    <a:pt x="3" y="46"/>
                    <a:pt x="3" y="46"/>
                  </a:cubicBezTo>
                  <a:cubicBezTo>
                    <a:pt x="3" y="46"/>
                    <a:pt x="3" y="46"/>
                    <a:pt x="3" y="46"/>
                  </a:cubicBezTo>
                  <a:cubicBezTo>
                    <a:pt x="0" y="77"/>
                    <a:pt x="2" y="55"/>
                    <a:pt x="1" y="62"/>
                  </a:cubicBezTo>
                  <a:cubicBezTo>
                    <a:pt x="1" y="62"/>
                    <a:pt x="1" y="62"/>
                    <a:pt x="1" y="62"/>
                  </a:cubicBezTo>
                  <a:cubicBezTo>
                    <a:pt x="1" y="62"/>
                    <a:pt x="1" y="62"/>
                    <a:pt x="1" y="62"/>
                  </a:cubicBezTo>
                  <a:cubicBezTo>
                    <a:pt x="2" y="62"/>
                    <a:pt x="2" y="62"/>
                    <a:pt x="2" y="62"/>
                  </a:cubicBezTo>
                  <a:cubicBezTo>
                    <a:pt x="2" y="63"/>
                    <a:pt x="2" y="63"/>
                    <a:pt x="2" y="63"/>
                  </a:cubicBezTo>
                  <a:cubicBezTo>
                    <a:pt x="3" y="64"/>
                    <a:pt x="3" y="64"/>
                    <a:pt x="3" y="64"/>
                  </a:cubicBezTo>
                  <a:cubicBezTo>
                    <a:pt x="4" y="67"/>
                    <a:pt x="4" y="67"/>
                    <a:pt x="4" y="67"/>
                  </a:cubicBezTo>
                  <a:cubicBezTo>
                    <a:pt x="7" y="73"/>
                    <a:pt x="7" y="73"/>
                    <a:pt x="7" y="73"/>
                  </a:cubicBezTo>
                  <a:cubicBezTo>
                    <a:pt x="13" y="85"/>
                    <a:pt x="13" y="85"/>
                    <a:pt x="13" y="85"/>
                  </a:cubicBezTo>
                  <a:cubicBezTo>
                    <a:pt x="26" y="109"/>
                    <a:pt x="26" y="109"/>
                    <a:pt x="26" y="109"/>
                  </a:cubicBezTo>
                  <a:cubicBezTo>
                    <a:pt x="31" y="107"/>
                    <a:pt x="37" y="104"/>
                    <a:pt x="42" y="101"/>
                  </a:cubicBezTo>
                  <a:cubicBezTo>
                    <a:pt x="42" y="106"/>
                    <a:pt x="42" y="111"/>
                    <a:pt x="42" y="116"/>
                  </a:cubicBezTo>
                  <a:cubicBezTo>
                    <a:pt x="42" y="116"/>
                    <a:pt x="42" y="117"/>
                    <a:pt x="42" y="117"/>
                  </a:cubicBezTo>
                  <a:cubicBezTo>
                    <a:pt x="43" y="117"/>
                    <a:pt x="44" y="117"/>
                    <a:pt x="45" y="117"/>
                  </a:cubicBezTo>
                  <a:cubicBezTo>
                    <a:pt x="48" y="221"/>
                    <a:pt x="48" y="221"/>
                    <a:pt x="48" y="221"/>
                  </a:cubicBezTo>
                  <a:cubicBezTo>
                    <a:pt x="78" y="221"/>
                    <a:pt x="78" y="221"/>
                    <a:pt x="78" y="221"/>
                  </a:cubicBezTo>
                  <a:cubicBezTo>
                    <a:pt x="78" y="208"/>
                    <a:pt x="78" y="191"/>
                    <a:pt x="78" y="174"/>
                  </a:cubicBezTo>
                  <a:cubicBezTo>
                    <a:pt x="74" y="164"/>
                    <a:pt x="72" y="153"/>
                    <a:pt x="72" y="142"/>
                  </a:cubicBezTo>
                  <a:cubicBezTo>
                    <a:pt x="72" y="95"/>
                    <a:pt x="109" y="57"/>
                    <a:pt x="155" y="54"/>
                  </a:cubicBezTo>
                  <a:close/>
                  <a:moveTo>
                    <a:pt x="115" y="43"/>
                  </a:moveTo>
                  <a:cubicBezTo>
                    <a:pt x="115" y="40"/>
                    <a:pt x="115" y="38"/>
                    <a:pt x="115" y="35"/>
                  </a:cubicBezTo>
                  <a:cubicBezTo>
                    <a:pt x="121" y="40"/>
                    <a:pt x="121" y="40"/>
                    <a:pt x="121" y="40"/>
                  </a:cubicBezTo>
                  <a:cubicBezTo>
                    <a:pt x="124" y="43"/>
                    <a:pt x="124" y="43"/>
                    <a:pt x="124" y="43"/>
                  </a:cubicBezTo>
                  <a:cubicBezTo>
                    <a:pt x="97" y="58"/>
                    <a:pt x="97" y="58"/>
                    <a:pt x="97" y="58"/>
                  </a:cubicBezTo>
                  <a:cubicBezTo>
                    <a:pt x="95" y="54"/>
                    <a:pt x="95" y="54"/>
                    <a:pt x="95" y="54"/>
                  </a:cubicBezTo>
                  <a:lnTo>
                    <a:pt x="115" y="43"/>
                  </a:lnTo>
                  <a:close/>
                  <a:moveTo>
                    <a:pt x="43" y="78"/>
                  </a:moveTo>
                  <a:cubicBezTo>
                    <a:pt x="39" y="72"/>
                    <a:pt x="39" y="72"/>
                    <a:pt x="39" y="72"/>
                  </a:cubicBezTo>
                  <a:cubicBezTo>
                    <a:pt x="32" y="60"/>
                    <a:pt x="32" y="60"/>
                    <a:pt x="32" y="60"/>
                  </a:cubicBezTo>
                  <a:cubicBezTo>
                    <a:pt x="30" y="56"/>
                    <a:pt x="30" y="56"/>
                    <a:pt x="30" y="56"/>
                  </a:cubicBezTo>
                  <a:cubicBezTo>
                    <a:pt x="44" y="40"/>
                    <a:pt x="44" y="40"/>
                    <a:pt x="44" y="40"/>
                  </a:cubicBezTo>
                  <a:cubicBezTo>
                    <a:pt x="43" y="53"/>
                    <a:pt x="43" y="65"/>
                    <a:pt x="43" y="78"/>
                  </a:cubicBezTo>
                  <a:close/>
                </a:path>
              </a:pathLst>
            </a:custGeom>
            <a:grpFill/>
            <a:ln>
              <a:noFill/>
            </a:ln>
          </p:spPr>
          <p:txBody>
            <a:bodyPr vert="horz" wrap="square" lIns="91440" tIns="45720" rIns="91440" bIns="45720" numCol="1" anchor="t" anchorCtr="0" compatLnSpc="1"/>
            <a:lstStyle/>
            <a:p>
              <a:endParaRPr lang="en-US"/>
            </a:p>
          </p:txBody>
        </p:sp>
        <p:sp>
          <p:nvSpPr>
            <p:cNvPr id="36" name="Freeform 304"/>
            <p:cNvSpPr/>
            <p:nvPr/>
          </p:nvSpPr>
          <p:spPr bwMode="auto">
            <a:xfrm>
              <a:off x="3920490" y="4912360"/>
              <a:ext cx="64770" cy="78105"/>
            </a:xfrm>
            <a:custGeom>
              <a:avLst/>
              <a:gdLst>
                <a:gd name="T0" fmla="*/ 0 w 31"/>
                <a:gd name="T1" fmla="*/ 0 h 37"/>
                <a:gd name="T2" fmla="*/ 1 w 31"/>
                <a:gd name="T3" fmla="*/ 37 h 37"/>
                <a:gd name="T4" fmla="*/ 31 w 31"/>
                <a:gd name="T5" fmla="*/ 37 h 37"/>
                <a:gd name="T6" fmla="*/ 31 w 31"/>
                <a:gd name="T7" fmla="*/ 33 h 37"/>
                <a:gd name="T8" fmla="*/ 0 w 31"/>
                <a:gd name="T9" fmla="*/ 0 h 37"/>
              </a:gdLst>
              <a:ahLst/>
              <a:cxnLst>
                <a:cxn ang="0">
                  <a:pos x="T0" y="T1"/>
                </a:cxn>
                <a:cxn ang="0">
                  <a:pos x="T2" y="T3"/>
                </a:cxn>
                <a:cxn ang="0">
                  <a:pos x="T4" y="T5"/>
                </a:cxn>
                <a:cxn ang="0">
                  <a:pos x="T6" y="T7"/>
                </a:cxn>
                <a:cxn ang="0">
                  <a:pos x="T8" y="T9"/>
                </a:cxn>
              </a:cxnLst>
              <a:rect l="0" t="0" r="r" b="b"/>
              <a:pathLst>
                <a:path w="31" h="37">
                  <a:moveTo>
                    <a:pt x="0" y="0"/>
                  </a:moveTo>
                  <a:cubicBezTo>
                    <a:pt x="1" y="37"/>
                    <a:pt x="1" y="37"/>
                    <a:pt x="1" y="37"/>
                  </a:cubicBezTo>
                  <a:cubicBezTo>
                    <a:pt x="31" y="37"/>
                    <a:pt x="31" y="37"/>
                    <a:pt x="31" y="37"/>
                  </a:cubicBezTo>
                  <a:cubicBezTo>
                    <a:pt x="31" y="36"/>
                    <a:pt x="31" y="35"/>
                    <a:pt x="31" y="33"/>
                  </a:cubicBezTo>
                  <a:cubicBezTo>
                    <a:pt x="18" y="25"/>
                    <a:pt x="7" y="14"/>
                    <a:pt x="0" y="0"/>
                  </a:cubicBezTo>
                  <a:close/>
                </a:path>
              </a:pathLst>
            </a:custGeom>
            <a:grpFill/>
            <a:ln>
              <a:noFill/>
            </a:ln>
          </p:spPr>
          <p:txBody>
            <a:bodyPr vert="horz" wrap="square" lIns="91440" tIns="45720" rIns="91440" bIns="45720" numCol="1" anchor="t" anchorCtr="0" compatLnSpc="1"/>
            <a:lstStyle/>
            <a:p>
              <a:endParaRPr lang="en-US"/>
            </a:p>
          </p:txBody>
        </p:sp>
        <p:sp>
          <p:nvSpPr>
            <p:cNvPr id="38" name="Freeform 305"/>
            <p:cNvSpPr/>
            <p:nvPr/>
          </p:nvSpPr>
          <p:spPr bwMode="auto">
            <a:xfrm>
              <a:off x="4066540" y="4653280"/>
              <a:ext cx="56515" cy="45085"/>
            </a:xfrm>
            <a:custGeom>
              <a:avLst/>
              <a:gdLst>
                <a:gd name="T0" fmla="*/ 29 w 34"/>
                <a:gd name="T1" fmla="*/ 0 h 27"/>
                <a:gd name="T2" fmla="*/ 24 w 34"/>
                <a:gd name="T3" fmla="*/ 0 h 27"/>
                <a:gd name="T4" fmla="*/ 10 w 34"/>
                <a:gd name="T5" fmla="*/ 0 h 27"/>
                <a:gd name="T6" fmla="*/ 4 w 34"/>
                <a:gd name="T7" fmla="*/ 0 h 27"/>
                <a:gd name="T8" fmla="*/ 0 w 34"/>
                <a:gd name="T9" fmla="*/ 27 h 27"/>
                <a:gd name="T10" fmla="*/ 10 w 34"/>
                <a:gd name="T11" fmla="*/ 27 h 27"/>
                <a:gd name="T12" fmla="*/ 24 w 34"/>
                <a:gd name="T13" fmla="*/ 27 h 27"/>
                <a:gd name="T14" fmla="*/ 34 w 34"/>
                <a:gd name="T15" fmla="*/ 27 h 27"/>
                <a:gd name="T16" fmla="*/ 29 w 3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7">
                  <a:moveTo>
                    <a:pt x="29" y="0"/>
                  </a:moveTo>
                  <a:lnTo>
                    <a:pt x="24" y="0"/>
                  </a:lnTo>
                  <a:lnTo>
                    <a:pt x="10" y="0"/>
                  </a:lnTo>
                  <a:lnTo>
                    <a:pt x="4" y="0"/>
                  </a:lnTo>
                  <a:lnTo>
                    <a:pt x="0" y="27"/>
                  </a:lnTo>
                  <a:lnTo>
                    <a:pt x="10" y="27"/>
                  </a:lnTo>
                  <a:lnTo>
                    <a:pt x="24" y="27"/>
                  </a:lnTo>
                  <a:lnTo>
                    <a:pt x="34" y="27"/>
                  </a:lnTo>
                  <a:lnTo>
                    <a:pt x="29" y="0"/>
                  </a:lnTo>
                  <a:close/>
                </a:path>
              </a:pathLst>
            </a:custGeom>
            <a:grpFill/>
            <a:ln>
              <a:noFill/>
            </a:ln>
          </p:spPr>
          <p:txBody>
            <a:bodyPr vert="horz" wrap="square" lIns="91440" tIns="45720" rIns="91440" bIns="45720" numCol="1" anchor="t" anchorCtr="0" compatLnSpc="1"/>
            <a:lstStyle/>
            <a:p>
              <a:endParaRPr lang="en-US"/>
            </a:p>
          </p:txBody>
        </p:sp>
        <p:sp>
          <p:nvSpPr>
            <p:cNvPr id="39" name="Freeform 306"/>
            <p:cNvSpPr/>
            <p:nvPr/>
          </p:nvSpPr>
          <p:spPr bwMode="auto">
            <a:xfrm>
              <a:off x="3991610" y="4662805"/>
              <a:ext cx="64770" cy="63500"/>
            </a:xfrm>
            <a:custGeom>
              <a:avLst/>
              <a:gdLst>
                <a:gd name="T0" fmla="*/ 21 w 39"/>
                <a:gd name="T1" fmla="*/ 0 h 38"/>
                <a:gd name="T2" fmla="*/ 16 w 39"/>
                <a:gd name="T3" fmla="*/ 3 h 38"/>
                <a:gd name="T4" fmla="*/ 5 w 39"/>
                <a:gd name="T5" fmla="*/ 9 h 38"/>
                <a:gd name="T6" fmla="*/ 0 w 39"/>
                <a:gd name="T7" fmla="*/ 13 h 38"/>
                <a:gd name="T8" fmla="*/ 10 w 39"/>
                <a:gd name="T9" fmla="*/ 38 h 38"/>
                <a:gd name="T10" fmla="*/ 17 w 39"/>
                <a:gd name="T11" fmla="*/ 33 h 38"/>
                <a:gd name="T12" fmla="*/ 30 w 39"/>
                <a:gd name="T13" fmla="*/ 25 h 38"/>
                <a:gd name="T14" fmla="*/ 39 w 39"/>
                <a:gd name="T15" fmla="*/ 20 h 38"/>
                <a:gd name="T16" fmla="*/ 21 w 3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21" y="0"/>
                  </a:moveTo>
                  <a:lnTo>
                    <a:pt x="16" y="3"/>
                  </a:lnTo>
                  <a:lnTo>
                    <a:pt x="5" y="9"/>
                  </a:lnTo>
                  <a:lnTo>
                    <a:pt x="0" y="13"/>
                  </a:lnTo>
                  <a:lnTo>
                    <a:pt x="10" y="38"/>
                  </a:lnTo>
                  <a:lnTo>
                    <a:pt x="17" y="33"/>
                  </a:lnTo>
                  <a:lnTo>
                    <a:pt x="30" y="25"/>
                  </a:lnTo>
                  <a:lnTo>
                    <a:pt x="39" y="20"/>
                  </a:lnTo>
                  <a:lnTo>
                    <a:pt x="21" y="0"/>
                  </a:lnTo>
                  <a:close/>
                </a:path>
              </a:pathLst>
            </a:custGeom>
            <a:grpFill/>
            <a:ln>
              <a:noFill/>
            </a:ln>
          </p:spPr>
          <p:txBody>
            <a:bodyPr vert="horz" wrap="square" lIns="91440" tIns="45720" rIns="91440" bIns="45720" numCol="1" anchor="t" anchorCtr="0" compatLnSpc="1"/>
            <a:lstStyle/>
            <a:p>
              <a:endParaRPr lang="en-US"/>
            </a:p>
          </p:txBody>
        </p:sp>
        <p:sp>
          <p:nvSpPr>
            <p:cNvPr id="40" name="Freeform 307"/>
            <p:cNvSpPr/>
            <p:nvPr/>
          </p:nvSpPr>
          <p:spPr bwMode="auto">
            <a:xfrm>
              <a:off x="3935095" y="4712970"/>
              <a:ext cx="63500" cy="64770"/>
            </a:xfrm>
            <a:custGeom>
              <a:avLst/>
              <a:gdLst>
                <a:gd name="T0" fmla="*/ 13 w 38"/>
                <a:gd name="T1" fmla="*/ 0 h 39"/>
                <a:gd name="T2" fmla="*/ 9 w 38"/>
                <a:gd name="T3" fmla="*/ 5 h 39"/>
                <a:gd name="T4" fmla="*/ 3 w 38"/>
                <a:gd name="T5" fmla="*/ 18 h 39"/>
                <a:gd name="T6" fmla="*/ 0 w 38"/>
                <a:gd name="T7" fmla="*/ 23 h 39"/>
                <a:gd name="T8" fmla="*/ 20 w 38"/>
                <a:gd name="T9" fmla="*/ 39 h 39"/>
                <a:gd name="T10" fmla="*/ 25 w 38"/>
                <a:gd name="T11" fmla="*/ 31 h 39"/>
                <a:gd name="T12" fmla="*/ 33 w 38"/>
                <a:gd name="T13" fmla="*/ 19 h 39"/>
                <a:gd name="T14" fmla="*/ 38 w 38"/>
                <a:gd name="T15" fmla="*/ 10 h 39"/>
                <a:gd name="T16" fmla="*/ 13 w 3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9">
                  <a:moveTo>
                    <a:pt x="13" y="0"/>
                  </a:moveTo>
                  <a:lnTo>
                    <a:pt x="9" y="5"/>
                  </a:lnTo>
                  <a:lnTo>
                    <a:pt x="3" y="18"/>
                  </a:lnTo>
                  <a:lnTo>
                    <a:pt x="0" y="23"/>
                  </a:lnTo>
                  <a:lnTo>
                    <a:pt x="20" y="39"/>
                  </a:lnTo>
                  <a:lnTo>
                    <a:pt x="25" y="31"/>
                  </a:lnTo>
                  <a:lnTo>
                    <a:pt x="33" y="19"/>
                  </a:lnTo>
                  <a:lnTo>
                    <a:pt x="38" y="10"/>
                  </a:lnTo>
                  <a:lnTo>
                    <a:pt x="13" y="0"/>
                  </a:lnTo>
                  <a:close/>
                </a:path>
              </a:pathLst>
            </a:custGeom>
            <a:grpFill/>
            <a:ln>
              <a:noFill/>
            </a:ln>
          </p:spPr>
          <p:txBody>
            <a:bodyPr vert="horz" wrap="square" lIns="91440" tIns="45720" rIns="91440" bIns="45720" numCol="1" anchor="t" anchorCtr="0" compatLnSpc="1"/>
            <a:lstStyle/>
            <a:p>
              <a:endParaRPr lang="en-US"/>
            </a:p>
          </p:txBody>
        </p:sp>
        <p:sp>
          <p:nvSpPr>
            <p:cNvPr id="41" name="Freeform 308"/>
            <p:cNvSpPr/>
            <p:nvPr/>
          </p:nvSpPr>
          <p:spPr bwMode="auto">
            <a:xfrm>
              <a:off x="3918585" y="4787900"/>
              <a:ext cx="43180" cy="54610"/>
            </a:xfrm>
            <a:custGeom>
              <a:avLst/>
              <a:gdLst>
                <a:gd name="T0" fmla="*/ 0 w 26"/>
                <a:gd name="T1" fmla="*/ 4 h 33"/>
                <a:gd name="T2" fmla="*/ 0 w 26"/>
                <a:gd name="T3" fmla="*/ 10 h 33"/>
                <a:gd name="T4" fmla="*/ 0 w 26"/>
                <a:gd name="T5" fmla="*/ 24 h 33"/>
                <a:gd name="T6" fmla="*/ 0 w 26"/>
                <a:gd name="T7" fmla="*/ 29 h 33"/>
                <a:gd name="T8" fmla="*/ 26 w 26"/>
                <a:gd name="T9" fmla="*/ 33 h 33"/>
                <a:gd name="T10" fmla="*/ 26 w 26"/>
                <a:gd name="T11" fmla="*/ 24 h 33"/>
                <a:gd name="T12" fmla="*/ 26 w 26"/>
                <a:gd name="T13" fmla="*/ 10 h 33"/>
                <a:gd name="T14" fmla="*/ 26 w 26"/>
                <a:gd name="T15" fmla="*/ 0 h 33"/>
                <a:gd name="T16" fmla="*/ 0 w 26"/>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3">
                  <a:moveTo>
                    <a:pt x="0" y="4"/>
                  </a:moveTo>
                  <a:lnTo>
                    <a:pt x="0" y="10"/>
                  </a:lnTo>
                  <a:lnTo>
                    <a:pt x="0" y="24"/>
                  </a:lnTo>
                  <a:lnTo>
                    <a:pt x="0" y="29"/>
                  </a:lnTo>
                  <a:lnTo>
                    <a:pt x="26" y="33"/>
                  </a:lnTo>
                  <a:lnTo>
                    <a:pt x="26" y="24"/>
                  </a:lnTo>
                  <a:lnTo>
                    <a:pt x="26" y="10"/>
                  </a:lnTo>
                  <a:lnTo>
                    <a:pt x="26" y="0"/>
                  </a:lnTo>
                  <a:lnTo>
                    <a:pt x="0" y="4"/>
                  </a:lnTo>
                  <a:close/>
                </a:path>
              </a:pathLst>
            </a:custGeom>
            <a:grpFill/>
            <a:ln>
              <a:noFill/>
            </a:ln>
          </p:spPr>
          <p:txBody>
            <a:bodyPr vert="horz" wrap="square" lIns="91440" tIns="45720" rIns="91440" bIns="45720" numCol="1" anchor="t" anchorCtr="0" compatLnSpc="1"/>
            <a:lstStyle/>
            <a:p>
              <a:endParaRPr lang="en-US"/>
            </a:p>
          </p:txBody>
        </p:sp>
        <p:sp>
          <p:nvSpPr>
            <p:cNvPr id="42" name="Freeform 309"/>
            <p:cNvSpPr/>
            <p:nvPr/>
          </p:nvSpPr>
          <p:spPr bwMode="auto">
            <a:xfrm>
              <a:off x="3928745" y="4853940"/>
              <a:ext cx="61595" cy="64770"/>
            </a:xfrm>
            <a:custGeom>
              <a:avLst/>
              <a:gdLst>
                <a:gd name="T0" fmla="*/ 0 w 37"/>
                <a:gd name="T1" fmla="*/ 17 h 39"/>
                <a:gd name="T2" fmla="*/ 3 w 37"/>
                <a:gd name="T3" fmla="*/ 22 h 39"/>
                <a:gd name="T4" fmla="*/ 9 w 37"/>
                <a:gd name="T5" fmla="*/ 34 h 39"/>
                <a:gd name="T6" fmla="*/ 12 w 37"/>
                <a:gd name="T7" fmla="*/ 39 h 39"/>
                <a:gd name="T8" fmla="*/ 37 w 37"/>
                <a:gd name="T9" fmla="*/ 29 h 39"/>
                <a:gd name="T10" fmla="*/ 33 w 37"/>
                <a:gd name="T11" fmla="*/ 20 h 39"/>
                <a:gd name="T12" fmla="*/ 25 w 37"/>
                <a:gd name="T13" fmla="*/ 9 h 39"/>
                <a:gd name="T14" fmla="*/ 20 w 37"/>
                <a:gd name="T15" fmla="*/ 0 h 39"/>
                <a:gd name="T16" fmla="*/ 0 w 37"/>
                <a:gd name="T17"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0" y="17"/>
                  </a:moveTo>
                  <a:lnTo>
                    <a:pt x="3" y="22"/>
                  </a:lnTo>
                  <a:lnTo>
                    <a:pt x="9" y="34"/>
                  </a:lnTo>
                  <a:lnTo>
                    <a:pt x="12" y="39"/>
                  </a:lnTo>
                  <a:lnTo>
                    <a:pt x="37" y="29"/>
                  </a:lnTo>
                  <a:lnTo>
                    <a:pt x="33" y="20"/>
                  </a:lnTo>
                  <a:lnTo>
                    <a:pt x="25" y="9"/>
                  </a:lnTo>
                  <a:lnTo>
                    <a:pt x="20" y="0"/>
                  </a:lnTo>
                  <a:lnTo>
                    <a:pt x="0" y="17"/>
                  </a:lnTo>
                  <a:close/>
                </a:path>
              </a:pathLst>
            </a:custGeom>
            <a:grpFill/>
            <a:ln>
              <a:noFill/>
            </a:ln>
          </p:spPr>
          <p:txBody>
            <a:bodyPr vert="horz" wrap="square" lIns="91440" tIns="45720" rIns="91440" bIns="45720" numCol="1" anchor="t" anchorCtr="0" compatLnSpc="1"/>
            <a:lstStyle/>
            <a:p>
              <a:endParaRPr lang="en-US"/>
            </a:p>
          </p:txBody>
        </p:sp>
        <p:sp>
          <p:nvSpPr>
            <p:cNvPr id="43" name="Freeform 310"/>
            <p:cNvSpPr/>
            <p:nvPr/>
          </p:nvSpPr>
          <p:spPr bwMode="auto">
            <a:xfrm>
              <a:off x="3978275" y="4912360"/>
              <a:ext cx="64770" cy="63500"/>
            </a:xfrm>
            <a:custGeom>
              <a:avLst/>
              <a:gdLst>
                <a:gd name="T0" fmla="*/ 0 w 39"/>
                <a:gd name="T1" fmla="*/ 26 h 38"/>
                <a:gd name="T2" fmla="*/ 5 w 39"/>
                <a:gd name="T3" fmla="*/ 28 h 38"/>
                <a:gd name="T4" fmla="*/ 18 w 39"/>
                <a:gd name="T5" fmla="*/ 36 h 38"/>
                <a:gd name="T6" fmla="*/ 23 w 39"/>
                <a:gd name="T7" fmla="*/ 38 h 38"/>
                <a:gd name="T8" fmla="*/ 39 w 39"/>
                <a:gd name="T9" fmla="*/ 17 h 38"/>
                <a:gd name="T10" fmla="*/ 30 w 39"/>
                <a:gd name="T11" fmla="*/ 12 h 38"/>
                <a:gd name="T12" fmla="*/ 19 w 39"/>
                <a:gd name="T13" fmla="*/ 6 h 38"/>
                <a:gd name="T14" fmla="*/ 10 w 39"/>
                <a:gd name="T15" fmla="*/ 0 h 38"/>
                <a:gd name="T16" fmla="*/ 0 w 39"/>
                <a:gd name="T1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0" y="26"/>
                  </a:moveTo>
                  <a:lnTo>
                    <a:pt x="5" y="28"/>
                  </a:lnTo>
                  <a:lnTo>
                    <a:pt x="18" y="36"/>
                  </a:lnTo>
                  <a:lnTo>
                    <a:pt x="23" y="38"/>
                  </a:lnTo>
                  <a:lnTo>
                    <a:pt x="39" y="17"/>
                  </a:lnTo>
                  <a:lnTo>
                    <a:pt x="30" y="12"/>
                  </a:lnTo>
                  <a:lnTo>
                    <a:pt x="19" y="6"/>
                  </a:lnTo>
                  <a:lnTo>
                    <a:pt x="10" y="0"/>
                  </a:lnTo>
                  <a:lnTo>
                    <a:pt x="0" y="26"/>
                  </a:lnTo>
                  <a:close/>
                </a:path>
              </a:pathLst>
            </a:custGeom>
            <a:grpFill/>
            <a:ln>
              <a:noFill/>
            </a:ln>
          </p:spPr>
          <p:txBody>
            <a:bodyPr vert="horz" wrap="square" lIns="91440" tIns="45720" rIns="91440" bIns="45720" numCol="1" anchor="t" anchorCtr="0" compatLnSpc="1"/>
            <a:lstStyle/>
            <a:p>
              <a:endParaRPr lang="en-US"/>
            </a:p>
          </p:txBody>
        </p:sp>
        <p:sp>
          <p:nvSpPr>
            <p:cNvPr id="44" name="Freeform 311"/>
            <p:cNvSpPr/>
            <p:nvPr/>
          </p:nvSpPr>
          <p:spPr bwMode="auto">
            <a:xfrm>
              <a:off x="4055110" y="4947285"/>
              <a:ext cx="53340" cy="43180"/>
            </a:xfrm>
            <a:custGeom>
              <a:avLst/>
              <a:gdLst>
                <a:gd name="T0" fmla="*/ 3 w 32"/>
                <a:gd name="T1" fmla="*/ 26 h 26"/>
                <a:gd name="T2" fmla="*/ 8 w 32"/>
                <a:gd name="T3" fmla="*/ 26 h 26"/>
                <a:gd name="T4" fmla="*/ 23 w 32"/>
                <a:gd name="T5" fmla="*/ 26 h 26"/>
                <a:gd name="T6" fmla="*/ 28 w 32"/>
                <a:gd name="T7" fmla="*/ 26 h 26"/>
                <a:gd name="T8" fmla="*/ 32 w 32"/>
                <a:gd name="T9" fmla="*/ 0 h 26"/>
                <a:gd name="T10" fmla="*/ 23 w 32"/>
                <a:gd name="T11" fmla="*/ 0 h 26"/>
                <a:gd name="T12" fmla="*/ 8 w 32"/>
                <a:gd name="T13" fmla="*/ 0 h 26"/>
                <a:gd name="T14" fmla="*/ 0 w 32"/>
                <a:gd name="T15" fmla="*/ 0 h 26"/>
                <a:gd name="T16" fmla="*/ 3 w 32"/>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6">
                  <a:moveTo>
                    <a:pt x="3" y="26"/>
                  </a:moveTo>
                  <a:lnTo>
                    <a:pt x="8" y="26"/>
                  </a:lnTo>
                  <a:lnTo>
                    <a:pt x="23" y="26"/>
                  </a:lnTo>
                  <a:lnTo>
                    <a:pt x="28" y="26"/>
                  </a:lnTo>
                  <a:lnTo>
                    <a:pt x="32" y="0"/>
                  </a:lnTo>
                  <a:lnTo>
                    <a:pt x="23" y="0"/>
                  </a:lnTo>
                  <a:lnTo>
                    <a:pt x="8" y="0"/>
                  </a:lnTo>
                  <a:lnTo>
                    <a:pt x="0" y="0"/>
                  </a:lnTo>
                  <a:lnTo>
                    <a:pt x="3" y="26"/>
                  </a:lnTo>
                  <a:close/>
                </a:path>
              </a:pathLst>
            </a:custGeom>
            <a:grpFill/>
            <a:ln>
              <a:noFill/>
            </a:ln>
          </p:spPr>
          <p:txBody>
            <a:bodyPr vert="horz" wrap="square" lIns="91440" tIns="45720" rIns="91440" bIns="45720" numCol="1" anchor="t" anchorCtr="0" compatLnSpc="1"/>
            <a:lstStyle/>
            <a:p>
              <a:endParaRPr lang="en-US"/>
            </a:p>
          </p:txBody>
        </p:sp>
        <p:sp>
          <p:nvSpPr>
            <p:cNvPr id="45" name="Freeform 312"/>
            <p:cNvSpPr/>
            <p:nvPr/>
          </p:nvSpPr>
          <p:spPr bwMode="auto">
            <a:xfrm>
              <a:off x="4121150" y="4919345"/>
              <a:ext cx="61595" cy="63500"/>
            </a:xfrm>
            <a:custGeom>
              <a:avLst/>
              <a:gdLst>
                <a:gd name="T0" fmla="*/ 16 w 37"/>
                <a:gd name="T1" fmla="*/ 38 h 38"/>
                <a:gd name="T2" fmla="*/ 21 w 37"/>
                <a:gd name="T3" fmla="*/ 35 h 38"/>
                <a:gd name="T4" fmla="*/ 34 w 37"/>
                <a:gd name="T5" fmla="*/ 28 h 38"/>
                <a:gd name="T6" fmla="*/ 37 w 37"/>
                <a:gd name="T7" fmla="*/ 25 h 38"/>
                <a:gd name="T8" fmla="*/ 29 w 37"/>
                <a:gd name="T9" fmla="*/ 0 h 38"/>
                <a:gd name="T10" fmla="*/ 20 w 37"/>
                <a:gd name="T11" fmla="*/ 5 h 38"/>
                <a:gd name="T12" fmla="*/ 7 w 37"/>
                <a:gd name="T13" fmla="*/ 12 h 38"/>
                <a:gd name="T14" fmla="*/ 0 w 37"/>
                <a:gd name="T15" fmla="*/ 17 h 38"/>
                <a:gd name="T16" fmla="*/ 16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16" y="38"/>
                  </a:moveTo>
                  <a:lnTo>
                    <a:pt x="21" y="35"/>
                  </a:lnTo>
                  <a:lnTo>
                    <a:pt x="34" y="28"/>
                  </a:lnTo>
                  <a:lnTo>
                    <a:pt x="37" y="25"/>
                  </a:lnTo>
                  <a:lnTo>
                    <a:pt x="29" y="0"/>
                  </a:lnTo>
                  <a:lnTo>
                    <a:pt x="20" y="5"/>
                  </a:lnTo>
                  <a:lnTo>
                    <a:pt x="7" y="12"/>
                  </a:lnTo>
                  <a:lnTo>
                    <a:pt x="0" y="17"/>
                  </a:lnTo>
                  <a:lnTo>
                    <a:pt x="16" y="38"/>
                  </a:lnTo>
                  <a:close/>
                </a:path>
              </a:pathLst>
            </a:custGeom>
            <a:grpFill/>
            <a:ln>
              <a:noFill/>
            </a:ln>
          </p:spPr>
          <p:txBody>
            <a:bodyPr vert="horz" wrap="square" lIns="91440" tIns="45720" rIns="91440" bIns="45720" numCol="1" anchor="t" anchorCtr="0" compatLnSpc="1"/>
            <a:lstStyle/>
            <a:p>
              <a:endParaRPr lang="en-US"/>
            </a:p>
          </p:txBody>
        </p:sp>
        <p:sp>
          <p:nvSpPr>
            <p:cNvPr id="46" name="Freeform 313"/>
            <p:cNvSpPr/>
            <p:nvPr/>
          </p:nvSpPr>
          <p:spPr bwMode="auto">
            <a:xfrm>
              <a:off x="4179570" y="4867275"/>
              <a:ext cx="61595" cy="63500"/>
            </a:xfrm>
            <a:custGeom>
              <a:avLst/>
              <a:gdLst>
                <a:gd name="T0" fmla="*/ 25 w 37"/>
                <a:gd name="T1" fmla="*/ 38 h 38"/>
                <a:gd name="T2" fmla="*/ 27 w 37"/>
                <a:gd name="T3" fmla="*/ 33 h 38"/>
                <a:gd name="T4" fmla="*/ 34 w 37"/>
                <a:gd name="T5" fmla="*/ 21 h 38"/>
                <a:gd name="T6" fmla="*/ 37 w 37"/>
                <a:gd name="T7" fmla="*/ 16 h 38"/>
                <a:gd name="T8" fmla="*/ 16 w 37"/>
                <a:gd name="T9" fmla="*/ 0 h 38"/>
                <a:gd name="T10" fmla="*/ 11 w 37"/>
                <a:gd name="T11" fmla="*/ 7 h 38"/>
                <a:gd name="T12" fmla="*/ 5 w 37"/>
                <a:gd name="T13" fmla="*/ 20 h 38"/>
                <a:gd name="T14" fmla="*/ 0 w 37"/>
                <a:gd name="T15" fmla="*/ 27 h 38"/>
                <a:gd name="T16" fmla="*/ 25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25" y="38"/>
                  </a:moveTo>
                  <a:lnTo>
                    <a:pt x="27" y="33"/>
                  </a:lnTo>
                  <a:lnTo>
                    <a:pt x="34" y="21"/>
                  </a:lnTo>
                  <a:lnTo>
                    <a:pt x="37" y="16"/>
                  </a:lnTo>
                  <a:lnTo>
                    <a:pt x="16" y="0"/>
                  </a:lnTo>
                  <a:lnTo>
                    <a:pt x="11" y="7"/>
                  </a:lnTo>
                  <a:lnTo>
                    <a:pt x="5" y="20"/>
                  </a:lnTo>
                  <a:lnTo>
                    <a:pt x="0" y="27"/>
                  </a:lnTo>
                  <a:lnTo>
                    <a:pt x="25" y="38"/>
                  </a:lnTo>
                  <a:close/>
                </a:path>
              </a:pathLst>
            </a:custGeom>
            <a:grpFill/>
            <a:ln>
              <a:noFill/>
            </a:ln>
          </p:spPr>
          <p:txBody>
            <a:bodyPr vert="horz" wrap="square" lIns="91440" tIns="45720" rIns="91440" bIns="45720" numCol="1" anchor="t" anchorCtr="0" compatLnSpc="1"/>
            <a:lstStyle/>
            <a:p>
              <a:endParaRPr lang="en-US"/>
            </a:p>
          </p:txBody>
        </p:sp>
        <p:sp>
          <p:nvSpPr>
            <p:cNvPr id="47" name="Freeform 314"/>
            <p:cNvSpPr/>
            <p:nvPr/>
          </p:nvSpPr>
          <p:spPr bwMode="auto">
            <a:xfrm>
              <a:off x="4212590" y="4801235"/>
              <a:ext cx="43180" cy="56515"/>
            </a:xfrm>
            <a:custGeom>
              <a:avLst/>
              <a:gdLst>
                <a:gd name="T0" fmla="*/ 26 w 26"/>
                <a:gd name="T1" fmla="*/ 30 h 34"/>
                <a:gd name="T2" fmla="*/ 26 w 26"/>
                <a:gd name="T3" fmla="*/ 24 h 34"/>
                <a:gd name="T4" fmla="*/ 26 w 26"/>
                <a:gd name="T5" fmla="*/ 10 h 34"/>
                <a:gd name="T6" fmla="*/ 26 w 26"/>
                <a:gd name="T7" fmla="*/ 5 h 34"/>
                <a:gd name="T8" fmla="*/ 0 w 26"/>
                <a:gd name="T9" fmla="*/ 0 h 34"/>
                <a:gd name="T10" fmla="*/ 0 w 26"/>
                <a:gd name="T11" fmla="*/ 10 h 34"/>
                <a:gd name="T12" fmla="*/ 0 w 26"/>
                <a:gd name="T13" fmla="*/ 24 h 34"/>
                <a:gd name="T14" fmla="*/ 0 w 26"/>
                <a:gd name="T15" fmla="*/ 34 h 34"/>
                <a:gd name="T16" fmla="*/ 26 w 26"/>
                <a:gd name="T1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4">
                  <a:moveTo>
                    <a:pt x="26" y="30"/>
                  </a:moveTo>
                  <a:lnTo>
                    <a:pt x="26" y="24"/>
                  </a:lnTo>
                  <a:lnTo>
                    <a:pt x="26" y="10"/>
                  </a:lnTo>
                  <a:lnTo>
                    <a:pt x="26" y="5"/>
                  </a:lnTo>
                  <a:lnTo>
                    <a:pt x="0" y="0"/>
                  </a:lnTo>
                  <a:lnTo>
                    <a:pt x="0" y="10"/>
                  </a:lnTo>
                  <a:lnTo>
                    <a:pt x="0" y="24"/>
                  </a:lnTo>
                  <a:lnTo>
                    <a:pt x="0" y="34"/>
                  </a:lnTo>
                  <a:lnTo>
                    <a:pt x="26" y="30"/>
                  </a:lnTo>
                  <a:close/>
                </a:path>
              </a:pathLst>
            </a:custGeom>
            <a:grpFill/>
            <a:ln>
              <a:noFill/>
            </a:ln>
          </p:spPr>
          <p:txBody>
            <a:bodyPr vert="horz" wrap="square" lIns="91440" tIns="45720" rIns="91440" bIns="45720" numCol="1" anchor="t" anchorCtr="0" compatLnSpc="1"/>
            <a:lstStyle/>
            <a:p>
              <a:endParaRPr lang="en-US"/>
            </a:p>
          </p:txBody>
        </p:sp>
        <p:sp>
          <p:nvSpPr>
            <p:cNvPr id="48" name="Freeform 315"/>
            <p:cNvSpPr/>
            <p:nvPr/>
          </p:nvSpPr>
          <p:spPr bwMode="auto">
            <a:xfrm>
              <a:off x="4186555" y="4726305"/>
              <a:ext cx="61595" cy="64770"/>
            </a:xfrm>
            <a:custGeom>
              <a:avLst/>
              <a:gdLst>
                <a:gd name="T0" fmla="*/ 37 w 37"/>
                <a:gd name="T1" fmla="*/ 21 h 39"/>
                <a:gd name="T2" fmla="*/ 35 w 37"/>
                <a:gd name="T3" fmla="*/ 16 h 39"/>
                <a:gd name="T4" fmla="*/ 27 w 37"/>
                <a:gd name="T5" fmla="*/ 5 h 39"/>
                <a:gd name="T6" fmla="*/ 25 w 37"/>
                <a:gd name="T7" fmla="*/ 0 h 39"/>
                <a:gd name="T8" fmla="*/ 0 w 37"/>
                <a:gd name="T9" fmla="*/ 10 h 39"/>
                <a:gd name="T10" fmla="*/ 5 w 37"/>
                <a:gd name="T11" fmla="*/ 17 h 39"/>
                <a:gd name="T12" fmla="*/ 11 w 37"/>
                <a:gd name="T13" fmla="*/ 30 h 39"/>
                <a:gd name="T14" fmla="*/ 16 w 37"/>
                <a:gd name="T15" fmla="*/ 39 h 39"/>
                <a:gd name="T16" fmla="*/ 37 w 37"/>
                <a:gd name="T17"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37" y="21"/>
                  </a:moveTo>
                  <a:lnTo>
                    <a:pt x="35" y="16"/>
                  </a:lnTo>
                  <a:lnTo>
                    <a:pt x="27" y="5"/>
                  </a:lnTo>
                  <a:lnTo>
                    <a:pt x="25" y="0"/>
                  </a:lnTo>
                  <a:lnTo>
                    <a:pt x="0" y="10"/>
                  </a:lnTo>
                  <a:lnTo>
                    <a:pt x="5" y="17"/>
                  </a:lnTo>
                  <a:lnTo>
                    <a:pt x="11" y="30"/>
                  </a:lnTo>
                  <a:lnTo>
                    <a:pt x="16" y="39"/>
                  </a:lnTo>
                  <a:lnTo>
                    <a:pt x="37" y="21"/>
                  </a:lnTo>
                  <a:close/>
                </a:path>
              </a:pathLst>
            </a:custGeom>
            <a:grpFill/>
            <a:ln>
              <a:noFill/>
            </a:ln>
          </p:spPr>
          <p:txBody>
            <a:bodyPr vert="horz" wrap="square" lIns="91440" tIns="45720" rIns="91440" bIns="45720" numCol="1" anchor="t" anchorCtr="0" compatLnSpc="1"/>
            <a:lstStyle/>
            <a:p>
              <a:endParaRPr lang="en-US"/>
            </a:p>
          </p:txBody>
        </p:sp>
        <p:sp>
          <p:nvSpPr>
            <p:cNvPr id="49" name="Freeform 316"/>
            <p:cNvSpPr/>
            <p:nvPr/>
          </p:nvSpPr>
          <p:spPr bwMode="auto">
            <a:xfrm>
              <a:off x="4131310" y="4669790"/>
              <a:ext cx="64770" cy="61595"/>
            </a:xfrm>
            <a:custGeom>
              <a:avLst/>
              <a:gdLst>
                <a:gd name="T0" fmla="*/ 39 w 39"/>
                <a:gd name="T1" fmla="*/ 12 h 37"/>
                <a:gd name="T2" fmla="*/ 34 w 39"/>
                <a:gd name="T3" fmla="*/ 10 h 37"/>
                <a:gd name="T4" fmla="*/ 23 w 39"/>
                <a:gd name="T5" fmla="*/ 2 h 37"/>
                <a:gd name="T6" fmla="*/ 17 w 39"/>
                <a:gd name="T7" fmla="*/ 0 h 37"/>
                <a:gd name="T8" fmla="*/ 0 w 39"/>
                <a:gd name="T9" fmla="*/ 21 h 37"/>
                <a:gd name="T10" fmla="*/ 9 w 39"/>
                <a:gd name="T11" fmla="*/ 25 h 37"/>
                <a:gd name="T12" fmla="*/ 21 w 39"/>
                <a:gd name="T13" fmla="*/ 32 h 37"/>
                <a:gd name="T14" fmla="*/ 29 w 39"/>
                <a:gd name="T15" fmla="*/ 37 h 37"/>
                <a:gd name="T16" fmla="*/ 39 w 39"/>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7">
                  <a:moveTo>
                    <a:pt x="39" y="12"/>
                  </a:moveTo>
                  <a:lnTo>
                    <a:pt x="34" y="10"/>
                  </a:lnTo>
                  <a:lnTo>
                    <a:pt x="23" y="2"/>
                  </a:lnTo>
                  <a:lnTo>
                    <a:pt x="17" y="0"/>
                  </a:lnTo>
                  <a:lnTo>
                    <a:pt x="0" y="21"/>
                  </a:lnTo>
                  <a:lnTo>
                    <a:pt x="9" y="25"/>
                  </a:lnTo>
                  <a:lnTo>
                    <a:pt x="21" y="32"/>
                  </a:lnTo>
                  <a:lnTo>
                    <a:pt x="29" y="37"/>
                  </a:lnTo>
                  <a:lnTo>
                    <a:pt x="39" y="12"/>
                  </a:lnTo>
                  <a:close/>
                </a:path>
              </a:pathLst>
            </a:custGeom>
            <a:grpFill/>
            <a:ln>
              <a:noFill/>
            </a:ln>
          </p:spPr>
          <p:txBody>
            <a:bodyPr vert="horz" wrap="square" lIns="91440" tIns="45720" rIns="91440" bIns="45720" numCol="1" anchor="t" anchorCtr="0" compatLnSpc="1"/>
            <a:lstStyle/>
            <a:p>
              <a:endParaRPr lang="en-US"/>
            </a:p>
          </p:txBody>
        </p:sp>
        <p:sp>
          <p:nvSpPr>
            <p:cNvPr id="50" name="Freeform 317"/>
            <p:cNvSpPr>
              <a:spLocks noEditPoints="1"/>
            </p:cNvSpPr>
            <p:nvPr/>
          </p:nvSpPr>
          <p:spPr bwMode="auto">
            <a:xfrm>
              <a:off x="3948430" y="4681220"/>
              <a:ext cx="279400" cy="282575"/>
            </a:xfrm>
            <a:custGeom>
              <a:avLst/>
              <a:gdLst>
                <a:gd name="T0" fmla="*/ 67 w 134"/>
                <a:gd name="T1" fmla="*/ 135 h 135"/>
                <a:gd name="T2" fmla="*/ 0 w 134"/>
                <a:gd name="T3" fmla="*/ 67 h 135"/>
                <a:gd name="T4" fmla="*/ 67 w 134"/>
                <a:gd name="T5" fmla="*/ 0 h 135"/>
                <a:gd name="T6" fmla="*/ 134 w 134"/>
                <a:gd name="T7" fmla="*/ 67 h 135"/>
                <a:gd name="T8" fmla="*/ 67 w 134"/>
                <a:gd name="T9" fmla="*/ 135 h 135"/>
                <a:gd name="T10" fmla="*/ 67 w 134"/>
                <a:gd name="T11" fmla="*/ 20 h 135"/>
                <a:gd name="T12" fmla="*/ 20 w 134"/>
                <a:gd name="T13" fmla="*/ 67 h 135"/>
                <a:gd name="T14" fmla="*/ 67 w 134"/>
                <a:gd name="T15" fmla="*/ 115 h 135"/>
                <a:gd name="T16" fmla="*/ 114 w 134"/>
                <a:gd name="T17" fmla="*/ 67 h 135"/>
                <a:gd name="T18" fmla="*/ 67 w 134"/>
                <a:gd name="T19"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135"/>
                  </a:moveTo>
                  <a:cubicBezTo>
                    <a:pt x="30" y="135"/>
                    <a:pt x="0" y="105"/>
                    <a:pt x="0" y="67"/>
                  </a:cubicBezTo>
                  <a:cubicBezTo>
                    <a:pt x="0" y="30"/>
                    <a:pt x="30" y="0"/>
                    <a:pt x="67" y="0"/>
                  </a:cubicBezTo>
                  <a:cubicBezTo>
                    <a:pt x="104" y="0"/>
                    <a:pt x="134" y="30"/>
                    <a:pt x="134" y="67"/>
                  </a:cubicBezTo>
                  <a:cubicBezTo>
                    <a:pt x="134" y="105"/>
                    <a:pt x="104" y="135"/>
                    <a:pt x="67" y="135"/>
                  </a:cubicBezTo>
                  <a:close/>
                  <a:moveTo>
                    <a:pt x="67" y="20"/>
                  </a:moveTo>
                  <a:cubicBezTo>
                    <a:pt x="41" y="20"/>
                    <a:pt x="20" y="41"/>
                    <a:pt x="20" y="67"/>
                  </a:cubicBezTo>
                  <a:cubicBezTo>
                    <a:pt x="20" y="93"/>
                    <a:pt x="41" y="115"/>
                    <a:pt x="67" y="115"/>
                  </a:cubicBezTo>
                  <a:cubicBezTo>
                    <a:pt x="93" y="115"/>
                    <a:pt x="114" y="93"/>
                    <a:pt x="114" y="67"/>
                  </a:cubicBezTo>
                  <a:cubicBezTo>
                    <a:pt x="114" y="41"/>
                    <a:pt x="93" y="20"/>
                    <a:pt x="67" y="20"/>
                  </a:cubicBezTo>
                  <a:close/>
                </a:path>
              </a:pathLst>
            </a:custGeom>
            <a:grpFill/>
            <a:ln>
              <a:noFill/>
            </a:ln>
          </p:spPr>
          <p:txBody>
            <a:bodyPr vert="horz" wrap="square" lIns="91440" tIns="45720" rIns="91440" bIns="45720" numCol="1" anchor="t" anchorCtr="0" compatLnSpc="1"/>
            <a:lstStyle/>
            <a:p>
              <a:endParaRPr lang="en-US"/>
            </a:p>
          </p:txBody>
        </p:sp>
        <p:sp>
          <p:nvSpPr>
            <p:cNvPr id="51" name="Oval 318"/>
            <p:cNvSpPr>
              <a:spLocks noChangeArrowheads="1"/>
            </p:cNvSpPr>
            <p:nvPr/>
          </p:nvSpPr>
          <p:spPr bwMode="auto">
            <a:xfrm>
              <a:off x="4028440" y="4762500"/>
              <a:ext cx="120015" cy="120015"/>
            </a:xfrm>
            <a:prstGeom prst="ellipse">
              <a:avLst/>
            </a:prstGeom>
            <a:solidFill>
              <a:srgbClr val="7766FF"/>
            </a:solidFill>
            <a:ln>
              <a:noFill/>
            </a:ln>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297655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40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48413" y="364978"/>
            <a:ext cx="1826141" cy="584775"/>
          </a:xfrm>
          <a:prstGeom prst="rect">
            <a:avLst/>
          </a:prstGeom>
          <a:noFill/>
        </p:spPr>
        <p:txBody>
          <a:bodyPr wrap="none" rtlCol="0">
            <a:spAutoFit/>
          </a:bodyPr>
          <a:lstStyle/>
          <a:p>
            <a:r>
              <a:rPr lang="zh-CN" altLang="en-US" sz="3200" b="1" dirty="0">
                <a:solidFill>
                  <a:srgbClr val="404040"/>
                </a:solidFill>
                <a:latin typeface="+mn-ea"/>
              </a:rPr>
              <a:t>项目管理</a:t>
            </a:r>
            <a:endParaRPr lang="en-US" altLang="zh-CN" sz="3200" b="1" dirty="0">
              <a:solidFill>
                <a:srgbClr val="404040"/>
              </a:solidFill>
              <a:latin typeface="+mn-ea"/>
            </a:endParaRPr>
          </a:p>
        </p:txBody>
      </p:sp>
      <p:sp>
        <p:nvSpPr>
          <p:cNvPr id="4" name="文本框 3"/>
          <p:cNvSpPr txBox="1"/>
          <p:nvPr/>
        </p:nvSpPr>
        <p:spPr>
          <a:xfrm>
            <a:off x="1748413" y="949705"/>
            <a:ext cx="2590800" cy="400110"/>
          </a:xfrm>
          <a:prstGeom prst="rect">
            <a:avLst/>
          </a:prstGeom>
          <a:noFill/>
        </p:spPr>
        <p:txBody>
          <a:bodyPr wrap="square" rtlCol="0">
            <a:spAutoFit/>
          </a:bodyPr>
          <a:lstStyle/>
          <a:p>
            <a:r>
              <a:rPr lang="zh-CN" altLang="en-US" sz="2000" dirty="0">
                <a:solidFill>
                  <a:srgbClr val="404040"/>
                </a:solidFill>
              </a:rPr>
              <a:t>团队文化建设</a:t>
            </a:r>
          </a:p>
        </p:txBody>
      </p:sp>
      <p:grpSp>
        <p:nvGrpSpPr>
          <p:cNvPr id="5" name="组合 4"/>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6"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5</a:t>
            </a:r>
            <a:endParaRPr lang="zh-CN" altLang="en-US" sz="4800" dirty="0">
              <a:solidFill>
                <a:srgbClr val="7766FF"/>
              </a:solidFill>
            </a:endParaRPr>
          </a:p>
        </p:txBody>
      </p:sp>
      <p:sp>
        <p:nvSpPr>
          <p:cNvPr id="9" name="矩形 8"/>
          <p:cNvSpPr/>
          <p:nvPr/>
        </p:nvSpPr>
        <p:spPr>
          <a:xfrm>
            <a:off x="4231759" y="1127051"/>
            <a:ext cx="2636874" cy="110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photo1</a:t>
            </a:r>
            <a:endParaRPr lang="zh-CN" altLang="en-US" dirty="0"/>
          </a:p>
        </p:txBody>
      </p:sp>
      <p:sp>
        <p:nvSpPr>
          <p:cNvPr id="10" name="矩形 9"/>
          <p:cNvSpPr/>
          <p:nvPr/>
        </p:nvSpPr>
        <p:spPr>
          <a:xfrm>
            <a:off x="2256117" y="2839595"/>
            <a:ext cx="2636874" cy="110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photo1</a:t>
            </a:r>
            <a:endParaRPr lang="zh-CN" altLang="en-US" dirty="0"/>
          </a:p>
        </p:txBody>
      </p:sp>
      <p:sp>
        <p:nvSpPr>
          <p:cNvPr id="11" name="矩形 10"/>
          <p:cNvSpPr/>
          <p:nvPr/>
        </p:nvSpPr>
        <p:spPr>
          <a:xfrm>
            <a:off x="7678721" y="2968407"/>
            <a:ext cx="2636874" cy="110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photo1</a:t>
            </a:r>
            <a:endParaRPr lang="zh-CN" altLang="en-US" dirty="0"/>
          </a:p>
        </p:txBody>
      </p:sp>
      <p:sp>
        <p:nvSpPr>
          <p:cNvPr id="12" name="矩形 11"/>
          <p:cNvSpPr/>
          <p:nvPr/>
        </p:nvSpPr>
        <p:spPr>
          <a:xfrm>
            <a:off x="2256117" y="5114962"/>
            <a:ext cx="2636874" cy="110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photo1</a:t>
            </a:r>
            <a:endParaRPr lang="zh-CN" altLang="en-US" dirty="0"/>
          </a:p>
        </p:txBody>
      </p:sp>
      <p:sp>
        <p:nvSpPr>
          <p:cNvPr id="13" name="矩形 12"/>
          <p:cNvSpPr/>
          <p:nvPr/>
        </p:nvSpPr>
        <p:spPr>
          <a:xfrm>
            <a:off x="7678721" y="5243774"/>
            <a:ext cx="2636874" cy="110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photo1</a:t>
            </a:r>
            <a:endParaRPr lang="zh-CN" altLang="en-US" dirty="0"/>
          </a:p>
        </p:txBody>
      </p:sp>
    </p:spTree>
    <p:extLst>
      <p:ext uri="{BB962C8B-B14F-4D97-AF65-F5344CB8AC3E}">
        <p14:creationId xmlns:p14="http://schemas.microsoft.com/office/powerpoint/2010/main" val="379818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right)">
                                      <p:cBhvr>
                                        <p:cTn id="18" dur="500"/>
                                        <p:tgtEl>
                                          <p:spTgt spid="3"/>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6</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a:bodyPr>
          <a:lstStyle/>
          <a:p>
            <a:r>
              <a:rPr lang="zh-CN" altLang="en-US" sz="6000" b="1" dirty="0">
                <a:solidFill>
                  <a:srgbClr val="7766FF"/>
                </a:solidFill>
                <a:latin typeface="+mn-ea"/>
                <a:ea typeface="+mn-ea"/>
              </a:rPr>
              <a:t>项目发展</a:t>
            </a:r>
          </a:p>
        </p:txBody>
      </p:sp>
      <p:sp>
        <p:nvSpPr>
          <p:cNvPr id="37" name="矩形 36"/>
          <p:cNvSpPr/>
          <p:nvPr/>
        </p:nvSpPr>
        <p:spPr>
          <a:xfrm>
            <a:off x="-454631" y="1489396"/>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192148" y="2956496"/>
            <a:ext cx="1810262" cy="1615503"/>
            <a:chOff x="10620375" y="4508500"/>
            <a:chExt cx="460375" cy="410845"/>
          </a:xfrm>
          <a:solidFill>
            <a:srgbClr val="7766FF"/>
          </a:solidFill>
        </p:grpSpPr>
        <p:sp>
          <p:nvSpPr>
            <p:cNvPr id="44" name="Freeform 123"/>
            <p:cNvSpPr>
              <a:spLocks noEditPoints="1"/>
            </p:cNvSpPr>
            <p:nvPr/>
          </p:nvSpPr>
          <p:spPr bwMode="auto">
            <a:xfrm>
              <a:off x="10620375" y="4508500"/>
              <a:ext cx="460375" cy="410845"/>
            </a:xfrm>
            <a:custGeom>
              <a:avLst/>
              <a:gdLst>
                <a:gd name="T0" fmla="*/ 214 w 221"/>
                <a:gd name="T1" fmla="*/ 0 h 197"/>
                <a:gd name="T2" fmla="*/ 7 w 221"/>
                <a:gd name="T3" fmla="*/ 0 h 197"/>
                <a:gd name="T4" fmla="*/ 0 w 221"/>
                <a:gd name="T5" fmla="*/ 8 h 197"/>
                <a:gd name="T6" fmla="*/ 0 w 221"/>
                <a:gd name="T7" fmla="*/ 190 h 197"/>
                <a:gd name="T8" fmla="*/ 7 w 221"/>
                <a:gd name="T9" fmla="*/ 197 h 197"/>
                <a:gd name="T10" fmla="*/ 214 w 221"/>
                <a:gd name="T11" fmla="*/ 197 h 197"/>
                <a:gd name="T12" fmla="*/ 221 w 221"/>
                <a:gd name="T13" fmla="*/ 190 h 197"/>
                <a:gd name="T14" fmla="*/ 221 w 221"/>
                <a:gd name="T15" fmla="*/ 8 h 197"/>
                <a:gd name="T16" fmla="*/ 214 w 221"/>
                <a:gd name="T17" fmla="*/ 0 h 197"/>
                <a:gd name="T18" fmla="*/ 170 w 221"/>
                <a:gd name="T19" fmla="*/ 16 h 197"/>
                <a:gd name="T20" fmla="*/ 180 w 221"/>
                <a:gd name="T21" fmla="*/ 25 h 197"/>
                <a:gd name="T22" fmla="*/ 170 w 221"/>
                <a:gd name="T23" fmla="*/ 34 h 197"/>
                <a:gd name="T24" fmla="*/ 161 w 221"/>
                <a:gd name="T25" fmla="*/ 25 h 197"/>
                <a:gd name="T26" fmla="*/ 170 w 221"/>
                <a:gd name="T27" fmla="*/ 16 h 197"/>
                <a:gd name="T28" fmla="*/ 143 w 221"/>
                <a:gd name="T29" fmla="*/ 16 h 197"/>
                <a:gd name="T30" fmla="*/ 152 w 221"/>
                <a:gd name="T31" fmla="*/ 25 h 197"/>
                <a:gd name="T32" fmla="*/ 143 w 221"/>
                <a:gd name="T33" fmla="*/ 34 h 197"/>
                <a:gd name="T34" fmla="*/ 133 w 221"/>
                <a:gd name="T35" fmla="*/ 25 h 197"/>
                <a:gd name="T36" fmla="*/ 143 w 221"/>
                <a:gd name="T37" fmla="*/ 16 h 197"/>
                <a:gd name="T38" fmla="*/ 207 w 221"/>
                <a:gd name="T39" fmla="*/ 183 h 197"/>
                <a:gd name="T40" fmla="*/ 14 w 221"/>
                <a:gd name="T41" fmla="*/ 183 h 197"/>
                <a:gd name="T42" fmla="*/ 14 w 221"/>
                <a:gd name="T43" fmla="*/ 50 h 197"/>
                <a:gd name="T44" fmla="*/ 207 w 221"/>
                <a:gd name="T45" fmla="*/ 50 h 197"/>
                <a:gd name="T46" fmla="*/ 207 w 221"/>
                <a:gd name="T47" fmla="*/ 183 h 197"/>
                <a:gd name="T48" fmla="*/ 198 w 221"/>
                <a:gd name="T49" fmla="*/ 34 h 197"/>
                <a:gd name="T50" fmla="*/ 188 w 221"/>
                <a:gd name="T51" fmla="*/ 25 h 197"/>
                <a:gd name="T52" fmla="*/ 198 w 221"/>
                <a:gd name="T53" fmla="*/ 16 h 197"/>
                <a:gd name="T54" fmla="*/ 207 w 221"/>
                <a:gd name="T55" fmla="*/ 25 h 197"/>
                <a:gd name="T56" fmla="*/ 198 w 221"/>
                <a:gd name="T57" fmla="*/ 3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197">
                  <a:moveTo>
                    <a:pt x="214" y="0"/>
                  </a:moveTo>
                  <a:cubicBezTo>
                    <a:pt x="7" y="0"/>
                    <a:pt x="7" y="0"/>
                    <a:pt x="7" y="0"/>
                  </a:cubicBezTo>
                  <a:cubicBezTo>
                    <a:pt x="3" y="0"/>
                    <a:pt x="0" y="4"/>
                    <a:pt x="0" y="8"/>
                  </a:cubicBezTo>
                  <a:cubicBezTo>
                    <a:pt x="0" y="190"/>
                    <a:pt x="0" y="190"/>
                    <a:pt x="0" y="190"/>
                  </a:cubicBezTo>
                  <a:cubicBezTo>
                    <a:pt x="0" y="194"/>
                    <a:pt x="3" y="197"/>
                    <a:pt x="7" y="197"/>
                  </a:cubicBezTo>
                  <a:cubicBezTo>
                    <a:pt x="214" y="197"/>
                    <a:pt x="214" y="197"/>
                    <a:pt x="214" y="197"/>
                  </a:cubicBezTo>
                  <a:cubicBezTo>
                    <a:pt x="218" y="197"/>
                    <a:pt x="221" y="194"/>
                    <a:pt x="221" y="190"/>
                  </a:cubicBezTo>
                  <a:cubicBezTo>
                    <a:pt x="221" y="8"/>
                    <a:pt x="221" y="8"/>
                    <a:pt x="221" y="8"/>
                  </a:cubicBezTo>
                  <a:cubicBezTo>
                    <a:pt x="221" y="4"/>
                    <a:pt x="218" y="0"/>
                    <a:pt x="214" y="0"/>
                  </a:cubicBezTo>
                  <a:close/>
                  <a:moveTo>
                    <a:pt x="170" y="16"/>
                  </a:moveTo>
                  <a:cubicBezTo>
                    <a:pt x="175" y="16"/>
                    <a:pt x="180" y="20"/>
                    <a:pt x="180" y="25"/>
                  </a:cubicBezTo>
                  <a:cubicBezTo>
                    <a:pt x="180" y="30"/>
                    <a:pt x="175" y="34"/>
                    <a:pt x="170" y="34"/>
                  </a:cubicBezTo>
                  <a:cubicBezTo>
                    <a:pt x="165" y="34"/>
                    <a:pt x="161" y="30"/>
                    <a:pt x="161" y="25"/>
                  </a:cubicBezTo>
                  <a:cubicBezTo>
                    <a:pt x="161" y="20"/>
                    <a:pt x="165" y="16"/>
                    <a:pt x="170" y="16"/>
                  </a:cubicBezTo>
                  <a:close/>
                  <a:moveTo>
                    <a:pt x="143" y="16"/>
                  </a:moveTo>
                  <a:cubicBezTo>
                    <a:pt x="148" y="16"/>
                    <a:pt x="152" y="20"/>
                    <a:pt x="152" y="25"/>
                  </a:cubicBezTo>
                  <a:cubicBezTo>
                    <a:pt x="152" y="30"/>
                    <a:pt x="148" y="34"/>
                    <a:pt x="143" y="34"/>
                  </a:cubicBezTo>
                  <a:cubicBezTo>
                    <a:pt x="137" y="34"/>
                    <a:pt x="133" y="30"/>
                    <a:pt x="133" y="25"/>
                  </a:cubicBezTo>
                  <a:cubicBezTo>
                    <a:pt x="133" y="20"/>
                    <a:pt x="137" y="16"/>
                    <a:pt x="143" y="16"/>
                  </a:cubicBezTo>
                  <a:close/>
                  <a:moveTo>
                    <a:pt x="207" y="183"/>
                  </a:moveTo>
                  <a:cubicBezTo>
                    <a:pt x="14" y="183"/>
                    <a:pt x="14" y="183"/>
                    <a:pt x="14" y="183"/>
                  </a:cubicBezTo>
                  <a:cubicBezTo>
                    <a:pt x="14" y="50"/>
                    <a:pt x="14" y="50"/>
                    <a:pt x="14" y="50"/>
                  </a:cubicBezTo>
                  <a:cubicBezTo>
                    <a:pt x="207" y="50"/>
                    <a:pt x="207" y="50"/>
                    <a:pt x="207" y="50"/>
                  </a:cubicBezTo>
                  <a:lnTo>
                    <a:pt x="207" y="183"/>
                  </a:lnTo>
                  <a:close/>
                  <a:moveTo>
                    <a:pt x="198" y="34"/>
                  </a:moveTo>
                  <a:cubicBezTo>
                    <a:pt x="193" y="34"/>
                    <a:pt x="188" y="30"/>
                    <a:pt x="188" y="25"/>
                  </a:cubicBezTo>
                  <a:cubicBezTo>
                    <a:pt x="188" y="20"/>
                    <a:pt x="193" y="16"/>
                    <a:pt x="198" y="16"/>
                  </a:cubicBezTo>
                  <a:cubicBezTo>
                    <a:pt x="203" y="16"/>
                    <a:pt x="207" y="20"/>
                    <a:pt x="207" y="25"/>
                  </a:cubicBezTo>
                  <a:cubicBezTo>
                    <a:pt x="207" y="30"/>
                    <a:pt x="203" y="34"/>
                    <a:pt x="198" y="34"/>
                  </a:cubicBezTo>
                  <a:close/>
                </a:path>
              </a:pathLst>
            </a:custGeom>
            <a:grpFill/>
            <a:ln>
              <a:noFill/>
            </a:ln>
          </p:spPr>
          <p:txBody>
            <a:bodyPr vert="horz" wrap="square" lIns="91440" tIns="45720" rIns="91440" bIns="45720" numCol="1" anchor="t" anchorCtr="0" compatLnSpc="1"/>
            <a:lstStyle/>
            <a:p>
              <a:endParaRPr lang="en-US"/>
            </a:p>
          </p:txBody>
        </p:sp>
        <p:sp>
          <p:nvSpPr>
            <p:cNvPr id="45" name="Freeform 124"/>
            <p:cNvSpPr/>
            <p:nvPr/>
          </p:nvSpPr>
          <p:spPr bwMode="auto">
            <a:xfrm>
              <a:off x="10744835" y="4857750"/>
              <a:ext cx="29845" cy="43180"/>
            </a:xfrm>
            <a:custGeom>
              <a:avLst/>
              <a:gdLst>
                <a:gd name="T0" fmla="*/ 18 w 18"/>
                <a:gd name="T1" fmla="*/ 26 h 26"/>
                <a:gd name="T2" fmla="*/ 0 w 18"/>
                <a:gd name="T3" fmla="*/ 26 h 26"/>
                <a:gd name="T4" fmla="*/ 0 w 18"/>
                <a:gd name="T5" fmla="*/ 0 h 26"/>
                <a:gd name="T6" fmla="*/ 18 w 18"/>
                <a:gd name="T7" fmla="*/ 0 h 26"/>
                <a:gd name="T8" fmla="*/ 18 w 18"/>
                <a:gd name="T9" fmla="*/ 26 h 26"/>
                <a:gd name="T10" fmla="*/ 18 w 18"/>
                <a:gd name="T11" fmla="*/ 26 h 26"/>
              </a:gdLst>
              <a:ahLst/>
              <a:cxnLst>
                <a:cxn ang="0">
                  <a:pos x="T0" y="T1"/>
                </a:cxn>
                <a:cxn ang="0">
                  <a:pos x="T2" y="T3"/>
                </a:cxn>
                <a:cxn ang="0">
                  <a:pos x="T4" y="T5"/>
                </a:cxn>
                <a:cxn ang="0">
                  <a:pos x="T6" y="T7"/>
                </a:cxn>
                <a:cxn ang="0">
                  <a:pos x="T8" y="T9"/>
                </a:cxn>
                <a:cxn ang="0">
                  <a:pos x="T10" y="T11"/>
                </a:cxn>
              </a:cxnLst>
              <a:rect l="0" t="0" r="r" b="b"/>
              <a:pathLst>
                <a:path w="18" h="26">
                  <a:moveTo>
                    <a:pt x="18" y="26"/>
                  </a:moveTo>
                  <a:lnTo>
                    <a:pt x="0" y="26"/>
                  </a:lnTo>
                  <a:lnTo>
                    <a:pt x="0" y="0"/>
                  </a:lnTo>
                  <a:lnTo>
                    <a:pt x="18" y="0"/>
                  </a:lnTo>
                  <a:lnTo>
                    <a:pt x="18" y="26"/>
                  </a:lnTo>
                  <a:lnTo>
                    <a:pt x="18" y="26"/>
                  </a:lnTo>
                  <a:close/>
                </a:path>
              </a:pathLst>
            </a:custGeom>
            <a:grpFill/>
            <a:ln>
              <a:noFill/>
            </a:ln>
          </p:spPr>
          <p:txBody>
            <a:bodyPr vert="horz" wrap="square" lIns="91440" tIns="45720" rIns="91440" bIns="45720" numCol="1" anchor="t" anchorCtr="0" compatLnSpc="1"/>
            <a:lstStyle/>
            <a:p>
              <a:endParaRPr lang="en-US"/>
            </a:p>
          </p:txBody>
        </p:sp>
        <p:sp>
          <p:nvSpPr>
            <p:cNvPr id="46" name="Freeform 125"/>
            <p:cNvSpPr/>
            <p:nvPr/>
          </p:nvSpPr>
          <p:spPr bwMode="auto">
            <a:xfrm>
              <a:off x="10806430" y="4857750"/>
              <a:ext cx="28575" cy="43180"/>
            </a:xfrm>
            <a:custGeom>
              <a:avLst/>
              <a:gdLst>
                <a:gd name="T0" fmla="*/ 17 w 17"/>
                <a:gd name="T1" fmla="*/ 26 h 26"/>
                <a:gd name="T2" fmla="*/ 0 w 17"/>
                <a:gd name="T3" fmla="*/ 26 h 26"/>
                <a:gd name="T4" fmla="*/ 0 w 17"/>
                <a:gd name="T5" fmla="*/ 0 h 26"/>
                <a:gd name="T6" fmla="*/ 17 w 17"/>
                <a:gd name="T7" fmla="*/ 0 h 26"/>
                <a:gd name="T8" fmla="*/ 17 w 17"/>
                <a:gd name="T9" fmla="*/ 26 h 26"/>
                <a:gd name="T10" fmla="*/ 17 w 17"/>
                <a:gd name="T11" fmla="*/ 26 h 26"/>
              </a:gdLst>
              <a:ahLst/>
              <a:cxnLst>
                <a:cxn ang="0">
                  <a:pos x="T0" y="T1"/>
                </a:cxn>
                <a:cxn ang="0">
                  <a:pos x="T2" y="T3"/>
                </a:cxn>
                <a:cxn ang="0">
                  <a:pos x="T4" y="T5"/>
                </a:cxn>
                <a:cxn ang="0">
                  <a:pos x="T6" y="T7"/>
                </a:cxn>
                <a:cxn ang="0">
                  <a:pos x="T8" y="T9"/>
                </a:cxn>
                <a:cxn ang="0">
                  <a:pos x="T10" y="T11"/>
                </a:cxn>
              </a:cxnLst>
              <a:rect l="0" t="0" r="r" b="b"/>
              <a:pathLst>
                <a:path w="17" h="26">
                  <a:moveTo>
                    <a:pt x="17" y="26"/>
                  </a:moveTo>
                  <a:lnTo>
                    <a:pt x="0" y="26"/>
                  </a:lnTo>
                  <a:lnTo>
                    <a:pt x="0" y="0"/>
                  </a:lnTo>
                  <a:lnTo>
                    <a:pt x="17" y="0"/>
                  </a:lnTo>
                  <a:lnTo>
                    <a:pt x="17" y="26"/>
                  </a:lnTo>
                  <a:lnTo>
                    <a:pt x="17" y="26"/>
                  </a:lnTo>
                  <a:close/>
                </a:path>
              </a:pathLst>
            </a:custGeom>
            <a:grpFill/>
            <a:ln>
              <a:noFill/>
            </a:ln>
          </p:spPr>
          <p:txBody>
            <a:bodyPr vert="horz" wrap="square" lIns="91440" tIns="45720" rIns="91440" bIns="45720" numCol="1" anchor="t" anchorCtr="0" compatLnSpc="1"/>
            <a:lstStyle/>
            <a:p>
              <a:endParaRPr lang="en-US"/>
            </a:p>
          </p:txBody>
        </p:sp>
        <p:sp>
          <p:nvSpPr>
            <p:cNvPr id="47" name="Freeform 126"/>
            <p:cNvSpPr/>
            <p:nvPr/>
          </p:nvSpPr>
          <p:spPr bwMode="auto">
            <a:xfrm>
              <a:off x="10866120" y="4857750"/>
              <a:ext cx="29845" cy="43180"/>
            </a:xfrm>
            <a:custGeom>
              <a:avLst/>
              <a:gdLst>
                <a:gd name="T0" fmla="*/ 18 w 18"/>
                <a:gd name="T1" fmla="*/ 26 h 26"/>
                <a:gd name="T2" fmla="*/ 0 w 18"/>
                <a:gd name="T3" fmla="*/ 26 h 26"/>
                <a:gd name="T4" fmla="*/ 0 w 18"/>
                <a:gd name="T5" fmla="*/ 0 h 26"/>
                <a:gd name="T6" fmla="*/ 18 w 18"/>
                <a:gd name="T7" fmla="*/ 0 h 26"/>
                <a:gd name="T8" fmla="*/ 18 w 18"/>
                <a:gd name="T9" fmla="*/ 26 h 26"/>
                <a:gd name="T10" fmla="*/ 18 w 18"/>
                <a:gd name="T11" fmla="*/ 26 h 26"/>
              </a:gdLst>
              <a:ahLst/>
              <a:cxnLst>
                <a:cxn ang="0">
                  <a:pos x="T0" y="T1"/>
                </a:cxn>
                <a:cxn ang="0">
                  <a:pos x="T2" y="T3"/>
                </a:cxn>
                <a:cxn ang="0">
                  <a:pos x="T4" y="T5"/>
                </a:cxn>
                <a:cxn ang="0">
                  <a:pos x="T6" y="T7"/>
                </a:cxn>
                <a:cxn ang="0">
                  <a:pos x="T8" y="T9"/>
                </a:cxn>
                <a:cxn ang="0">
                  <a:pos x="T10" y="T11"/>
                </a:cxn>
              </a:cxnLst>
              <a:rect l="0" t="0" r="r" b="b"/>
              <a:pathLst>
                <a:path w="18" h="26">
                  <a:moveTo>
                    <a:pt x="18" y="26"/>
                  </a:moveTo>
                  <a:lnTo>
                    <a:pt x="0" y="26"/>
                  </a:lnTo>
                  <a:lnTo>
                    <a:pt x="0" y="0"/>
                  </a:lnTo>
                  <a:lnTo>
                    <a:pt x="18" y="0"/>
                  </a:lnTo>
                  <a:lnTo>
                    <a:pt x="18" y="26"/>
                  </a:lnTo>
                  <a:lnTo>
                    <a:pt x="18" y="26"/>
                  </a:lnTo>
                  <a:close/>
                </a:path>
              </a:pathLst>
            </a:custGeom>
            <a:grpFill/>
            <a:ln>
              <a:noFill/>
            </a:ln>
          </p:spPr>
          <p:txBody>
            <a:bodyPr vert="horz" wrap="square" lIns="91440" tIns="45720" rIns="91440" bIns="45720" numCol="1" anchor="t" anchorCtr="0" compatLnSpc="1"/>
            <a:lstStyle/>
            <a:p>
              <a:endParaRPr lang="en-US"/>
            </a:p>
          </p:txBody>
        </p:sp>
        <p:sp>
          <p:nvSpPr>
            <p:cNvPr id="48" name="Freeform 127"/>
            <p:cNvSpPr/>
            <p:nvPr/>
          </p:nvSpPr>
          <p:spPr bwMode="auto">
            <a:xfrm>
              <a:off x="10929620" y="4857750"/>
              <a:ext cx="28575" cy="43180"/>
            </a:xfrm>
            <a:custGeom>
              <a:avLst/>
              <a:gdLst>
                <a:gd name="T0" fmla="*/ 17 w 17"/>
                <a:gd name="T1" fmla="*/ 26 h 26"/>
                <a:gd name="T2" fmla="*/ 0 w 17"/>
                <a:gd name="T3" fmla="*/ 26 h 26"/>
                <a:gd name="T4" fmla="*/ 0 w 17"/>
                <a:gd name="T5" fmla="*/ 0 h 26"/>
                <a:gd name="T6" fmla="*/ 17 w 17"/>
                <a:gd name="T7" fmla="*/ 0 h 26"/>
                <a:gd name="T8" fmla="*/ 17 w 17"/>
                <a:gd name="T9" fmla="*/ 26 h 26"/>
                <a:gd name="T10" fmla="*/ 17 w 17"/>
                <a:gd name="T11" fmla="*/ 26 h 26"/>
              </a:gdLst>
              <a:ahLst/>
              <a:cxnLst>
                <a:cxn ang="0">
                  <a:pos x="T0" y="T1"/>
                </a:cxn>
                <a:cxn ang="0">
                  <a:pos x="T2" y="T3"/>
                </a:cxn>
                <a:cxn ang="0">
                  <a:pos x="T4" y="T5"/>
                </a:cxn>
                <a:cxn ang="0">
                  <a:pos x="T6" y="T7"/>
                </a:cxn>
                <a:cxn ang="0">
                  <a:pos x="T8" y="T9"/>
                </a:cxn>
                <a:cxn ang="0">
                  <a:pos x="T10" y="T11"/>
                </a:cxn>
              </a:cxnLst>
              <a:rect l="0" t="0" r="r" b="b"/>
              <a:pathLst>
                <a:path w="17" h="26">
                  <a:moveTo>
                    <a:pt x="17" y="26"/>
                  </a:moveTo>
                  <a:lnTo>
                    <a:pt x="0" y="26"/>
                  </a:lnTo>
                  <a:lnTo>
                    <a:pt x="0" y="0"/>
                  </a:lnTo>
                  <a:lnTo>
                    <a:pt x="17" y="0"/>
                  </a:lnTo>
                  <a:lnTo>
                    <a:pt x="17" y="26"/>
                  </a:lnTo>
                  <a:lnTo>
                    <a:pt x="17" y="26"/>
                  </a:lnTo>
                  <a:close/>
                </a:path>
              </a:pathLst>
            </a:custGeom>
            <a:grpFill/>
            <a:ln>
              <a:noFill/>
            </a:ln>
          </p:spPr>
          <p:txBody>
            <a:bodyPr vert="horz" wrap="square" lIns="91440" tIns="45720" rIns="91440" bIns="45720" numCol="1" anchor="t" anchorCtr="0" compatLnSpc="1"/>
            <a:lstStyle/>
            <a:p>
              <a:endParaRPr lang="en-US"/>
            </a:p>
          </p:txBody>
        </p:sp>
        <p:sp>
          <p:nvSpPr>
            <p:cNvPr id="49" name="Freeform 128"/>
            <p:cNvSpPr/>
            <p:nvPr/>
          </p:nvSpPr>
          <p:spPr bwMode="auto">
            <a:xfrm>
              <a:off x="10989310" y="4857750"/>
              <a:ext cx="29845" cy="43180"/>
            </a:xfrm>
            <a:custGeom>
              <a:avLst/>
              <a:gdLst>
                <a:gd name="T0" fmla="*/ 18 w 18"/>
                <a:gd name="T1" fmla="*/ 26 h 26"/>
                <a:gd name="T2" fmla="*/ 0 w 18"/>
                <a:gd name="T3" fmla="*/ 26 h 26"/>
                <a:gd name="T4" fmla="*/ 0 w 18"/>
                <a:gd name="T5" fmla="*/ 0 h 26"/>
                <a:gd name="T6" fmla="*/ 18 w 18"/>
                <a:gd name="T7" fmla="*/ 0 h 26"/>
                <a:gd name="T8" fmla="*/ 18 w 18"/>
                <a:gd name="T9" fmla="*/ 26 h 26"/>
                <a:gd name="T10" fmla="*/ 18 w 18"/>
                <a:gd name="T11" fmla="*/ 26 h 26"/>
              </a:gdLst>
              <a:ahLst/>
              <a:cxnLst>
                <a:cxn ang="0">
                  <a:pos x="T0" y="T1"/>
                </a:cxn>
                <a:cxn ang="0">
                  <a:pos x="T2" y="T3"/>
                </a:cxn>
                <a:cxn ang="0">
                  <a:pos x="T4" y="T5"/>
                </a:cxn>
                <a:cxn ang="0">
                  <a:pos x="T6" y="T7"/>
                </a:cxn>
                <a:cxn ang="0">
                  <a:pos x="T8" y="T9"/>
                </a:cxn>
                <a:cxn ang="0">
                  <a:pos x="T10" y="T11"/>
                </a:cxn>
              </a:cxnLst>
              <a:rect l="0" t="0" r="r" b="b"/>
              <a:pathLst>
                <a:path w="18" h="26">
                  <a:moveTo>
                    <a:pt x="18" y="26"/>
                  </a:moveTo>
                  <a:lnTo>
                    <a:pt x="0" y="26"/>
                  </a:lnTo>
                  <a:lnTo>
                    <a:pt x="0" y="0"/>
                  </a:lnTo>
                  <a:lnTo>
                    <a:pt x="18" y="0"/>
                  </a:lnTo>
                  <a:lnTo>
                    <a:pt x="18" y="26"/>
                  </a:lnTo>
                  <a:lnTo>
                    <a:pt x="18" y="26"/>
                  </a:lnTo>
                  <a:close/>
                </a:path>
              </a:pathLst>
            </a:custGeom>
            <a:grpFill/>
            <a:ln>
              <a:noFill/>
            </a:ln>
          </p:spPr>
          <p:txBody>
            <a:bodyPr vert="horz" wrap="square" lIns="91440" tIns="45720" rIns="91440" bIns="45720" numCol="1" anchor="t" anchorCtr="0" compatLnSpc="1"/>
            <a:lstStyle/>
            <a:p>
              <a:endParaRPr lang="en-US"/>
            </a:p>
          </p:txBody>
        </p:sp>
        <p:sp>
          <p:nvSpPr>
            <p:cNvPr id="50" name="Freeform 129"/>
            <p:cNvSpPr/>
            <p:nvPr/>
          </p:nvSpPr>
          <p:spPr bwMode="auto">
            <a:xfrm>
              <a:off x="10633710" y="4759325"/>
              <a:ext cx="45085" cy="28575"/>
            </a:xfrm>
            <a:custGeom>
              <a:avLst/>
              <a:gdLst>
                <a:gd name="T0" fmla="*/ 27 w 27"/>
                <a:gd name="T1" fmla="*/ 17 h 17"/>
                <a:gd name="T2" fmla="*/ 0 w 27"/>
                <a:gd name="T3" fmla="*/ 17 h 17"/>
                <a:gd name="T4" fmla="*/ 0 w 27"/>
                <a:gd name="T5" fmla="*/ 0 h 17"/>
                <a:gd name="T6" fmla="*/ 27 w 27"/>
                <a:gd name="T7" fmla="*/ 0 h 17"/>
                <a:gd name="T8" fmla="*/ 27 w 27"/>
                <a:gd name="T9" fmla="*/ 17 h 17"/>
                <a:gd name="T10" fmla="*/ 27 w 27"/>
                <a:gd name="T11" fmla="*/ 17 h 17"/>
              </a:gdLst>
              <a:ahLst/>
              <a:cxnLst>
                <a:cxn ang="0">
                  <a:pos x="T0" y="T1"/>
                </a:cxn>
                <a:cxn ang="0">
                  <a:pos x="T2" y="T3"/>
                </a:cxn>
                <a:cxn ang="0">
                  <a:pos x="T4" y="T5"/>
                </a:cxn>
                <a:cxn ang="0">
                  <a:pos x="T6" y="T7"/>
                </a:cxn>
                <a:cxn ang="0">
                  <a:pos x="T8" y="T9"/>
                </a:cxn>
                <a:cxn ang="0">
                  <a:pos x="T10" y="T11"/>
                </a:cxn>
              </a:cxnLst>
              <a:rect l="0" t="0" r="r" b="b"/>
              <a:pathLst>
                <a:path w="27" h="17">
                  <a:moveTo>
                    <a:pt x="27" y="17"/>
                  </a:moveTo>
                  <a:lnTo>
                    <a:pt x="0" y="17"/>
                  </a:lnTo>
                  <a:lnTo>
                    <a:pt x="0" y="0"/>
                  </a:lnTo>
                  <a:lnTo>
                    <a:pt x="27" y="0"/>
                  </a:lnTo>
                  <a:lnTo>
                    <a:pt x="27" y="17"/>
                  </a:lnTo>
                  <a:lnTo>
                    <a:pt x="27" y="17"/>
                  </a:lnTo>
                  <a:close/>
                </a:path>
              </a:pathLst>
            </a:custGeom>
            <a:grpFill/>
            <a:ln>
              <a:noFill/>
            </a:ln>
          </p:spPr>
          <p:txBody>
            <a:bodyPr vert="horz" wrap="square" lIns="91440" tIns="45720" rIns="91440" bIns="45720" numCol="1" anchor="t" anchorCtr="0" compatLnSpc="1"/>
            <a:lstStyle/>
            <a:p>
              <a:endParaRPr lang="en-US"/>
            </a:p>
          </p:txBody>
        </p:sp>
        <p:sp>
          <p:nvSpPr>
            <p:cNvPr id="51" name="Freeform 130"/>
            <p:cNvSpPr/>
            <p:nvPr/>
          </p:nvSpPr>
          <p:spPr bwMode="auto">
            <a:xfrm>
              <a:off x="10633710" y="4697730"/>
              <a:ext cx="45085" cy="29845"/>
            </a:xfrm>
            <a:custGeom>
              <a:avLst/>
              <a:gdLst>
                <a:gd name="T0" fmla="*/ 27 w 27"/>
                <a:gd name="T1" fmla="*/ 18 h 18"/>
                <a:gd name="T2" fmla="*/ 0 w 27"/>
                <a:gd name="T3" fmla="*/ 18 h 18"/>
                <a:gd name="T4" fmla="*/ 0 w 27"/>
                <a:gd name="T5" fmla="*/ 0 h 18"/>
                <a:gd name="T6" fmla="*/ 27 w 27"/>
                <a:gd name="T7" fmla="*/ 0 h 18"/>
                <a:gd name="T8" fmla="*/ 27 w 27"/>
                <a:gd name="T9" fmla="*/ 18 h 18"/>
                <a:gd name="T10" fmla="*/ 27 w 27"/>
                <a:gd name="T11" fmla="*/ 18 h 18"/>
              </a:gdLst>
              <a:ahLst/>
              <a:cxnLst>
                <a:cxn ang="0">
                  <a:pos x="T0" y="T1"/>
                </a:cxn>
                <a:cxn ang="0">
                  <a:pos x="T2" y="T3"/>
                </a:cxn>
                <a:cxn ang="0">
                  <a:pos x="T4" y="T5"/>
                </a:cxn>
                <a:cxn ang="0">
                  <a:pos x="T6" y="T7"/>
                </a:cxn>
                <a:cxn ang="0">
                  <a:pos x="T8" y="T9"/>
                </a:cxn>
                <a:cxn ang="0">
                  <a:pos x="T10" y="T11"/>
                </a:cxn>
              </a:cxnLst>
              <a:rect l="0" t="0" r="r" b="b"/>
              <a:pathLst>
                <a:path w="27" h="18">
                  <a:moveTo>
                    <a:pt x="27" y="18"/>
                  </a:moveTo>
                  <a:lnTo>
                    <a:pt x="0" y="18"/>
                  </a:lnTo>
                  <a:lnTo>
                    <a:pt x="0" y="0"/>
                  </a:lnTo>
                  <a:lnTo>
                    <a:pt x="27" y="0"/>
                  </a:lnTo>
                  <a:lnTo>
                    <a:pt x="27" y="18"/>
                  </a:lnTo>
                  <a:lnTo>
                    <a:pt x="27" y="18"/>
                  </a:lnTo>
                  <a:close/>
                </a:path>
              </a:pathLst>
            </a:custGeom>
            <a:grpFill/>
            <a:ln>
              <a:noFill/>
            </a:ln>
          </p:spPr>
          <p:txBody>
            <a:bodyPr vert="horz" wrap="square" lIns="91440" tIns="45720" rIns="91440" bIns="45720" numCol="1" anchor="t" anchorCtr="0" compatLnSpc="1"/>
            <a:lstStyle/>
            <a:p>
              <a:endParaRPr lang="en-US"/>
            </a:p>
          </p:txBody>
        </p:sp>
        <p:sp>
          <p:nvSpPr>
            <p:cNvPr id="52" name="Freeform 131"/>
            <p:cNvSpPr/>
            <p:nvPr/>
          </p:nvSpPr>
          <p:spPr bwMode="auto">
            <a:xfrm>
              <a:off x="10633710" y="4638040"/>
              <a:ext cx="45085" cy="29845"/>
            </a:xfrm>
            <a:custGeom>
              <a:avLst/>
              <a:gdLst>
                <a:gd name="T0" fmla="*/ 27 w 27"/>
                <a:gd name="T1" fmla="*/ 18 h 18"/>
                <a:gd name="T2" fmla="*/ 0 w 27"/>
                <a:gd name="T3" fmla="*/ 18 h 18"/>
                <a:gd name="T4" fmla="*/ 0 w 27"/>
                <a:gd name="T5" fmla="*/ 0 h 18"/>
                <a:gd name="T6" fmla="*/ 27 w 27"/>
                <a:gd name="T7" fmla="*/ 0 h 18"/>
                <a:gd name="T8" fmla="*/ 27 w 27"/>
                <a:gd name="T9" fmla="*/ 18 h 18"/>
                <a:gd name="T10" fmla="*/ 27 w 27"/>
                <a:gd name="T11" fmla="*/ 18 h 18"/>
              </a:gdLst>
              <a:ahLst/>
              <a:cxnLst>
                <a:cxn ang="0">
                  <a:pos x="T0" y="T1"/>
                </a:cxn>
                <a:cxn ang="0">
                  <a:pos x="T2" y="T3"/>
                </a:cxn>
                <a:cxn ang="0">
                  <a:pos x="T4" y="T5"/>
                </a:cxn>
                <a:cxn ang="0">
                  <a:pos x="T6" y="T7"/>
                </a:cxn>
                <a:cxn ang="0">
                  <a:pos x="T8" y="T9"/>
                </a:cxn>
                <a:cxn ang="0">
                  <a:pos x="T10" y="T11"/>
                </a:cxn>
              </a:cxnLst>
              <a:rect l="0" t="0" r="r" b="b"/>
              <a:pathLst>
                <a:path w="27" h="18">
                  <a:moveTo>
                    <a:pt x="27" y="18"/>
                  </a:moveTo>
                  <a:lnTo>
                    <a:pt x="0" y="18"/>
                  </a:lnTo>
                  <a:lnTo>
                    <a:pt x="0" y="0"/>
                  </a:lnTo>
                  <a:lnTo>
                    <a:pt x="27" y="0"/>
                  </a:lnTo>
                  <a:lnTo>
                    <a:pt x="27" y="18"/>
                  </a:lnTo>
                  <a:lnTo>
                    <a:pt x="27" y="18"/>
                  </a:lnTo>
                  <a:close/>
                </a:path>
              </a:pathLst>
            </a:custGeom>
            <a:grpFill/>
            <a:ln>
              <a:noFill/>
            </a:ln>
          </p:spPr>
          <p:txBody>
            <a:bodyPr vert="horz" wrap="square" lIns="91440" tIns="45720" rIns="91440" bIns="45720" numCol="1" anchor="t" anchorCtr="0" compatLnSpc="1"/>
            <a:lstStyle/>
            <a:p>
              <a:endParaRPr lang="en-US"/>
            </a:p>
          </p:txBody>
        </p:sp>
        <p:sp>
          <p:nvSpPr>
            <p:cNvPr id="53" name="Freeform 132"/>
            <p:cNvSpPr/>
            <p:nvPr/>
          </p:nvSpPr>
          <p:spPr bwMode="auto">
            <a:xfrm>
              <a:off x="10626725" y="4651375"/>
              <a:ext cx="379095" cy="264160"/>
            </a:xfrm>
            <a:custGeom>
              <a:avLst/>
              <a:gdLst>
                <a:gd name="T0" fmla="*/ 16 w 228"/>
                <a:gd name="T1" fmla="*/ 159 h 159"/>
                <a:gd name="T2" fmla="*/ 0 w 228"/>
                <a:gd name="T3" fmla="*/ 145 h 159"/>
                <a:gd name="T4" fmla="*/ 79 w 228"/>
                <a:gd name="T5" fmla="*/ 45 h 159"/>
                <a:gd name="T6" fmla="*/ 142 w 228"/>
                <a:gd name="T7" fmla="*/ 82 h 159"/>
                <a:gd name="T8" fmla="*/ 212 w 228"/>
                <a:gd name="T9" fmla="*/ 0 h 159"/>
                <a:gd name="T10" fmla="*/ 228 w 228"/>
                <a:gd name="T11" fmla="*/ 12 h 159"/>
                <a:gd name="T12" fmla="*/ 145 w 228"/>
                <a:gd name="T13" fmla="*/ 110 h 159"/>
                <a:gd name="T14" fmla="*/ 84 w 228"/>
                <a:gd name="T15" fmla="*/ 72 h 159"/>
                <a:gd name="T16" fmla="*/ 16 w 228"/>
                <a:gd name="T17" fmla="*/ 159 h 159"/>
                <a:gd name="T18" fmla="*/ 16 w 228"/>
                <a:gd name="T1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59">
                  <a:moveTo>
                    <a:pt x="16" y="159"/>
                  </a:moveTo>
                  <a:lnTo>
                    <a:pt x="0" y="145"/>
                  </a:lnTo>
                  <a:lnTo>
                    <a:pt x="79" y="45"/>
                  </a:lnTo>
                  <a:lnTo>
                    <a:pt x="142" y="82"/>
                  </a:lnTo>
                  <a:lnTo>
                    <a:pt x="212" y="0"/>
                  </a:lnTo>
                  <a:lnTo>
                    <a:pt x="228" y="12"/>
                  </a:lnTo>
                  <a:lnTo>
                    <a:pt x="145" y="110"/>
                  </a:lnTo>
                  <a:lnTo>
                    <a:pt x="84" y="72"/>
                  </a:lnTo>
                  <a:lnTo>
                    <a:pt x="16" y="159"/>
                  </a:lnTo>
                  <a:lnTo>
                    <a:pt x="16" y="159"/>
                  </a:lnTo>
                  <a:close/>
                </a:path>
              </a:pathLst>
            </a:custGeom>
            <a:solidFill>
              <a:srgbClr val="404040"/>
            </a:solidFill>
            <a:ln>
              <a:noFill/>
            </a:ln>
          </p:spPr>
          <p:txBody>
            <a:bodyPr vert="horz" wrap="square" lIns="91440" tIns="45720" rIns="91440" bIns="45720" numCol="1" anchor="t" anchorCtr="0" compatLnSpc="1"/>
            <a:lstStyle/>
            <a:p>
              <a:endParaRPr lang="en-US"/>
            </a:p>
          </p:txBody>
        </p:sp>
        <p:sp>
          <p:nvSpPr>
            <p:cNvPr id="54" name="Freeform 133"/>
            <p:cNvSpPr/>
            <p:nvPr/>
          </p:nvSpPr>
          <p:spPr bwMode="auto">
            <a:xfrm>
              <a:off x="10957560" y="4641215"/>
              <a:ext cx="58420" cy="59690"/>
            </a:xfrm>
            <a:custGeom>
              <a:avLst/>
              <a:gdLst>
                <a:gd name="T0" fmla="*/ 0 w 35"/>
                <a:gd name="T1" fmla="*/ 0 h 36"/>
                <a:gd name="T2" fmla="*/ 35 w 35"/>
                <a:gd name="T3" fmla="*/ 0 h 36"/>
                <a:gd name="T4" fmla="*/ 35 w 35"/>
                <a:gd name="T5" fmla="*/ 36 h 36"/>
                <a:gd name="T6" fmla="*/ 0 w 35"/>
                <a:gd name="T7" fmla="*/ 0 h 36"/>
              </a:gdLst>
              <a:ahLst/>
              <a:cxnLst>
                <a:cxn ang="0">
                  <a:pos x="T0" y="T1"/>
                </a:cxn>
                <a:cxn ang="0">
                  <a:pos x="T2" y="T3"/>
                </a:cxn>
                <a:cxn ang="0">
                  <a:pos x="T4" y="T5"/>
                </a:cxn>
                <a:cxn ang="0">
                  <a:pos x="T6" y="T7"/>
                </a:cxn>
              </a:cxnLst>
              <a:rect l="0" t="0" r="r" b="b"/>
              <a:pathLst>
                <a:path w="35" h="36">
                  <a:moveTo>
                    <a:pt x="0" y="0"/>
                  </a:moveTo>
                  <a:lnTo>
                    <a:pt x="35" y="0"/>
                  </a:lnTo>
                  <a:lnTo>
                    <a:pt x="35" y="36"/>
                  </a:lnTo>
                  <a:lnTo>
                    <a:pt x="0" y="0"/>
                  </a:lnTo>
                  <a:close/>
                </a:path>
              </a:pathLst>
            </a:custGeom>
            <a:solidFill>
              <a:srgbClr val="404040"/>
            </a:solidFill>
            <a:ln>
              <a:noFill/>
            </a:ln>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2648054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4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48413" y="364978"/>
            <a:ext cx="1826141" cy="584775"/>
          </a:xfrm>
          <a:prstGeom prst="rect">
            <a:avLst/>
          </a:prstGeom>
          <a:noFill/>
        </p:spPr>
        <p:txBody>
          <a:bodyPr wrap="none" rtlCol="0">
            <a:spAutoFit/>
          </a:bodyPr>
          <a:lstStyle/>
          <a:p>
            <a:r>
              <a:rPr lang="zh-CN" altLang="en-US" sz="3200" b="1" dirty="0">
                <a:solidFill>
                  <a:srgbClr val="404040"/>
                </a:solidFill>
                <a:latin typeface="+mn-ea"/>
              </a:rPr>
              <a:t>项目发展</a:t>
            </a:r>
            <a:endParaRPr lang="en-US" altLang="zh-CN" sz="3200" b="1" dirty="0">
              <a:solidFill>
                <a:srgbClr val="404040"/>
              </a:solidFill>
              <a:latin typeface="+mn-ea"/>
            </a:endParaRPr>
          </a:p>
        </p:txBody>
      </p:sp>
      <p:sp>
        <p:nvSpPr>
          <p:cNvPr id="4" name="文本框 3"/>
          <p:cNvSpPr txBox="1"/>
          <p:nvPr/>
        </p:nvSpPr>
        <p:spPr>
          <a:xfrm>
            <a:off x="1748413" y="949705"/>
            <a:ext cx="2590800" cy="400110"/>
          </a:xfrm>
          <a:prstGeom prst="rect">
            <a:avLst/>
          </a:prstGeom>
          <a:noFill/>
        </p:spPr>
        <p:txBody>
          <a:bodyPr wrap="square" rtlCol="0">
            <a:spAutoFit/>
          </a:bodyPr>
          <a:lstStyle/>
          <a:p>
            <a:r>
              <a:rPr lang="zh-CN" altLang="en-US" sz="2000" dirty="0">
                <a:solidFill>
                  <a:srgbClr val="404040"/>
                </a:solidFill>
              </a:rPr>
              <a:t>未来可拓展空间</a:t>
            </a:r>
          </a:p>
        </p:txBody>
      </p:sp>
      <p:grpSp>
        <p:nvGrpSpPr>
          <p:cNvPr id="5" name="组合 4"/>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6"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6</a:t>
            </a:r>
            <a:endParaRPr lang="zh-CN" altLang="en-US" sz="4800" dirty="0">
              <a:solidFill>
                <a:srgbClr val="7766FF"/>
              </a:solidFill>
            </a:endParaRPr>
          </a:p>
        </p:txBody>
      </p:sp>
      <p:sp>
        <p:nvSpPr>
          <p:cNvPr id="9" name="文本框 8"/>
          <p:cNvSpPr txBox="1"/>
          <p:nvPr/>
        </p:nvSpPr>
        <p:spPr>
          <a:xfrm>
            <a:off x="2319454" y="2787805"/>
            <a:ext cx="6400800" cy="3416320"/>
          </a:xfrm>
          <a:prstGeom prst="rect">
            <a:avLst/>
          </a:prstGeom>
          <a:noFill/>
        </p:spPr>
        <p:txBody>
          <a:bodyPr wrap="square" rtlCol="0">
            <a:spAutoFit/>
          </a:bodyPr>
          <a:lstStyle/>
          <a:p>
            <a:pPr lvl="0"/>
            <a:r>
              <a:rPr lang="zh-CN" altLang="zh-CN" dirty="0"/>
              <a:t>不同语言评论分析，实现相同词在不同地区的展示情况</a:t>
            </a:r>
          </a:p>
          <a:p>
            <a:pPr lvl="0"/>
            <a:r>
              <a:rPr lang="zh-CN" altLang="zh-CN" dirty="0"/>
              <a:t>评论反馈，提供建议统计（将问题按照紧迫程度排序反馈给不同部门）</a:t>
            </a:r>
          </a:p>
          <a:p>
            <a:pPr lvl="0"/>
            <a:r>
              <a:rPr lang="zh-CN" altLang="zh-CN" dirty="0"/>
              <a:t>考虑评论内容与评分的拟合度</a:t>
            </a:r>
          </a:p>
          <a:p>
            <a:pPr lvl="0"/>
            <a:r>
              <a:rPr lang="zh-CN" altLang="zh-CN" dirty="0"/>
              <a:t>手机适配性</a:t>
            </a:r>
          </a:p>
          <a:p>
            <a:pPr lvl="0"/>
            <a:r>
              <a:rPr lang="zh-CN" altLang="zh-CN" dirty="0"/>
              <a:t>将</a:t>
            </a:r>
            <a:r>
              <a:rPr lang="en-US" altLang="zh-CN" dirty="0"/>
              <a:t>APP</a:t>
            </a:r>
            <a:r>
              <a:rPr lang="zh-CN" altLang="zh-CN" dirty="0"/>
              <a:t>从单一类别延伸到各个类别，通过机器学习获取各个类别的关键字</a:t>
            </a:r>
          </a:p>
          <a:p>
            <a:pPr lvl="0"/>
            <a:r>
              <a:rPr lang="zh-CN" altLang="zh-CN" dirty="0"/>
              <a:t>对评论中的表情和符号进行处理</a:t>
            </a:r>
          </a:p>
          <a:p>
            <a:pPr lvl="0"/>
            <a:r>
              <a:rPr lang="zh-CN" altLang="zh-CN" dirty="0"/>
              <a:t>根据用户行为推荐关注</a:t>
            </a:r>
            <a:r>
              <a:rPr lang="en-US" altLang="zh-CN" dirty="0"/>
              <a:t>APP</a:t>
            </a:r>
            <a:endParaRPr lang="zh-CN" altLang="zh-CN" dirty="0"/>
          </a:p>
          <a:p>
            <a:pPr lvl="0"/>
            <a:r>
              <a:rPr lang="zh-CN" altLang="zh-CN" dirty="0"/>
              <a:t>扩大使用者范围，不局限于公司内部</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50592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right)">
                                      <p:cBhvr>
                                        <p:cTn id="18" dur="500"/>
                                        <p:tgtEl>
                                          <p:spTgt spid="3"/>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1</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a:bodyPr>
          <a:lstStyle/>
          <a:p>
            <a:r>
              <a:rPr lang="zh-CN" altLang="zh-CN" sz="6000" b="1" dirty="0">
                <a:solidFill>
                  <a:srgbClr val="7766FF"/>
                </a:solidFill>
                <a:latin typeface="+mn-ea"/>
                <a:ea typeface="+mn-ea"/>
              </a:rPr>
              <a:t>目标与解决思路</a:t>
            </a:r>
            <a:endParaRPr lang="zh-CN" altLang="en-US" sz="6000" b="1" dirty="0">
              <a:solidFill>
                <a:srgbClr val="7766FF"/>
              </a:solidFill>
              <a:latin typeface="+mn-ea"/>
              <a:ea typeface="+mn-ea"/>
            </a:endParaRPr>
          </a:p>
        </p:txBody>
      </p:sp>
      <p:sp>
        <p:nvSpPr>
          <p:cNvPr id="37" name="矩形 36"/>
          <p:cNvSpPr/>
          <p:nvPr/>
        </p:nvSpPr>
        <p:spPr>
          <a:xfrm>
            <a:off x="0" y="1642678"/>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792022" y="2226568"/>
            <a:ext cx="2202803" cy="2451667"/>
            <a:chOff x="2278063" y="5921376"/>
            <a:chExt cx="604838" cy="673100"/>
          </a:xfrm>
          <a:solidFill>
            <a:srgbClr val="7766FF"/>
          </a:solidFill>
        </p:grpSpPr>
        <p:sp>
          <p:nvSpPr>
            <p:cNvPr id="5" name="Freeform 96"/>
            <p:cNvSpPr>
              <a:spLocks noEditPoints="1"/>
            </p:cNvSpPr>
            <p:nvPr/>
          </p:nvSpPr>
          <p:spPr bwMode="auto">
            <a:xfrm>
              <a:off x="2378076" y="6026151"/>
              <a:ext cx="406400" cy="503238"/>
            </a:xfrm>
            <a:custGeom>
              <a:avLst/>
              <a:gdLst>
                <a:gd name="T0" fmla="*/ 318 w 488"/>
                <a:gd name="T1" fmla="*/ 605 h 605"/>
                <a:gd name="T2" fmla="*/ 170 w 488"/>
                <a:gd name="T3" fmla="*/ 605 h 605"/>
                <a:gd name="T4" fmla="*/ 126 w 488"/>
                <a:gd name="T5" fmla="*/ 561 h 605"/>
                <a:gd name="T6" fmla="*/ 126 w 488"/>
                <a:gd name="T7" fmla="*/ 491 h 605"/>
                <a:gd name="T8" fmla="*/ 94 w 488"/>
                <a:gd name="T9" fmla="*/ 437 h 605"/>
                <a:gd name="T10" fmla="*/ 0 w 488"/>
                <a:gd name="T11" fmla="*/ 244 h 605"/>
                <a:gd name="T12" fmla="*/ 244 w 488"/>
                <a:gd name="T13" fmla="*/ 0 h 605"/>
                <a:gd name="T14" fmla="*/ 488 w 488"/>
                <a:gd name="T15" fmla="*/ 244 h 605"/>
                <a:gd name="T16" fmla="*/ 393 w 488"/>
                <a:gd name="T17" fmla="*/ 437 h 605"/>
                <a:gd name="T18" fmla="*/ 362 w 488"/>
                <a:gd name="T19" fmla="*/ 491 h 605"/>
                <a:gd name="T20" fmla="*/ 362 w 488"/>
                <a:gd name="T21" fmla="*/ 561 h 605"/>
                <a:gd name="T22" fmla="*/ 318 w 488"/>
                <a:gd name="T23" fmla="*/ 605 h 605"/>
                <a:gd name="T24" fmla="*/ 244 w 488"/>
                <a:gd name="T25" fmla="*/ 42 h 605"/>
                <a:gd name="T26" fmla="*/ 42 w 488"/>
                <a:gd name="T27" fmla="*/ 244 h 605"/>
                <a:gd name="T28" fmla="*/ 120 w 488"/>
                <a:gd name="T29" fmla="*/ 404 h 605"/>
                <a:gd name="T30" fmla="*/ 167 w 488"/>
                <a:gd name="T31" fmla="*/ 491 h 605"/>
                <a:gd name="T32" fmla="*/ 167 w 488"/>
                <a:gd name="T33" fmla="*/ 561 h 605"/>
                <a:gd name="T34" fmla="*/ 170 w 488"/>
                <a:gd name="T35" fmla="*/ 563 h 605"/>
                <a:gd name="T36" fmla="*/ 318 w 488"/>
                <a:gd name="T37" fmla="*/ 563 h 605"/>
                <a:gd name="T38" fmla="*/ 320 w 488"/>
                <a:gd name="T39" fmla="*/ 561 h 605"/>
                <a:gd name="T40" fmla="*/ 320 w 488"/>
                <a:gd name="T41" fmla="*/ 491 h 605"/>
                <a:gd name="T42" fmla="*/ 368 w 488"/>
                <a:gd name="T43" fmla="*/ 404 h 605"/>
                <a:gd name="T44" fmla="*/ 446 w 488"/>
                <a:gd name="T45" fmla="*/ 244 h 605"/>
                <a:gd name="T46" fmla="*/ 244 w 488"/>
                <a:gd name="T47" fmla="*/ 4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8" h="605">
                  <a:moveTo>
                    <a:pt x="318" y="605"/>
                  </a:moveTo>
                  <a:cubicBezTo>
                    <a:pt x="170" y="605"/>
                    <a:pt x="170" y="605"/>
                    <a:pt x="170" y="605"/>
                  </a:cubicBezTo>
                  <a:cubicBezTo>
                    <a:pt x="145" y="605"/>
                    <a:pt x="126" y="585"/>
                    <a:pt x="126" y="561"/>
                  </a:cubicBezTo>
                  <a:cubicBezTo>
                    <a:pt x="126" y="491"/>
                    <a:pt x="126" y="491"/>
                    <a:pt x="126" y="491"/>
                  </a:cubicBezTo>
                  <a:cubicBezTo>
                    <a:pt x="126" y="474"/>
                    <a:pt x="112" y="450"/>
                    <a:pt x="94" y="437"/>
                  </a:cubicBezTo>
                  <a:cubicBezTo>
                    <a:pt x="34" y="390"/>
                    <a:pt x="0" y="320"/>
                    <a:pt x="0" y="244"/>
                  </a:cubicBezTo>
                  <a:cubicBezTo>
                    <a:pt x="0" y="109"/>
                    <a:pt x="109" y="0"/>
                    <a:pt x="244" y="0"/>
                  </a:cubicBezTo>
                  <a:cubicBezTo>
                    <a:pt x="378" y="0"/>
                    <a:pt x="488" y="109"/>
                    <a:pt x="488" y="244"/>
                  </a:cubicBezTo>
                  <a:cubicBezTo>
                    <a:pt x="488" y="320"/>
                    <a:pt x="453" y="390"/>
                    <a:pt x="393" y="437"/>
                  </a:cubicBezTo>
                  <a:cubicBezTo>
                    <a:pt x="376" y="450"/>
                    <a:pt x="362" y="474"/>
                    <a:pt x="362" y="491"/>
                  </a:cubicBezTo>
                  <a:cubicBezTo>
                    <a:pt x="362" y="561"/>
                    <a:pt x="362" y="561"/>
                    <a:pt x="362" y="561"/>
                  </a:cubicBezTo>
                  <a:cubicBezTo>
                    <a:pt x="362" y="585"/>
                    <a:pt x="342" y="605"/>
                    <a:pt x="318" y="605"/>
                  </a:cubicBezTo>
                  <a:close/>
                  <a:moveTo>
                    <a:pt x="244" y="42"/>
                  </a:moveTo>
                  <a:cubicBezTo>
                    <a:pt x="132" y="42"/>
                    <a:pt x="42" y="132"/>
                    <a:pt x="42" y="244"/>
                  </a:cubicBezTo>
                  <a:cubicBezTo>
                    <a:pt x="42" y="307"/>
                    <a:pt x="70" y="365"/>
                    <a:pt x="120" y="404"/>
                  </a:cubicBezTo>
                  <a:cubicBezTo>
                    <a:pt x="143" y="421"/>
                    <a:pt x="167" y="456"/>
                    <a:pt x="167" y="491"/>
                  </a:cubicBezTo>
                  <a:cubicBezTo>
                    <a:pt x="167" y="561"/>
                    <a:pt x="167" y="561"/>
                    <a:pt x="167" y="561"/>
                  </a:cubicBezTo>
                  <a:cubicBezTo>
                    <a:pt x="167" y="562"/>
                    <a:pt x="168" y="563"/>
                    <a:pt x="170" y="563"/>
                  </a:cubicBezTo>
                  <a:cubicBezTo>
                    <a:pt x="318" y="563"/>
                    <a:pt x="318" y="563"/>
                    <a:pt x="318" y="563"/>
                  </a:cubicBezTo>
                  <a:cubicBezTo>
                    <a:pt x="319" y="563"/>
                    <a:pt x="320" y="562"/>
                    <a:pt x="320" y="561"/>
                  </a:cubicBezTo>
                  <a:cubicBezTo>
                    <a:pt x="320" y="491"/>
                    <a:pt x="320" y="491"/>
                    <a:pt x="320" y="491"/>
                  </a:cubicBezTo>
                  <a:cubicBezTo>
                    <a:pt x="320" y="456"/>
                    <a:pt x="345" y="421"/>
                    <a:pt x="368" y="404"/>
                  </a:cubicBezTo>
                  <a:cubicBezTo>
                    <a:pt x="418" y="365"/>
                    <a:pt x="446" y="307"/>
                    <a:pt x="446" y="244"/>
                  </a:cubicBezTo>
                  <a:cubicBezTo>
                    <a:pt x="446" y="132"/>
                    <a:pt x="355" y="42"/>
                    <a:pt x="24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7"/>
            <p:cNvSpPr/>
            <p:nvPr/>
          </p:nvSpPr>
          <p:spPr bwMode="auto">
            <a:xfrm>
              <a:off x="2527301" y="6545263"/>
              <a:ext cx="106363" cy="49213"/>
            </a:xfrm>
            <a:custGeom>
              <a:avLst/>
              <a:gdLst>
                <a:gd name="T0" fmla="*/ 97 w 128"/>
                <a:gd name="T1" fmla="*/ 60 h 60"/>
                <a:gd name="T2" fmla="*/ 31 w 128"/>
                <a:gd name="T3" fmla="*/ 60 h 60"/>
                <a:gd name="T4" fmla="*/ 0 w 128"/>
                <a:gd name="T5" fmla="*/ 36 h 60"/>
                <a:gd name="T6" fmla="*/ 0 w 128"/>
                <a:gd name="T7" fmla="*/ 0 h 60"/>
                <a:gd name="T8" fmla="*/ 128 w 128"/>
                <a:gd name="T9" fmla="*/ 0 h 60"/>
                <a:gd name="T10" fmla="*/ 128 w 128"/>
                <a:gd name="T11" fmla="*/ 36 h 60"/>
                <a:gd name="T12" fmla="*/ 97 w 128"/>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8" h="60">
                  <a:moveTo>
                    <a:pt x="97" y="60"/>
                  </a:moveTo>
                  <a:cubicBezTo>
                    <a:pt x="31" y="60"/>
                    <a:pt x="31" y="60"/>
                    <a:pt x="31" y="60"/>
                  </a:cubicBezTo>
                  <a:cubicBezTo>
                    <a:pt x="14" y="60"/>
                    <a:pt x="0" y="49"/>
                    <a:pt x="0" y="36"/>
                  </a:cubicBezTo>
                  <a:cubicBezTo>
                    <a:pt x="0" y="0"/>
                    <a:pt x="0" y="0"/>
                    <a:pt x="0" y="0"/>
                  </a:cubicBezTo>
                  <a:cubicBezTo>
                    <a:pt x="128" y="0"/>
                    <a:pt x="128" y="0"/>
                    <a:pt x="128" y="0"/>
                  </a:cubicBezTo>
                  <a:cubicBezTo>
                    <a:pt x="128" y="36"/>
                    <a:pt x="128" y="36"/>
                    <a:pt x="128" y="36"/>
                  </a:cubicBezTo>
                  <a:cubicBezTo>
                    <a:pt x="128" y="49"/>
                    <a:pt x="114" y="60"/>
                    <a:pt x="9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8"/>
            <p:cNvSpPr/>
            <p:nvPr/>
          </p:nvSpPr>
          <p:spPr bwMode="auto">
            <a:xfrm>
              <a:off x="2566988" y="5921376"/>
              <a:ext cx="28575" cy="76200"/>
            </a:xfrm>
            <a:custGeom>
              <a:avLst/>
              <a:gdLst>
                <a:gd name="T0" fmla="*/ 34 w 34"/>
                <a:gd name="T1" fmla="*/ 18 h 92"/>
                <a:gd name="T2" fmla="*/ 17 w 34"/>
                <a:gd name="T3" fmla="*/ 0 h 92"/>
                <a:gd name="T4" fmla="*/ 0 w 34"/>
                <a:gd name="T5" fmla="*/ 18 h 92"/>
                <a:gd name="T6" fmla="*/ 0 w 34"/>
                <a:gd name="T7" fmla="*/ 74 h 92"/>
                <a:gd name="T8" fmla="*/ 17 w 34"/>
                <a:gd name="T9" fmla="*/ 92 h 92"/>
                <a:gd name="T10" fmla="*/ 34 w 34"/>
                <a:gd name="T11" fmla="*/ 74 h 92"/>
                <a:gd name="T12" fmla="*/ 34 w 34"/>
                <a:gd name="T13" fmla="*/ 18 h 92"/>
              </a:gdLst>
              <a:ahLst/>
              <a:cxnLst>
                <a:cxn ang="0">
                  <a:pos x="T0" y="T1"/>
                </a:cxn>
                <a:cxn ang="0">
                  <a:pos x="T2" y="T3"/>
                </a:cxn>
                <a:cxn ang="0">
                  <a:pos x="T4" y="T5"/>
                </a:cxn>
                <a:cxn ang="0">
                  <a:pos x="T6" y="T7"/>
                </a:cxn>
                <a:cxn ang="0">
                  <a:pos x="T8" y="T9"/>
                </a:cxn>
                <a:cxn ang="0">
                  <a:pos x="T10" y="T11"/>
                </a:cxn>
                <a:cxn ang="0">
                  <a:pos x="T12" y="T13"/>
                </a:cxn>
              </a:cxnLst>
              <a:rect l="0" t="0" r="r" b="b"/>
              <a:pathLst>
                <a:path w="34" h="92">
                  <a:moveTo>
                    <a:pt x="34" y="18"/>
                  </a:moveTo>
                  <a:cubicBezTo>
                    <a:pt x="34" y="8"/>
                    <a:pt x="26" y="0"/>
                    <a:pt x="17" y="0"/>
                  </a:cubicBezTo>
                  <a:cubicBezTo>
                    <a:pt x="8" y="0"/>
                    <a:pt x="0" y="8"/>
                    <a:pt x="0" y="18"/>
                  </a:cubicBezTo>
                  <a:cubicBezTo>
                    <a:pt x="0" y="74"/>
                    <a:pt x="0" y="74"/>
                    <a:pt x="0" y="74"/>
                  </a:cubicBezTo>
                  <a:cubicBezTo>
                    <a:pt x="0" y="84"/>
                    <a:pt x="8" y="92"/>
                    <a:pt x="17" y="92"/>
                  </a:cubicBezTo>
                  <a:cubicBezTo>
                    <a:pt x="26" y="92"/>
                    <a:pt x="34" y="84"/>
                    <a:pt x="34" y="74"/>
                  </a:cubicBezTo>
                  <a:lnTo>
                    <a:pt x="3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9"/>
            <p:cNvSpPr/>
            <p:nvPr/>
          </p:nvSpPr>
          <p:spPr bwMode="auto">
            <a:xfrm>
              <a:off x="2735263" y="6005513"/>
              <a:ext cx="65088" cy="66675"/>
            </a:xfrm>
            <a:custGeom>
              <a:avLst/>
              <a:gdLst>
                <a:gd name="T0" fmla="*/ 70 w 78"/>
                <a:gd name="T1" fmla="*/ 31 h 79"/>
                <a:gd name="T2" fmla="*/ 72 w 78"/>
                <a:gd name="T3" fmla="*/ 6 h 79"/>
                <a:gd name="T4" fmla="*/ 47 w 78"/>
                <a:gd name="T5" fmla="*/ 8 h 79"/>
                <a:gd name="T6" fmla="*/ 7 w 78"/>
                <a:gd name="T7" fmla="*/ 47 h 79"/>
                <a:gd name="T8" fmla="*/ 6 w 78"/>
                <a:gd name="T9" fmla="*/ 72 h 79"/>
                <a:gd name="T10" fmla="*/ 31 w 78"/>
                <a:gd name="T11" fmla="*/ 71 h 79"/>
                <a:gd name="T12" fmla="*/ 70 w 78"/>
                <a:gd name="T13" fmla="*/ 31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70" y="31"/>
                  </a:moveTo>
                  <a:cubicBezTo>
                    <a:pt x="78" y="24"/>
                    <a:pt x="78" y="13"/>
                    <a:pt x="72" y="6"/>
                  </a:cubicBezTo>
                  <a:cubicBezTo>
                    <a:pt x="65" y="0"/>
                    <a:pt x="54" y="0"/>
                    <a:pt x="47" y="8"/>
                  </a:cubicBezTo>
                  <a:cubicBezTo>
                    <a:pt x="7" y="47"/>
                    <a:pt x="7" y="47"/>
                    <a:pt x="7" y="47"/>
                  </a:cubicBezTo>
                  <a:cubicBezTo>
                    <a:pt x="0" y="54"/>
                    <a:pt x="0" y="65"/>
                    <a:pt x="6" y="72"/>
                  </a:cubicBezTo>
                  <a:cubicBezTo>
                    <a:pt x="13" y="79"/>
                    <a:pt x="24" y="78"/>
                    <a:pt x="31" y="71"/>
                  </a:cubicBezTo>
                  <a:lnTo>
                    <a:pt x="70"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00"/>
            <p:cNvSpPr/>
            <p:nvPr/>
          </p:nvSpPr>
          <p:spPr bwMode="auto">
            <a:xfrm>
              <a:off x="2806701" y="6211888"/>
              <a:ext cx="76200" cy="28575"/>
            </a:xfrm>
            <a:custGeom>
              <a:avLst/>
              <a:gdLst>
                <a:gd name="T0" fmla="*/ 74 w 93"/>
                <a:gd name="T1" fmla="*/ 34 h 34"/>
                <a:gd name="T2" fmla="*/ 93 w 93"/>
                <a:gd name="T3" fmla="*/ 17 h 34"/>
                <a:gd name="T4" fmla="*/ 74 w 93"/>
                <a:gd name="T5" fmla="*/ 0 h 34"/>
                <a:gd name="T6" fmla="*/ 19 w 93"/>
                <a:gd name="T7" fmla="*/ 0 h 34"/>
                <a:gd name="T8" fmla="*/ 0 w 93"/>
                <a:gd name="T9" fmla="*/ 17 h 34"/>
                <a:gd name="T10" fmla="*/ 19 w 93"/>
                <a:gd name="T11" fmla="*/ 34 h 34"/>
                <a:gd name="T12" fmla="*/ 74 w 9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93" h="34">
                  <a:moveTo>
                    <a:pt x="74" y="34"/>
                  </a:moveTo>
                  <a:cubicBezTo>
                    <a:pt x="84" y="34"/>
                    <a:pt x="93" y="26"/>
                    <a:pt x="93" y="17"/>
                  </a:cubicBezTo>
                  <a:cubicBezTo>
                    <a:pt x="93" y="8"/>
                    <a:pt x="84" y="0"/>
                    <a:pt x="74" y="0"/>
                  </a:cubicBezTo>
                  <a:cubicBezTo>
                    <a:pt x="19" y="0"/>
                    <a:pt x="19" y="0"/>
                    <a:pt x="19" y="0"/>
                  </a:cubicBezTo>
                  <a:cubicBezTo>
                    <a:pt x="8" y="0"/>
                    <a:pt x="0" y="8"/>
                    <a:pt x="0" y="17"/>
                  </a:cubicBezTo>
                  <a:cubicBezTo>
                    <a:pt x="0" y="26"/>
                    <a:pt x="8" y="34"/>
                    <a:pt x="19" y="34"/>
                  </a:cubicBezTo>
                  <a:lnTo>
                    <a:pt x="7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1"/>
            <p:cNvSpPr/>
            <p:nvPr/>
          </p:nvSpPr>
          <p:spPr bwMode="auto">
            <a:xfrm>
              <a:off x="2733676" y="6380163"/>
              <a:ext cx="66675" cy="65088"/>
            </a:xfrm>
            <a:custGeom>
              <a:avLst/>
              <a:gdLst>
                <a:gd name="T0" fmla="*/ 47 w 79"/>
                <a:gd name="T1" fmla="*/ 70 h 78"/>
                <a:gd name="T2" fmla="*/ 72 w 79"/>
                <a:gd name="T3" fmla="*/ 72 h 78"/>
                <a:gd name="T4" fmla="*/ 71 w 79"/>
                <a:gd name="T5" fmla="*/ 47 h 78"/>
                <a:gd name="T6" fmla="*/ 32 w 79"/>
                <a:gd name="T7" fmla="*/ 7 h 78"/>
                <a:gd name="T8" fmla="*/ 7 w 79"/>
                <a:gd name="T9" fmla="*/ 6 h 78"/>
                <a:gd name="T10" fmla="*/ 8 w 79"/>
                <a:gd name="T11" fmla="*/ 31 h 78"/>
                <a:gd name="T12" fmla="*/ 47 w 79"/>
                <a:gd name="T13" fmla="*/ 70 h 78"/>
              </a:gdLst>
              <a:ahLst/>
              <a:cxnLst>
                <a:cxn ang="0">
                  <a:pos x="T0" y="T1"/>
                </a:cxn>
                <a:cxn ang="0">
                  <a:pos x="T2" y="T3"/>
                </a:cxn>
                <a:cxn ang="0">
                  <a:pos x="T4" y="T5"/>
                </a:cxn>
                <a:cxn ang="0">
                  <a:pos x="T6" y="T7"/>
                </a:cxn>
                <a:cxn ang="0">
                  <a:pos x="T8" y="T9"/>
                </a:cxn>
                <a:cxn ang="0">
                  <a:pos x="T10" y="T11"/>
                </a:cxn>
                <a:cxn ang="0">
                  <a:pos x="T12" y="T13"/>
                </a:cxn>
              </a:cxnLst>
              <a:rect l="0" t="0" r="r" b="b"/>
              <a:pathLst>
                <a:path w="79" h="78">
                  <a:moveTo>
                    <a:pt x="47" y="70"/>
                  </a:moveTo>
                  <a:cubicBezTo>
                    <a:pt x="54" y="78"/>
                    <a:pt x="66" y="78"/>
                    <a:pt x="72" y="72"/>
                  </a:cubicBezTo>
                  <a:cubicBezTo>
                    <a:pt x="79" y="65"/>
                    <a:pt x="78" y="54"/>
                    <a:pt x="71" y="47"/>
                  </a:cubicBezTo>
                  <a:cubicBezTo>
                    <a:pt x="32" y="7"/>
                    <a:pt x="32" y="7"/>
                    <a:pt x="32" y="7"/>
                  </a:cubicBezTo>
                  <a:cubicBezTo>
                    <a:pt x="24" y="0"/>
                    <a:pt x="13" y="0"/>
                    <a:pt x="7" y="6"/>
                  </a:cubicBezTo>
                  <a:cubicBezTo>
                    <a:pt x="0" y="13"/>
                    <a:pt x="1" y="24"/>
                    <a:pt x="8" y="31"/>
                  </a:cubicBezTo>
                  <a:lnTo>
                    <a:pt x="47"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2"/>
            <p:cNvSpPr/>
            <p:nvPr/>
          </p:nvSpPr>
          <p:spPr bwMode="auto">
            <a:xfrm>
              <a:off x="2365376" y="6005513"/>
              <a:ext cx="65088" cy="65088"/>
            </a:xfrm>
            <a:custGeom>
              <a:avLst/>
              <a:gdLst>
                <a:gd name="T0" fmla="*/ 32 w 79"/>
                <a:gd name="T1" fmla="*/ 8 h 79"/>
                <a:gd name="T2" fmla="*/ 7 w 79"/>
                <a:gd name="T3" fmla="*/ 7 h 79"/>
                <a:gd name="T4" fmla="*/ 8 w 79"/>
                <a:gd name="T5" fmla="*/ 32 h 79"/>
                <a:gd name="T6" fmla="*/ 47 w 79"/>
                <a:gd name="T7" fmla="*/ 71 h 79"/>
                <a:gd name="T8" fmla="*/ 72 w 79"/>
                <a:gd name="T9" fmla="*/ 72 h 79"/>
                <a:gd name="T10" fmla="*/ 71 w 79"/>
                <a:gd name="T11" fmla="*/ 47 h 79"/>
                <a:gd name="T12" fmla="*/ 32 w 79"/>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79" h="79">
                  <a:moveTo>
                    <a:pt x="32" y="8"/>
                  </a:moveTo>
                  <a:cubicBezTo>
                    <a:pt x="24" y="1"/>
                    <a:pt x="13" y="0"/>
                    <a:pt x="7" y="7"/>
                  </a:cubicBezTo>
                  <a:cubicBezTo>
                    <a:pt x="0" y="13"/>
                    <a:pt x="1" y="24"/>
                    <a:pt x="8" y="32"/>
                  </a:cubicBezTo>
                  <a:cubicBezTo>
                    <a:pt x="47" y="71"/>
                    <a:pt x="47" y="71"/>
                    <a:pt x="47" y="71"/>
                  </a:cubicBezTo>
                  <a:cubicBezTo>
                    <a:pt x="54" y="78"/>
                    <a:pt x="66" y="79"/>
                    <a:pt x="72" y="72"/>
                  </a:cubicBezTo>
                  <a:cubicBezTo>
                    <a:pt x="79" y="66"/>
                    <a:pt x="78" y="54"/>
                    <a:pt x="71" y="47"/>
                  </a:cubicBezTo>
                  <a:lnTo>
                    <a:pt x="3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3"/>
            <p:cNvSpPr/>
            <p:nvPr/>
          </p:nvSpPr>
          <p:spPr bwMode="auto">
            <a:xfrm>
              <a:off x="2278063" y="6208713"/>
              <a:ext cx="77788" cy="26988"/>
            </a:xfrm>
            <a:custGeom>
              <a:avLst/>
              <a:gdLst>
                <a:gd name="T0" fmla="*/ 19 w 93"/>
                <a:gd name="T1" fmla="*/ 0 h 33"/>
                <a:gd name="T2" fmla="*/ 0 w 93"/>
                <a:gd name="T3" fmla="*/ 16 h 33"/>
                <a:gd name="T4" fmla="*/ 19 w 93"/>
                <a:gd name="T5" fmla="*/ 33 h 33"/>
                <a:gd name="T6" fmla="*/ 74 w 93"/>
                <a:gd name="T7" fmla="*/ 33 h 33"/>
                <a:gd name="T8" fmla="*/ 93 w 93"/>
                <a:gd name="T9" fmla="*/ 16 h 33"/>
                <a:gd name="T10" fmla="*/ 74 w 93"/>
                <a:gd name="T11" fmla="*/ 0 h 33"/>
                <a:gd name="T12" fmla="*/ 19 w 9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93" h="33">
                  <a:moveTo>
                    <a:pt x="19" y="0"/>
                  </a:moveTo>
                  <a:cubicBezTo>
                    <a:pt x="8" y="0"/>
                    <a:pt x="0" y="7"/>
                    <a:pt x="0" y="16"/>
                  </a:cubicBezTo>
                  <a:cubicBezTo>
                    <a:pt x="0" y="26"/>
                    <a:pt x="8" y="33"/>
                    <a:pt x="19" y="33"/>
                  </a:cubicBezTo>
                  <a:cubicBezTo>
                    <a:pt x="74" y="33"/>
                    <a:pt x="74" y="33"/>
                    <a:pt x="74" y="33"/>
                  </a:cubicBezTo>
                  <a:cubicBezTo>
                    <a:pt x="84" y="33"/>
                    <a:pt x="93" y="26"/>
                    <a:pt x="93" y="16"/>
                  </a:cubicBezTo>
                  <a:cubicBezTo>
                    <a:pt x="93" y="7"/>
                    <a:pt x="84" y="0"/>
                    <a:pt x="74" y="0"/>
                  </a:cubicBez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4"/>
            <p:cNvSpPr/>
            <p:nvPr/>
          </p:nvSpPr>
          <p:spPr bwMode="auto">
            <a:xfrm>
              <a:off x="2365376" y="6380163"/>
              <a:ext cx="65088" cy="65088"/>
            </a:xfrm>
            <a:custGeom>
              <a:avLst/>
              <a:gdLst>
                <a:gd name="T0" fmla="*/ 8 w 79"/>
                <a:gd name="T1" fmla="*/ 47 h 78"/>
                <a:gd name="T2" fmla="*/ 7 w 79"/>
                <a:gd name="T3" fmla="*/ 72 h 78"/>
                <a:gd name="T4" fmla="*/ 32 w 79"/>
                <a:gd name="T5" fmla="*/ 70 h 78"/>
                <a:gd name="T6" fmla="*/ 71 w 79"/>
                <a:gd name="T7" fmla="*/ 31 h 78"/>
                <a:gd name="T8" fmla="*/ 72 w 79"/>
                <a:gd name="T9" fmla="*/ 6 h 78"/>
                <a:gd name="T10" fmla="*/ 47 w 79"/>
                <a:gd name="T11" fmla="*/ 7 h 78"/>
                <a:gd name="T12" fmla="*/ 8 w 79"/>
                <a:gd name="T13" fmla="*/ 47 h 78"/>
              </a:gdLst>
              <a:ahLst/>
              <a:cxnLst>
                <a:cxn ang="0">
                  <a:pos x="T0" y="T1"/>
                </a:cxn>
                <a:cxn ang="0">
                  <a:pos x="T2" y="T3"/>
                </a:cxn>
                <a:cxn ang="0">
                  <a:pos x="T4" y="T5"/>
                </a:cxn>
                <a:cxn ang="0">
                  <a:pos x="T6" y="T7"/>
                </a:cxn>
                <a:cxn ang="0">
                  <a:pos x="T8" y="T9"/>
                </a:cxn>
                <a:cxn ang="0">
                  <a:pos x="T10" y="T11"/>
                </a:cxn>
                <a:cxn ang="0">
                  <a:pos x="T12" y="T13"/>
                </a:cxn>
              </a:cxnLst>
              <a:rect l="0" t="0" r="r" b="b"/>
              <a:pathLst>
                <a:path w="79" h="78">
                  <a:moveTo>
                    <a:pt x="8" y="47"/>
                  </a:moveTo>
                  <a:cubicBezTo>
                    <a:pt x="1" y="54"/>
                    <a:pt x="0" y="65"/>
                    <a:pt x="7" y="72"/>
                  </a:cubicBezTo>
                  <a:cubicBezTo>
                    <a:pt x="13" y="78"/>
                    <a:pt x="24" y="78"/>
                    <a:pt x="32" y="70"/>
                  </a:cubicBezTo>
                  <a:cubicBezTo>
                    <a:pt x="71" y="31"/>
                    <a:pt x="71" y="31"/>
                    <a:pt x="71" y="31"/>
                  </a:cubicBezTo>
                  <a:cubicBezTo>
                    <a:pt x="78" y="24"/>
                    <a:pt x="79" y="13"/>
                    <a:pt x="72" y="6"/>
                  </a:cubicBezTo>
                  <a:cubicBezTo>
                    <a:pt x="66" y="0"/>
                    <a:pt x="54" y="0"/>
                    <a:pt x="47" y="7"/>
                  </a:cubicBezTo>
                  <a:lnTo>
                    <a:pt x="8"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4073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4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48413" y="364978"/>
            <a:ext cx="3057247" cy="584775"/>
          </a:xfrm>
          <a:prstGeom prst="rect">
            <a:avLst/>
          </a:prstGeom>
          <a:noFill/>
        </p:spPr>
        <p:txBody>
          <a:bodyPr wrap="none" rtlCol="0">
            <a:spAutoFit/>
          </a:bodyPr>
          <a:lstStyle/>
          <a:p>
            <a:r>
              <a:rPr lang="zh-CN" altLang="zh-CN" sz="3200" b="1" dirty="0">
                <a:solidFill>
                  <a:srgbClr val="404040"/>
                </a:solidFill>
                <a:latin typeface="+mn-ea"/>
              </a:rPr>
              <a:t>目标与解决思路</a:t>
            </a:r>
            <a:endParaRPr lang="en-US" altLang="zh-CN" sz="3200" b="1" dirty="0">
              <a:solidFill>
                <a:srgbClr val="404040"/>
              </a:solidFill>
              <a:latin typeface="+mn-ea"/>
            </a:endParaRPr>
          </a:p>
        </p:txBody>
      </p:sp>
      <p:sp>
        <p:nvSpPr>
          <p:cNvPr id="8" name="文本框 7"/>
          <p:cNvSpPr txBox="1"/>
          <p:nvPr/>
        </p:nvSpPr>
        <p:spPr>
          <a:xfrm>
            <a:off x="1748413" y="949705"/>
            <a:ext cx="2590800" cy="400110"/>
          </a:xfrm>
          <a:prstGeom prst="rect">
            <a:avLst/>
          </a:prstGeom>
          <a:noFill/>
        </p:spPr>
        <p:txBody>
          <a:bodyPr wrap="square" rtlCol="0">
            <a:spAutoFit/>
          </a:bodyPr>
          <a:lstStyle/>
          <a:p>
            <a:r>
              <a:rPr lang="zh-CN" altLang="zh-CN" sz="2000" dirty="0">
                <a:solidFill>
                  <a:srgbClr val="404040"/>
                </a:solidFill>
              </a:rPr>
              <a:t>项目背景</a:t>
            </a:r>
            <a:endParaRPr lang="zh-CN" altLang="en-US" sz="2000" dirty="0">
              <a:solidFill>
                <a:srgbClr val="404040"/>
              </a:solidFill>
            </a:endParaRPr>
          </a:p>
        </p:txBody>
      </p:sp>
      <p:grpSp>
        <p:nvGrpSpPr>
          <p:cNvPr id="2" name="组合 1"/>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3"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1</a:t>
            </a:r>
            <a:endParaRPr lang="zh-CN" altLang="en-US" sz="4800" dirty="0">
              <a:solidFill>
                <a:srgbClr val="7766FF"/>
              </a:solidFill>
            </a:endParaRPr>
          </a:p>
        </p:txBody>
      </p:sp>
      <p:sp>
        <p:nvSpPr>
          <p:cNvPr id="7" name="文本框 6"/>
          <p:cNvSpPr txBox="1"/>
          <p:nvPr/>
        </p:nvSpPr>
        <p:spPr>
          <a:xfrm>
            <a:off x="637309" y="1967345"/>
            <a:ext cx="10917382" cy="3970318"/>
          </a:xfrm>
          <a:prstGeom prst="rect">
            <a:avLst/>
          </a:prstGeom>
          <a:noFill/>
        </p:spPr>
        <p:txBody>
          <a:bodyPr wrap="square" rtlCol="0">
            <a:spAutoFit/>
          </a:bodyPr>
          <a:lstStyle/>
          <a:p>
            <a:pPr algn="just">
              <a:lnSpc>
                <a:spcPct val="150000"/>
              </a:lnSpc>
            </a:pPr>
            <a:r>
              <a:rPr lang="en-US" altLang="zh-CN" sz="2400" dirty="0"/>
              <a:t>	</a:t>
            </a:r>
            <a:r>
              <a:rPr lang="zh-CN" altLang="zh-CN" sz="2400" dirty="0"/>
              <a:t>随着智能机的普及，</a:t>
            </a:r>
            <a:r>
              <a:rPr lang="en-US" altLang="zh-CN" sz="3600" b="1" dirty="0">
                <a:solidFill>
                  <a:srgbClr val="523BFF"/>
                </a:solidFill>
              </a:rPr>
              <a:t>APP</a:t>
            </a:r>
            <a:r>
              <a:rPr lang="zh-CN" altLang="zh-CN" sz="3600" b="1" dirty="0">
                <a:solidFill>
                  <a:srgbClr val="523BFF"/>
                </a:solidFill>
              </a:rPr>
              <a:t>的开发和使用</a:t>
            </a:r>
            <a:r>
              <a:rPr lang="zh-CN" altLang="zh-CN" sz="2400" dirty="0"/>
              <a:t>也是层出不穷。如何能够快速的了解并掌握</a:t>
            </a:r>
            <a:r>
              <a:rPr lang="zh-CN" altLang="zh-CN" sz="2400" dirty="0">
                <a:solidFill>
                  <a:schemeClr val="tx1">
                    <a:lumMod val="95000"/>
                    <a:lumOff val="5000"/>
                  </a:schemeClr>
                </a:solidFill>
              </a:rPr>
              <a:t>世界各地用户</a:t>
            </a:r>
            <a:r>
              <a:rPr lang="zh-CN" altLang="zh-CN" sz="2400" dirty="0"/>
              <a:t>的</a:t>
            </a:r>
            <a:r>
              <a:rPr lang="zh-CN" altLang="zh-CN" sz="3600" b="1" dirty="0">
                <a:solidFill>
                  <a:srgbClr val="00B050"/>
                </a:solidFill>
              </a:rPr>
              <a:t>最新需求</a:t>
            </a:r>
            <a:r>
              <a:rPr lang="zh-CN" altLang="zh-CN" sz="2400" dirty="0"/>
              <a:t>，是每个科技公司的迫切需求，我们希望能有一个系统，能够较为快速的分析出</a:t>
            </a:r>
            <a:r>
              <a:rPr lang="zh-CN" altLang="zh-CN" sz="3600" b="1" dirty="0">
                <a:solidFill>
                  <a:srgbClr val="00B050"/>
                </a:solidFill>
              </a:rPr>
              <a:t>不同地区</a:t>
            </a:r>
            <a:r>
              <a:rPr lang="zh-CN" altLang="zh-CN" sz="2400" dirty="0"/>
              <a:t>，</a:t>
            </a:r>
            <a:r>
              <a:rPr lang="zh-CN" altLang="zh-CN" sz="3600" b="1" dirty="0">
                <a:solidFill>
                  <a:srgbClr val="00B050"/>
                </a:solidFill>
              </a:rPr>
              <a:t>不同的人</a:t>
            </a:r>
            <a:r>
              <a:rPr lang="zh-CN" altLang="zh-CN" sz="2400" dirty="0"/>
              <a:t>对于该</a:t>
            </a:r>
            <a:r>
              <a:rPr lang="en-US" altLang="zh-CN" sz="2400" dirty="0"/>
              <a:t>APP</a:t>
            </a:r>
            <a:r>
              <a:rPr lang="zh-CN" altLang="zh-CN" sz="2400" dirty="0"/>
              <a:t>的反馈。让公司</a:t>
            </a:r>
            <a:r>
              <a:rPr lang="zh-CN" altLang="zh-CN" sz="3600" b="1" dirty="0">
                <a:solidFill>
                  <a:srgbClr val="00B050"/>
                </a:solidFill>
              </a:rPr>
              <a:t>决策者和开发者</a:t>
            </a:r>
            <a:r>
              <a:rPr lang="zh-CN" altLang="zh-CN" sz="2400" dirty="0"/>
              <a:t>能够第一时间了解到最重要的信息。</a:t>
            </a:r>
          </a:p>
        </p:txBody>
      </p:sp>
      <p:sp>
        <p:nvSpPr>
          <p:cNvPr id="9" name="文本框 8"/>
          <p:cNvSpPr txBox="1"/>
          <p:nvPr/>
        </p:nvSpPr>
        <p:spPr>
          <a:xfrm>
            <a:off x="2228850" y="2551837"/>
            <a:ext cx="7048500" cy="1754326"/>
          </a:xfrm>
          <a:prstGeom prst="rect">
            <a:avLst/>
          </a:prstGeom>
          <a:noFill/>
        </p:spPr>
        <p:txBody>
          <a:bodyPr wrap="square" rtlCol="0">
            <a:spAutoFit/>
          </a:bodyPr>
          <a:lstStyle/>
          <a:p>
            <a:pPr>
              <a:lnSpc>
                <a:spcPct val="150000"/>
              </a:lnSpc>
            </a:pPr>
            <a:r>
              <a:rPr lang="zh-CN" altLang="en-US" sz="3600" b="1" dirty="0">
                <a:solidFill>
                  <a:srgbClr val="404040"/>
                </a:solidFill>
              </a:rPr>
              <a:t>一、用户端</a:t>
            </a:r>
            <a:endParaRPr lang="en-US" altLang="zh-CN" sz="3600" b="1" dirty="0">
              <a:solidFill>
                <a:srgbClr val="404040"/>
              </a:solidFill>
            </a:endParaRPr>
          </a:p>
          <a:p>
            <a:pPr>
              <a:lnSpc>
                <a:spcPct val="150000"/>
              </a:lnSpc>
            </a:pPr>
            <a:r>
              <a:rPr lang="zh-CN" altLang="en-US" sz="3600" b="1" dirty="0">
                <a:solidFill>
                  <a:srgbClr val="404040"/>
                </a:solidFill>
              </a:rPr>
              <a:t>二、管理员端</a:t>
            </a:r>
          </a:p>
        </p:txBody>
      </p:sp>
    </p:spTree>
    <p:extLst>
      <p:ext uri="{BB962C8B-B14F-4D97-AF65-F5344CB8AC3E}">
        <p14:creationId xmlns:p14="http://schemas.microsoft.com/office/powerpoint/2010/main" val="4179543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ppt_x</p:attrName>
                                        </p:attrNameLst>
                                      </p:cBhvr>
                                      <p:tavLst>
                                        <p:tav tm="0">
                                          <p:val>
                                            <p:strVal val="#ppt_x-#ppt_w*1.125000"/>
                                          </p:val>
                                        </p:tav>
                                        <p:tav tm="100000">
                                          <p:val>
                                            <p:strVal val="#ppt_x"/>
                                          </p:val>
                                        </p:tav>
                                      </p:tavLst>
                                    </p:anim>
                                    <p:animEffect transition="in" filter="wipe(right)">
                                      <p:cBhvr>
                                        <p:cTn id="18" dur="500"/>
                                        <p:tgtEl>
                                          <p:spTgt spid="6"/>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ppt_x</p:attrName>
                                        </p:attrNameLst>
                                      </p:cBhvr>
                                      <p:tavLst>
                                        <p:tav tm="0">
                                          <p:val>
                                            <p:strVal val="#ppt_x-#ppt_w*1.125000"/>
                                          </p:val>
                                        </p:tav>
                                        <p:tav tm="100000">
                                          <p:val>
                                            <p:strVal val="#ppt_x"/>
                                          </p:val>
                                        </p:tav>
                                      </p:tavLst>
                                    </p:anim>
                                    <p:animEffect transition="in" filter="wipe(right)">
                                      <p:cBhvr>
                                        <p:cTn id="22" dur="500"/>
                                        <p:tgtEl>
                                          <p:spTgt spid="8"/>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5" grpId="0"/>
      <p:bldP spid="7" grpId="0"/>
      <p:bldP spid="7" grpId="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2</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fontScale="90000"/>
          </a:bodyPr>
          <a:lstStyle/>
          <a:p>
            <a:r>
              <a:rPr lang="zh-CN" altLang="en-US" sz="6000" b="1" dirty="0">
                <a:solidFill>
                  <a:srgbClr val="7766FF"/>
                </a:solidFill>
                <a:latin typeface="+mn-ea"/>
                <a:ea typeface="+mn-ea"/>
              </a:rPr>
              <a:t>需求分析与解决思路</a:t>
            </a:r>
          </a:p>
        </p:txBody>
      </p:sp>
      <p:sp>
        <p:nvSpPr>
          <p:cNvPr id="37" name="矩形 36"/>
          <p:cNvSpPr/>
          <p:nvPr/>
        </p:nvSpPr>
        <p:spPr>
          <a:xfrm>
            <a:off x="0" y="1642678"/>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655629" y="3137556"/>
            <a:ext cx="1850708" cy="1178304"/>
            <a:chOff x="4687888" y="6187281"/>
            <a:chExt cx="458788" cy="292100"/>
          </a:xfrm>
        </p:grpSpPr>
        <p:sp>
          <p:nvSpPr>
            <p:cNvPr id="99" name="Freeform 73"/>
            <p:cNvSpPr/>
            <p:nvPr/>
          </p:nvSpPr>
          <p:spPr bwMode="auto">
            <a:xfrm>
              <a:off x="4786313" y="626030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0" name="Freeform 74"/>
            <p:cNvSpPr/>
            <p:nvPr/>
          </p:nvSpPr>
          <p:spPr bwMode="auto">
            <a:xfrm>
              <a:off x="4762500" y="6277768"/>
              <a:ext cx="4763" cy="7938"/>
            </a:xfrm>
            <a:custGeom>
              <a:avLst/>
              <a:gdLst>
                <a:gd name="T0" fmla="*/ 1 w 2"/>
                <a:gd name="T1" fmla="*/ 4 h 4"/>
                <a:gd name="T2" fmla="*/ 2 w 2"/>
                <a:gd name="T3" fmla="*/ 0 h 4"/>
                <a:gd name="T4" fmla="*/ 0 w 2"/>
                <a:gd name="T5" fmla="*/ 2 h 4"/>
                <a:gd name="T6" fmla="*/ 0 w 2"/>
                <a:gd name="T7" fmla="*/ 2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cubicBezTo>
                    <a:pt x="2" y="4"/>
                    <a:pt x="2" y="1"/>
                    <a:pt x="2" y="0"/>
                  </a:cubicBezTo>
                  <a:cubicBezTo>
                    <a:pt x="1" y="1"/>
                    <a:pt x="1" y="1"/>
                    <a:pt x="0" y="2"/>
                  </a:cubicBezTo>
                  <a:cubicBezTo>
                    <a:pt x="0" y="2"/>
                    <a:pt x="0" y="2"/>
                    <a:pt x="0" y="2"/>
                  </a:cubicBezTo>
                  <a:cubicBezTo>
                    <a:pt x="0" y="3"/>
                    <a:pt x="1" y="4"/>
                    <a:pt x="1" y="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1" name="Freeform 75"/>
            <p:cNvSpPr/>
            <p:nvPr/>
          </p:nvSpPr>
          <p:spPr bwMode="auto">
            <a:xfrm>
              <a:off x="4770438" y="6268243"/>
              <a:ext cx="9525" cy="19050"/>
            </a:xfrm>
            <a:custGeom>
              <a:avLst/>
              <a:gdLst>
                <a:gd name="T0" fmla="*/ 4 w 6"/>
                <a:gd name="T1" fmla="*/ 8 h 11"/>
                <a:gd name="T2" fmla="*/ 4 w 6"/>
                <a:gd name="T3" fmla="*/ 11 h 11"/>
                <a:gd name="T4" fmla="*/ 6 w 6"/>
                <a:gd name="T5" fmla="*/ 7 h 11"/>
                <a:gd name="T6" fmla="*/ 4 w 6"/>
                <a:gd name="T7" fmla="*/ 7 h 11"/>
                <a:gd name="T8" fmla="*/ 4 w 6"/>
                <a:gd name="T9" fmla="*/ 0 h 11"/>
                <a:gd name="T10" fmla="*/ 0 w 6"/>
                <a:gd name="T11" fmla="*/ 4 h 11"/>
                <a:gd name="T12" fmla="*/ 1 w 6"/>
                <a:gd name="T13" fmla="*/ 4 h 11"/>
                <a:gd name="T14" fmla="*/ 4 w 6"/>
                <a:gd name="T15" fmla="*/ 8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4" y="8"/>
                  </a:moveTo>
                  <a:cubicBezTo>
                    <a:pt x="5" y="10"/>
                    <a:pt x="3" y="10"/>
                    <a:pt x="4" y="11"/>
                  </a:cubicBezTo>
                  <a:cubicBezTo>
                    <a:pt x="4" y="10"/>
                    <a:pt x="5" y="9"/>
                    <a:pt x="6" y="7"/>
                  </a:cubicBezTo>
                  <a:cubicBezTo>
                    <a:pt x="6" y="6"/>
                    <a:pt x="4" y="7"/>
                    <a:pt x="4" y="7"/>
                  </a:cubicBezTo>
                  <a:cubicBezTo>
                    <a:pt x="2" y="5"/>
                    <a:pt x="3" y="2"/>
                    <a:pt x="4" y="0"/>
                  </a:cubicBezTo>
                  <a:cubicBezTo>
                    <a:pt x="3" y="1"/>
                    <a:pt x="1" y="2"/>
                    <a:pt x="0" y="4"/>
                  </a:cubicBezTo>
                  <a:cubicBezTo>
                    <a:pt x="0" y="4"/>
                    <a:pt x="1" y="4"/>
                    <a:pt x="1" y="4"/>
                  </a:cubicBezTo>
                  <a:cubicBezTo>
                    <a:pt x="1" y="6"/>
                    <a:pt x="3" y="7"/>
                    <a:pt x="4" y="8"/>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2" name="Freeform 76"/>
            <p:cNvSpPr/>
            <p:nvPr/>
          </p:nvSpPr>
          <p:spPr bwMode="auto">
            <a:xfrm>
              <a:off x="5048250" y="6261893"/>
              <a:ext cx="4763" cy="1588"/>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cubicBezTo>
                    <a:pt x="2" y="1"/>
                    <a:pt x="2" y="0"/>
                    <a:pt x="1" y="0"/>
                  </a:cubicBezTo>
                  <a:cubicBezTo>
                    <a:pt x="1" y="0"/>
                    <a:pt x="0" y="0"/>
                    <a:pt x="0" y="1"/>
                  </a:cubicBezTo>
                  <a:cubicBezTo>
                    <a:pt x="1" y="1"/>
                    <a:pt x="2" y="1"/>
                    <a:pt x="3"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3" name="Freeform 77"/>
            <p:cNvSpPr>
              <a:spLocks noEditPoints="1"/>
            </p:cNvSpPr>
            <p:nvPr/>
          </p:nvSpPr>
          <p:spPr bwMode="auto">
            <a:xfrm>
              <a:off x="4687888" y="6187281"/>
              <a:ext cx="458788" cy="292100"/>
            </a:xfrm>
            <a:custGeom>
              <a:avLst/>
              <a:gdLst>
                <a:gd name="T0" fmla="*/ 0 w 262"/>
                <a:gd name="T1" fmla="*/ 132 h 167"/>
                <a:gd name="T2" fmla="*/ 19 w 262"/>
                <a:gd name="T3" fmla="*/ 167 h 167"/>
                <a:gd name="T4" fmla="*/ 15 w 262"/>
                <a:gd name="T5" fmla="*/ 115 h 167"/>
                <a:gd name="T6" fmla="*/ 13 w 262"/>
                <a:gd name="T7" fmla="*/ 110 h 167"/>
                <a:gd name="T8" fmla="*/ 40 w 262"/>
                <a:gd name="T9" fmla="*/ 56 h 167"/>
                <a:gd name="T10" fmla="*/ 45 w 262"/>
                <a:gd name="T11" fmla="*/ 52 h 167"/>
                <a:gd name="T12" fmla="*/ 45 w 262"/>
                <a:gd name="T13" fmla="*/ 49 h 167"/>
                <a:gd name="T14" fmla="*/ 51 w 262"/>
                <a:gd name="T15" fmla="*/ 46 h 167"/>
                <a:gd name="T16" fmla="*/ 53 w 262"/>
                <a:gd name="T17" fmla="*/ 44 h 167"/>
                <a:gd name="T18" fmla="*/ 51 w 262"/>
                <a:gd name="T19" fmla="*/ 44 h 167"/>
                <a:gd name="T20" fmla="*/ 52 w 262"/>
                <a:gd name="T21" fmla="*/ 41 h 167"/>
                <a:gd name="T22" fmla="*/ 56 w 262"/>
                <a:gd name="T23" fmla="*/ 42 h 167"/>
                <a:gd name="T24" fmla="*/ 75 w 262"/>
                <a:gd name="T25" fmla="*/ 25 h 167"/>
                <a:gd name="T26" fmla="*/ 71 w 262"/>
                <a:gd name="T27" fmla="*/ 29 h 167"/>
                <a:gd name="T28" fmla="*/ 131 w 262"/>
                <a:gd name="T29" fmla="*/ 14 h 167"/>
                <a:gd name="T30" fmla="*/ 194 w 262"/>
                <a:gd name="T31" fmla="*/ 33 h 167"/>
                <a:gd name="T32" fmla="*/ 202 w 262"/>
                <a:gd name="T33" fmla="*/ 39 h 167"/>
                <a:gd name="T34" fmla="*/ 207 w 262"/>
                <a:gd name="T35" fmla="*/ 41 h 167"/>
                <a:gd name="T36" fmla="*/ 209 w 262"/>
                <a:gd name="T37" fmla="*/ 44 h 167"/>
                <a:gd name="T38" fmla="*/ 212 w 262"/>
                <a:gd name="T39" fmla="*/ 45 h 167"/>
                <a:gd name="T40" fmla="*/ 237 w 262"/>
                <a:gd name="T41" fmla="*/ 76 h 167"/>
                <a:gd name="T42" fmla="*/ 238 w 262"/>
                <a:gd name="T43" fmla="*/ 79 h 167"/>
                <a:gd name="T44" fmla="*/ 241 w 262"/>
                <a:gd name="T45" fmla="*/ 90 h 167"/>
                <a:gd name="T46" fmla="*/ 242 w 262"/>
                <a:gd name="T47" fmla="*/ 95 h 167"/>
                <a:gd name="T48" fmla="*/ 244 w 262"/>
                <a:gd name="T49" fmla="*/ 93 h 167"/>
                <a:gd name="T50" fmla="*/ 245 w 262"/>
                <a:gd name="T51" fmla="*/ 98 h 167"/>
                <a:gd name="T52" fmla="*/ 243 w 262"/>
                <a:gd name="T53" fmla="*/ 97 h 167"/>
                <a:gd name="T54" fmla="*/ 243 w 262"/>
                <a:gd name="T55" fmla="*/ 98 h 167"/>
                <a:gd name="T56" fmla="*/ 245 w 262"/>
                <a:gd name="T57" fmla="*/ 107 h 167"/>
                <a:gd name="T58" fmla="*/ 248 w 262"/>
                <a:gd name="T59" fmla="*/ 132 h 167"/>
                <a:gd name="T60" fmla="*/ 246 w 262"/>
                <a:gd name="T61" fmla="*/ 154 h 167"/>
                <a:gd name="T62" fmla="*/ 246 w 262"/>
                <a:gd name="T63" fmla="*/ 164 h 167"/>
                <a:gd name="T64" fmla="*/ 244 w 262"/>
                <a:gd name="T65" fmla="*/ 160 h 167"/>
                <a:gd name="T66" fmla="*/ 257 w 262"/>
                <a:gd name="T67" fmla="*/ 167 h 167"/>
                <a:gd name="T68" fmla="*/ 131 w 262"/>
                <a:gd name="T69" fmla="*/ 0 h 167"/>
                <a:gd name="T70" fmla="*/ 242 w 262"/>
                <a:gd name="T71"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 h="167">
                  <a:moveTo>
                    <a:pt x="131" y="0"/>
                  </a:moveTo>
                  <a:cubicBezTo>
                    <a:pt x="58" y="0"/>
                    <a:pt x="0" y="59"/>
                    <a:pt x="0" y="132"/>
                  </a:cubicBezTo>
                  <a:cubicBezTo>
                    <a:pt x="0" y="144"/>
                    <a:pt x="2" y="156"/>
                    <a:pt x="5" y="167"/>
                  </a:cubicBezTo>
                  <a:cubicBezTo>
                    <a:pt x="19" y="167"/>
                    <a:pt x="19" y="167"/>
                    <a:pt x="19" y="167"/>
                  </a:cubicBezTo>
                  <a:cubicBezTo>
                    <a:pt x="16" y="156"/>
                    <a:pt x="14" y="144"/>
                    <a:pt x="14" y="132"/>
                  </a:cubicBezTo>
                  <a:cubicBezTo>
                    <a:pt x="14" y="126"/>
                    <a:pt x="14" y="120"/>
                    <a:pt x="15" y="115"/>
                  </a:cubicBezTo>
                  <a:cubicBezTo>
                    <a:pt x="15" y="113"/>
                    <a:pt x="14" y="112"/>
                    <a:pt x="14" y="111"/>
                  </a:cubicBezTo>
                  <a:cubicBezTo>
                    <a:pt x="13" y="111"/>
                    <a:pt x="13" y="110"/>
                    <a:pt x="13" y="110"/>
                  </a:cubicBezTo>
                  <a:cubicBezTo>
                    <a:pt x="17" y="89"/>
                    <a:pt x="26" y="71"/>
                    <a:pt x="38" y="55"/>
                  </a:cubicBezTo>
                  <a:cubicBezTo>
                    <a:pt x="39" y="55"/>
                    <a:pt x="39" y="56"/>
                    <a:pt x="40" y="56"/>
                  </a:cubicBezTo>
                  <a:cubicBezTo>
                    <a:pt x="41" y="56"/>
                    <a:pt x="41" y="54"/>
                    <a:pt x="43" y="54"/>
                  </a:cubicBezTo>
                  <a:cubicBezTo>
                    <a:pt x="44" y="53"/>
                    <a:pt x="44" y="53"/>
                    <a:pt x="45" y="52"/>
                  </a:cubicBezTo>
                  <a:cubicBezTo>
                    <a:pt x="45" y="52"/>
                    <a:pt x="45" y="51"/>
                    <a:pt x="44" y="51"/>
                  </a:cubicBezTo>
                  <a:cubicBezTo>
                    <a:pt x="44" y="50"/>
                    <a:pt x="45" y="50"/>
                    <a:pt x="45" y="49"/>
                  </a:cubicBezTo>
                  <a:cubicBezTo>
                    <a:pt x="46" y="48"/>
                    <a:pt x="46" y="49"/>
                    <a:pt x="47" y="50"/>
                  </a:cubicBezTo>
                  <a:cubicBezTo>
                    <a:pt x="48" y="48"/>
                    <a:pt x="50" y="47"/>
                    <a:pt x="51" y="46"/>
                  </a:cubicBezTo>
                  <a:cubicBezTo>
                    <a:pt x="52" y="45"/>
                    <a:pt x="52" y="45"/>
                    <a:pt x="53" y="44"/>
                  </a:cubicBezTo>
                  <a:cubicBezTo>
                    <a:pt x="53" y="44"/>
                    <a:pt x="53" y="44"/>
                    <a:pt x="53" y="44"/>
                  </a:cubicBezTo>
                  <a:cubicBezTo>
                    <a:pt x="53" y="44"/>
                    <a:pt x="53" y="44"/>
                    <a:pt x="53" y="44"/>
                  </a:cubicBezTo>
                  <a:cubicBezTo>
                    <a:pt x="53" y="44"/>
                    <a:pt x="52" y="44"/>
                    <a:pt x="51" y="44"/>
                  </a:cubicBezTo>
                  <a:cubicBezTo>
                    <a:pt x="51" y="43"/>
                    <a:pt x="51" y="43"/>
                    <a:pt x="50" y="43"/>
                  </a:cubicBezTo>
                  <a:cubicBezTo>
                    <a:pt x="51" y="42"/>
                    <a:pt x="51" y="42"/>
                    <a:pt x="52" y="41"/>
                  </a:cubicBezTo>
                  <a:cubicBezTo>
                    <a:pt x="53" y="42"/>
                    <a:pt x="54" y="42"/>
                    <a:pt x="56" y="42"/>
                  </a:cubicBezTo>
                  <a:cubicBezTo>
                    <a:pt x="56" y="42"/>
                    <a:pt x="56" y="42"/>
                    <a:pt x="56" y="42"/>
                  </a:cubicBezTo>
                  <a:cubicBezTo>
                    <a:pt x="55" y="41"/>
                    <a:pt x="54" y="40"/>
                    <a:pt x="53" y="40"/>
                  </a:cubicBezTo>
                  <a:cubicBezTo>
                    <a:pt x="60" y="34"/>
                    <a:pt x="67" y="30"/>
                    <a:pt x="75" y="25"/>
                  </a:cubicBezTo>
                  <a:cubicBezTo>
                    <a:pt x="75" y="26"/>
                    <a:pt x="76" y="26"/>
                    <a:pt x="76" y="26"/>
                  </a:cubicBezTo>
                  <a:cubicBezTo>
                    <a:pt x="76" y="29"/>
                    <a:pt x="73" y="28"/>
                    <a:pt x="71" y="29"/>
                  </a:cubicBezTo>
                  <a:cubicBezTo>
                    <a:pt x="71" y="29"/>
                    <a:pt x="72" y="30"/>
                    <a:pt x="72" y="31"/>
                  </a:cubicBezTo>
                  <a:cubicBezTo>
                    <a:pt x="89" y="20"/>
                    <a:pt x="109" y="14"/>
                    <a:pt x="131" y="14"/>
                  </a:cubicBezTo>
                  <a:cubicBezTo>
                    <a:pt x="153" y="14"/>
                    <a:pt x="173" y="21"/>
                    <a:pt x="191" y="31"/>
                  </a:cubicBezTo>
                  <a:cubicBezTo>
                    <a:pt x="192" y="31"/>
                    <a:pt x="194" y="32"/>
                    <a:pt x="194" y="33"/>
                  </a:cubicBezTo>
                  <a:cubicBezTo>
                    <a:pt x="194" y="33"/>
                    <a:pt x="194" y="33"/>
                    <a:pt x="194" y="33"/>
                  </a:cubicBezTo>
                  <a:cubicBezTo>
                    <a:pt x="197" y="35"/>
                    <a:pt x="199" y="37"/>
                    <a:pt x="202" y="39"/>
                  </a:cubicBezTo>
                  <a:cubicBezTo>
                    <a:pt x="203" y="39"/>
                    <a:pt x="204" y="38"/>
                    <a:pt x="205" y="38"/>
                  </a:cubicBezTo>
                  <a:cubicBezTo>
                    <a:pt x="206" y="39"/>
                    <a:pt x="207" y="40"/>
                    <a:pt x="207" y="41"/>
                  </a:cubicBezTo>
                  <a:cubicBezTo>
                    <a:pt x="207" y="42"/>
                    <a:pt x="207" y="42"/>
                    <a:pt x="207" y="43"/>
                  </a:cubicBezTo>
                  <a:cubicBezTo>
                    <a:pt x="208" y="43"/>
                    <a:pt x="208" y="44"/>
                    <a:pt x="209" y="44"/>
                  </a:cubicBezTo>
                  <a:cubicBezTo>
                    <a:pt x="209" y="45"/>
                    <a:pt x="210" y="45"/>
                    <a:pt x="210" y="45"/>
                  </a:cubicBezTo>
                  <a:cubicBezTo>
                    <a:pt x="211" y="45"/>
                    <a:pt x="211" y="45"/>
                    <a:pt x="212" y="45"/>
                  </a:cubicBezTo>
                  <a:cubicBezTo>
                    <a:pt x="213" y="45"/>
                    <a:pt x="214" y="46"/>
                    <a:pt x="215" y="46"/>
                  </a:cubicBezTo>
                  <a:cubicBezTo>
                    <a:pt x="224" y="55"/>
                    <a:pt x="231" y="65"/>
                    <a:pt x="237" y="76"/>
                  </a:cubicBezTo>
                  <a:cubicBezTo>
                    <a:pt x="236" y="77"/>
                    <a:pt x="236" y="77"/>
                    <a:pt x="235" y="78"/>
                  </a:cubicBezTo>
                  <a:cubicBezTo>
                    <a:pt x="236" y="80"/>
                    <a:pt x="237" y="79"/>
                    <a:pt x="238" y="79"/>
                  </a:cubicBezTo>
                  <a:cubicBezTo>
                    <a:pt x="239" y="80"/>
                    <a:pt x="240" y="82"/>
                    <a:pt x="240" y="83"/>
                  </a:cubicBezTo>
                  <a:cubicBezTo>
                    <a:pt x="240" y="85"/>
                    <a:pt x="241" y="88"/>
                    <a:pt x="241" y="90"/>
                  </a:cubicBezTo>
                  <a:cubicBezTo>
                    <a:pt x="241" y="91"/>
                    <a:pt x="241" y="91"/>
                    <a:pt x="240" y="91"/>
                  </a:cubicBezTo>
                  <a:cubicBezTo>
                    <a:pt x="241" y="92"/>
                    <a:pt x="242" y="94"/>
                    <a:pt x="242" y="95"/>
                  </a:cubicBezTo>
                  <a:cubicBezTo>
                    <a:pt x="242" y="94"/>
                    <a:pt x="242" y="93"/>
                    <a:pt x="242" y="92"/>
                  </a:cubicBezTo>
                  <a:cubicBezTo>
                    <a:pt x="243" y="92"/>
                    <a:pt x="244" y="93"/>
                    <a:pt x="244" y="93"/>
                  </a:cubicBezTo>
                  <a:cubicBezTo>
                    <a:pt x="245" y="94"/>
                    <a:pt x="245" y="96"/>
                    <a:pt x="246" y="97"/>
                  </a:cubicBezTo>
                  <a:cubicBezTo>
                    <a:pt x="246" y="98"/>
                    <a:pt x="246" y="98"/>
                    <a:pt x="245" y="98"/>
                  </a:cubicBezTo>
                  <a:cubicBezTo>
                    <a:pt x="244" y="98"/>
                    <a:pt x="245" y="97"/>
                    <a:pt x="244" y="97"/>
                  </a:cubicBezTo>
                  <a:cubicBezTo>
                    <a:pt x="243" y="96"/>
                    <a:pt x="243" y="97"/>
                    <a:pt x="243" y="97"/>
                  </a:cubicBezTo>
                  <a:cubicBezTo>
                    <a:pt x="243" y="98"/>
                    <a:pt x="243" y="98"/>
                    <a:pt x="243" y="98"/>
                  </a:cubicBezTo>
                  <a:cubicBezTo>
                    <a:pt x="243" y="98"/>
                    <a:pt x="243" y="98"/>
                    <a:pt x="243" y="98"/>
                  </a:cubicBezTo>
                  <a:cubicBezTo>
                    <a:pt x="244" y="98"/>
                    <a:pt x="244" y="98"/>
                    <a:pt x="245" y="98"/>
                  </a:cubicBezTo>
                  <a:cubicBezTo>
                    <a:pt x="245" y="101"/>
                    <a:pt x="245" y="104"/>
                    <a:pt x="245" y="107"/>
                  </a:cubicBezTo>
                  <a:cubicBezTo>
                    <a:pt x="245" y="107"/>
                    <a:pt x="245" y="107"/>
                    <a:pt x="245" y="107"/>
                  </a:cubicBezTo>
                  <a:cubicBezTo>
                    <a:pt x="247" y="115"/>
                    <a:pt x="248" y="123"/>
                    <a:pt x="248" y="132"/>
                  </a:cubicBezTo>
                  <a:cubicBezTo>
                    <a:pt x="248" y="139"/>
                    <a:pt x="247" y="147"/>
                    <a:pt x="246" y="154"/>
                  </a:cubicBezTo>
                  <a:cubicBezTo>
                    <a:pt x="246" y="154"/>
                    <a:pt x="246" y="154"/>
                    <a:pt x="246" y="154"/>
                  </a:cubicBezTo>
                  <a:cubicBezTo>
                    <a:pt x="247" y="154"/>
                    <a:pt x="248" y="155"/>
                    <a:pt x="248" y="155"/>
                  </a:cubicBezTo>
                  <a:cubicBezTo>
                    <a:pt x="248" y="158"/>
                    <a:pt x="247" y="161"/>
                    <a:pt x="246" y="164"/>
                  </a:cubicBezTo>
                  <a:cubicBezTo>
                    <a:pt x="246" y="163"/>
                    <a:pt x="246" y="162"/>
                    <a:pt x="246" y="161"/>
                  </a:cubicBezTo>
                  <a:cubicBezTo>
                    <a:pt x="246" y="160"/>
                    <a:pt x="245" y="160"/>
                    <a:pt x="244" y="160"/>
                  </a:cubicBezTo>
                  <a:cubicBezTo>
                    <a:pt x="244" y="162"/>
                    <a:pt x="243" y="165"/>
                    <a:pt x="242" y="167"/>
                  </a:cubicBezTo>
                  <a:cubicBezTo>
                    <a:pt x="257" y="167"/>
                    <a:pt x="257" y="167"/>
                    <a:pt x="257" y="167"/>
                  </a:cubicBezTo>
                  <a:cubicBezTo>
                    <a:pt x="260" y="156"/>
                    <a:pt x="262" y="144"/>
                    <a:pt x="262" y="132"/>
                  </a:cubicBezTo>
                  <a:cubicBezTo>
                    <a:pt x="262" y="59"/>
                    <a:pt x="203" y="0"/>
                    <a:pt x="131" y="0"/>
                  </a:cubicBezTo>
                  <a:close/>
                  <a:moveTo>
                    <a:pt x="244" y="91"/>
                  </a:moveTo>
                  <a:cubicBezTo>
                    <a:pt x="242" y="91"/>
                    <a:pt x="242" y="89"/>
                    <a:pt x="242" y="87"/>
                  </a:cubicBezTo>
                  <a:cubicBezTo>
                    <a:pt x="243" y="88"/>
                    <a:pt x="243" y="90"/>
                    <a:pt x="244" y="9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4" name="Freeform 78"/>
            <p:cNvSpPr/>
            <p:nvPr/>
          </p:nvSpPr>
          <p:spPr bwMode="auto">
            <a:xfrm>
              <a:off x="4800600" y="6244431"/>
              <a:ext cx="6350" cy="4763"/>
            </a:xfrm>
            <a:custGeom>
              <a:avLst/>
              <a:gdLst>
                <a:gd name="T0" fmla="*/ 0 w 4"/>
                <a:gd name="T1" fmla="*/ 3 h 3"/>
                <a:gd name="T2" fmla="*/ 4 w 4"/>
                <a:gd name="T3" fmla="*/ 0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1" y="2"/>
                    <a:pt x="2" y="1"/>
                    <a:pt x="4" y="0"/>
                  </a:cubicBezTo>
                  <a:cubicBezTo>
                    <a:pt x="2" y="0"/>
                    <a:pt x="2" y="2"/>
                    <a:pt x="0" y="2"/>
                  </a:cubicBezTo>
                  <a:cubicBezTo>
                    <a:pt x="0" y="2"/>
                    <a:pt x="0" y="2"/>
                    <a:pt x="0"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5" name="Freeform 79"/>
            <p:cNvSpPr/>
            <p:nvPr/>
          </p:nvSpPr>
          <p:spPr bwMode="auto">
            <a:xfrm>
              <a:off x="4808538" y="6241256"/>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1" y="1"/>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6" name="Freeform 80"/>
            <p:cNvSpPr>
              <a:spLocks noEditPoints="1"/>
            </p:cNvSpPr>
            <p:nvPr/>
          </p:nvSpPr>
          <p:spPr bwMode="auto">
            <a:xfrm>
              <a:off x="4710113" y="6263481"/>
              <a:ext cx="134938" cy="215900"/>
            </a:xfrm>
            <a:custGeom>
              <a:avLst/>
              <a:gdLst>
                <a:gd name="T0" fmla="*/ 40 w 77"/>
                <a:gd name="T1" fmla="*/ 9 h 123"/>
                <a:gd name="T2" fmla="*/ 35 w 77"/>
                <a:gd name="T3" fmla="*/ 6 h 123"/>
                <a:gd name="T4" fmla="*/ 31 w 77"/>
                <a:gd name="T5" fmla="*/ 7 h 123"/>
                <a:gd name="T6" fmla="*/ 30 w 77"/>
                <a:gd name="T7" fmla="*/ 10 h 123"/>
                <a:gd name="T8" fmla="*/ 25 w 77"/>
                <a:gd name="T9" fmla="*/ 11 h 123"/>
                <a:gd name="T10" fmla="*/ 2 w 77"/>
                <a:gd name="T11" fmla="*/ 71 h 123"/>
                <a:gd name="T12" fmla="*/ 6 w 77"/>
                <a:gd name="T13" fmla="*/ 80 h 123"/>
                <a:gd name="T14" fmla="*/ 7 w 77"/>
                <a:gd name="T15" fmla="*/ 75 h 123"/>
                <a:gd name="T16" fmla="*/ 11 w 77"/>
                <a:gd name="T17" fmla="*/ 81 h 123"/>
                <a:gd name="T18" fmla="*/ 24 w 77"/>
                <a:gd name="T19" fmla="*/ 94 h 123"/>
                <a:gd name="T20" fmla="*/ 29 w 77"/>
                <a:gd name="T21" fmla="*/ 98 h 123"/>
                <a:gd name="T22" fmla="*/ 36 w 77"/>
                <a:gd name="T23" fmla="*/ 104 h 123"/>
                <a:gd name="T24" fmla="*/ 34 w 77"/>
                <a:gd name="T25" fmla="*/ 117 h 123"/>
                <a:gd name="T26" fmla="*/ 35 w 77"/>
                <a:gd name="T27" fmla="*/ 123 h 123"/>
                <a:gd name="T28" fmla="*/ 77 w 77"/>
                <a:gd name="T29" fmla="*/ 119 h 123"/>
                <a:gd name="T30" fmla="*/ 71 w 77"/>
                <a:gd name="T31" fmla="*/ 112 h 123"/>
                <a:gd name="T32" fmla="*/ 62 w 77"/>
                <a:gd name="T33" fmla="*/ 109 h 123"/>
                <a:gd name="T34" fmla="*/ 49 w 77"/>
                <a:gd name="T35" fmla="*/ 96 h 123"/>
                <a:gd name="T36" fmla="*/ 44 w 77"/>
                <a:gd name="T37" fmla="*/ 95 h 123"/>
                <a:gd name="T38" fmla="*/ 36 w 77"/>
                <a:gd name="T39" fmla="*/ 98 h 123"/>
                <a:gd name="T40" fmla="*/ 32 w 77"/>
                <a:gd name="T41" fmla="*/ 90 h 123"/>
                <a:gd name="T42" fmla="*/ 24 w 77"/>
                <a:gd name="T43" fmla="*/ 82 h 123"/>
                <a:gd name="T44" fmla="*/ 23 w 77"/>
                <a:gd name="T45" fmla="*/ 73 h 123"/>
                <a:gd name="T46" fmla="*/ 33 w 77"/>
                <a:gd name="T47" fmla="*/ 74 h 123"/>
                <a:gd name="T48" fmla="*/ 35 w 77"/>
                <a:gd name="T49" fmla="*/ 71 h 123"/>
                <a:gd name="T50" fmla="*/ 42 w 77"/>
                <a:gd name="T51" fmla="*/ 62 h 123"/>
                <a:gd name="T52" fmla="*/ 46 w 77"/>
                <a:gd name="T53" fmla="*/ 53 h 123"/>
                <a:gd name="T54" fmla="*/ 55 w 77"/>
                <a:gd name="T55" fmla="*/ 49 h 123"/>
                <a:gd name="T56" fmla="*/ 54 w 77"/>
                <a:gd name="T57" fmla="*/ 42 h 123"/>
                <a:gd name="T58" fmla="*/ 60 w 77"/>
                <a:gd name="T59" fmla="*/ 47 h 123"/>
                <a:gd name="T60" fmla="*/ 63 w 77"/>
                <a:gd name="T61" fmla="*/ 46 h 123"/>
                <a:gd name="T62" fmla="*/ 58 w 77"/>
                <a:gd name="T63" fmla="*/ 37 h 123"/>
                <a:gd name="T64" fmla="*/ 54 w 77"/>
                <a:gd name="T65" fmla="*/ 26 h 123"/>
                <a:gd name="T66" fmla="*/ 50 w 77"/>
                <a:gd name="T67" fmla="*/ 23 h 123"/>
                <a:gd name="T68" fmla="*/ 43 w 77"/>
                <a:gd name="T69" fmla="*/ 22 h 123"/>
                <a:gd name="T70" fmla="*/ 42 w 77"/>
                <a:gd name="T71" fmla="*/ 33 h 123"/>
                <a:gd name="T72" fmla="*/ 36 w 77"/>
                <a:gd name="T73" fmla="*/ 34 h 123"/>
                <a:gd name="T74" fmla="*/ 29 w 77"/>
                <a:gd name="T75" fmla="*/ 27 h 123"/>
                <a:gd name="T76" fmla="*/ 37 w 77"/>
                <a:gd name="T77" fmla="*/ 18 h 123"/>
                <a:gd name="T78" fmla="*/ 43 w 77"/>
                <a:gd name="T79" fmla="*/ 10 h 123"/>
                <a:gd name="T80" fmla="*/ 48 w 77"/>
                <a:gd name="T81" fmla="*/ 9 h 123"/>
                <a:gd name="T82" fmla="*/ 48 w 77"/>
                <a:gd name="T83" fmla="*/ 19 h 123"/>
                <a:gd name="T84" fmla="*/ 54 w 77"/>
                <a:gd name="T85" fmla="*/ 16 h 123"/>
                <a:gd name="T86" fmla="*/ 59 w 77"/>
                <a:gd name="T87" fmla="*/ 13 h 123"/>
                <a:gd name="T88" fmla="*/ 55 w 77"/>
                <a:gd name="T89" fmla="*/ 9 h 123"/>
                <a:gd name="T90" fmla="*/ 49 w 77"/>
                <a:gd name="T91" fmla="*/ 3 h 123"/>
                <a:gd name="T92" fmla="*/ 40 w 77"/>
                <a:gd name="T93" fmla="*/ 0 h 123"/>
                <a:gd name="T94" fmla="*/ 58 w 77"/>
                <a:gd name="T95" fmla="*/ 37 h 123"/>
                <a:gd name="T96" fmla="*/ 5 w 77"/>
                <a:gd name="T97" fmla="*/ 71 h 123"/>
                <a:gd name="T98" fmla="*/ 5 w 77"/>
                <a:gd name="T99"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 h="123">
                  <a:moveTo>
                    <a:pt x="38" y="2"/>
                  </a:moveTo>
                  <a:cubicBezTo>
                    <a:pt x="37" y="4"/>
                    <a:pt x="36" y="7"/>
                    <a:pt x="38" y="9"/>
                  </a:cubicBezTo>
                  <a:cubicBezTo>
                    <a:pt x="38" y="9"/>
                    <a:pt x="40" y="8"/>
                    <a:pt x="40" y="9"/>
                  </a:cubicBezTo>
                  <a:cubicBezTo>
                    <a:pt x="39" y="11"/>
                    <a:pt x="38" y="12"/>
                    <a:pt x="38" y="13"/>
                  </a:cubicBezTo>
                  <a:cubicBezTo>
                    <a:pt x="37" y="12"/>
                    <a:pt x="39" y="12"/>
                    <a:pt x="38" y="10"/>
                  </a:cubicBezTo>
                  <a:cubicBezTo>
                    <a:pt x="37" y="9"/>
                    <a:pt x="35" y="8"/>
                    <a:pt x="35" y="6"/>
                  </a:cubicBezTo>
                  <a:cubicBezTo>
                    <a:pt x="35" y="6"/>
                    <a:pt x="34" y="6"/>
                    <a:pt x="34" y="6"/>
                  </a:cubicBezTo>
                  <a:cubicBezTo>
                    <a:pt x="33" y="5"/>
                    <a:pt x="33" y="4"/>
                    <a:pt x="32" y="5"/>
                  </a:cubicBezTo>
                  <a:cubicBezTo>
                    <a:pt x="32" y="6"/>
                    <a:pt x="31" y="6"/>
                    <a:pt x="31" y="7"/>
                  </a:cubicBezTo>
                  <a:cubicBezTo>
                    <a:pt x="32" y="7"/>
                    <a:pt x="32" y="8"/>
                    <a:pt x="32" y="8"/>
                  </a:cubicBezTo>
                  <a:cubicBezTo>
                    <a:pt x="32" y="9"/>
                    <a:pt x="32" y="12"/>
                    <a:pt x="31" y="12"/>
                  </a:cubicBezTo>
                  <a:cubicBezTo>
                    <a:pt x="31" y="12"/>
                    <a:pt x="30" y="11"/>
                    <a:pt x="30" y="10"/>
                  </a:cubicBezTo>
                  <a:cubicBezTo>
                    <a:pt x="30" y="10"/>
                    <a:pt x="30" y="10"/>
                    <a:pt x="30" y="10"/>
                  </a:cubicBezTo>
                  <a:cubicBezTo>
                    <a:pt x="28" y="10"/>
                    <a:pt x="28" y="12"/>
                    <a:pt x="27" y="12"/>
                  </a:cubicBezTo>
                  <a:cubicBezTo>
                    <a:pt x="26" y="12"/>
                    <a:pt x="26" y="11"/>
                    <a:pt x="25" y="11"/>
                  </a:cubicBezTo>
                  <a:cubicBezTo>
                    <a:pt x="13" y="27"/>
                    <a:pt x="4" y="45"/>
                    <a:pt x="0" y="66"/>
                  </a:cubicBezTo>
                  <a:cubicBezTo>
                    <a:pt x="0" y="66"/>
                    <a:pt x="0" y="67"/>
                    <a:pt x="1" y="67"/>
                  </a:cubicBezTo>
                  <a:cubicBezTo>
                    <a:pt x="1" y="68"/>
                    <a:pt x="2" y="69"/>
                    <a:pt x="2" y="71"/>
                  </a:cubicBezTo>
                  <a:cubicBezTo>
                    <a:pt x="2" y="72"/>
                    <a:pt x="3" y="73"/>
                    <a:pt x="3" y="74"/>
                  </a:cubicBezTo>
                  <a:cubicBezTo>
                    <a:pt x="3" y="74"/>
                    <a:pt x="3" y="74"/>
                    <a:pt x="3" y="75"/>
                  </a:cubicBezTo>
                  <a:cubicBezTo>
                    <a:pt x="5" y="76"/>
                    <a:pt x="5" y="78"/>
                    <a:pt x="6" y="80"/>
                  </a:cubicBezTo>
                  <a:cubicBezTo>
                    <a:pt x="7" y="79"/>
                    <a:pt x="7" y="81"/>
                    <a:pt x="8" y="80"/>
                  </a:cubicBezTo>
                  <a:cubicBezTo>
                    <a:pt x="8" y="78"/>
                    <a:pt x="7" y="79"/>
                    <a:pt x="7" y="76"/>
                  </a:cubicBezTo>
                  <a:cubicBezTo>
                    <a:pt x="7" y="76"/>
                    <a:pt x="7" y="76"/>
                    <a:pt x="7" y="75"/>
                  </a:cubicBezTo>
                  <a:cubicBezTo>
                    <a:pt x="7" y="76"/>
                    <a:pt x="7" y="76"/>
                    <a:pt x="7" y="76"/>
                  </a:cubicBezTo>
                  <a:cubicBezTo>
                    <a:pt x="8" y="76"/>
                    <a:pt x="8" y="77"/>
                    <a:pt x="8" y="77"/>
                  </a:cubicBezTo>
                  <a:cubicBezTo>
                    <a:pt x="9" y="78"/>
                    <a:pt x="10" y="80"/>
                    <a:pt x="11" y="81"/>
                  </a:cubicBezTo>
                  <a:cubicBezTo>
                    <a:pt x="11" y="84"/>
                    <a:pt x="12" y="86"/>
                    <a:pt x="13" y="88"/>
                  </a:cubicBezTo>
                  <a:cubicBezTo>
                    <a:pt x="16" y="89"/>
                    <a:pt x="18" y="91"/>
                    <a:pt x="22" y="90"/>
                  </a:cubicBezTo>
                  <a:cubicBezTo>
                    <a:pt x="23" y="92"/>
                    <a:pt x="23" y="93"/>
                    <a:pt x="24" y="94"/>
                  </a:cubicBezTo>
                  <a:cubicBezTo>
                    <a:pt x="25" y="93"/>
                    <a:pt x="26" y="94"/>
                    <a:pt x="27" y="94"/>
                  </a:cubicBezTo>
                  <a:cubicBezTo>
                    <a:pt x="27" y="95"/>
                    <a:pt x="28" y="96"/>
                    <a:pt x="29" y="97"/>
                  </a:cubicBezTo>
                  <a:cubicBezTo>
                    <a:pt x="29" y="97"/>
                    <a:pt x="29" y="97"/>
                    <a:pt x="29" y="98"/>
                  </a:cubicBezTo>
                  <a:cubicBezTo>
                    <a:pt x="31" y="98"/>
                    <a:pt x="32" y="101"/>
                    <a:pt x="34" y="101"/>
                  </a:cubicBezTo>
                  <a:cubicBezTo>
                    <a:pt x="34" y="101"/>
                    <a:pt x="34" y="99"/>
                    <a:pt x="35" y="99"/>
                  </a:cubicBezTo>
                  <a:cubicBezTo>
                    <a:pt x="35" y="101"/>
                    <a:pt x="36" y="102"/>
                    <a:pt x="36" y="104"/>
                  </a:cubicBezTo>
                  <a:cubicBezTo>
                    <a:pt x="36" y="105"/>
                    <a:pt x="35" y="104"/>
                    <a:pt x="35" y="105"/>
                  </a:cubicBezTo>
                  <a:cubicBezTo>
                    <a:pt x="35" y="108"/>
                    <a:pt x="34" y="108"/>
                    <a:pt x="34" y="110"/>
                  </a:cubicBezTo>
                  <a:cubicBezTo>
                    <a:pt x="33" y="113"/>
                    <a:pt x="35" y="115"/>
                    <a:pt x="34" y="117"/>
                  </a:cubicBezTo>
                  <a:cubicBezTo>
                    <a:pt x="34" y="118"/>
                    <a:pt x="36" y="118"/>
                    <a:pt x="36" y="119"/>
                  </a:cubicBezTo>
                  <a:cubicBezTo>
                    <a:pt x="36" y="119"/>
                    <a:pt x="35" y="119"/>
                    <a:pt x="34" y="119"/>
                  </a:cubicBezTo>
                  <a:cubicBezTo>
                    <a:pt x="34" y="121"/>
                    <a:pt x="35" y="122"/>
                    <a:pt x="35" y="123"/>
                  </a:cubicBezTo>
                  <a:cubicBezTo>
                    <a:pt x="76" y="123"/>
                    <a:pt x="76" y="123"/>
                    <a:pt x="76" y="123"/>
                  </a:cubicBezTo>
                  <a:cubicBezTo>
                    <a:pt x="76" y="123"/>
                    <a:pt x="76" y="122"/>
                    <a:pt x="77" y="122"/>
                  </a:cubicBezTo>
                  <a:cubicBezTo>
                    <a:pt x="77" y="120"/>
                    <a:pt x="77" y="120"/>
                    <a:pt x="77" y="119"/>
                  </a:cubicBezTo>
                  <a:cubicBezTo>
                    <a:pt x="77" y="117"/>
                    <a:pt x="77" y="116"/>
                    <a:pt x="76" y="115"/>
                  </a:cubicBezTo>
                  <a:cubicBezTo>
                    <a:pt x="76" y="114"/>
                    <a:pt x="75" y="115"/>
                    <a:pt x="74" y="115"/>
                  </a:cubicBezTo>
                  <a:cubicBezTo>
                    <a:pt x="74" y="114"/>
                    <a:pt x="72" y="113"/>
                    <a:pt x="71" y="112"/>
                  </a:cubicBezTo>
                  <a:cubicBezTo>
                    <a:pt x="70" y="112"/>
                    <a:pt x="69" y="112"/>
                    <a:pt x="68" y="112"/>
                  </a:cubicBezTo>
                  <a:cubicBezTo>
                    <a:pt x="67" y="111"/>
                    <a:pt x="65" y="112"/>
                    <a:pt x="64" y="110"/>
                  </a:cubicBezTo>
                  <a:cubicBezTo>
                    <a:pt x="63" y="110"/>
                    <a:pt x="62" y="110"/>
                    <a:pt x="62" y="109"/>
                  </a:cubicBezTo>
                  <a:cubicBezTo>
                    <a:pt x="63" y="107"/>
                    <a:pt x="61" y="101"/>
                    <a:pt x="57" y="103"/>
                  </a:cubicBezTo>
                  <a:cubicBezTo>
                    <a:pt x="56" y="102"/>
                    <a:pt x="55" y="101"/>
                    <a:pt x="55" y="99"/>
                  </a:cubicBezTo>
                  <a:cubicBezTo>
                    <a:pt x="53" y="98"/>
                    <a:pt x="51" y="97"/>
                    <a:pt x="49" y="96"/>
                  </a:cubicBezTo>
                  <a:cubicBezTo>
                    <a:pt x="49" y="96"/>
                    <a:pt x="49" y="97"/>
                    <a:pt x="48" y="97"/>
                  </a:cubicBezTo>
                  <a:cubicBezTo>
                    <a:pt x="48" y="95"/>
                    <a:pt x="46" y="95"/>
                    <a:pt x="45" y="93"/>
                  </a:cubicBezTo>
                  <a:cubicBezTo>
                    <a:pt x="44" y="93"/>
                    <a:pt x="44" y="94"/>
                    <a:pt x="44" y="95"/>
                  </a:cubicBezTo>
                  <a:cubicBezTo>
                    <a:pt x="43" y="94"/>
                    <a:pt x="43" y="93"/>
                    <a:pt x="42" y="93"/>
                  </a:cubicBezTo>
                  <a:cubicBezTo>
                    <a:pt x="41" y="94"/>
                    <a:pt x="41" y="94"/>
                    <a:pt x="40" y="94"/>
                  </a:cubicBezTo>
                  <a:cubicBezTo>
                    <a:pt x="39" y="96"/>
                    <a:pt x="37" y="97"/>
                    <a:pt x="36" y="98"/>
                  </a:cubicBezTo>
                  <a:cubicBezTo>
                    <a:pt x="37" y="97"/>
                    <a:pt x="36" y="96"/>
                    <a:pt x="35" y="96"/>
                  </a:cubicBezTo>
                  <a:cubicBezTo>
                    <a:pt x="34" y="97"/>
                    <a:pt x="33" y="98"/>
                    <a:pt x="32" y="98"/>
                  </a:cubicBezTo>
                  <a:cubicBezTo>
                    <a:pt x="31" y="96"/>
                    <a:pt x="32" y="93"/>
                    <a:pt x="32" y="90"/>
                  </a:cubicBezTo>
                  <a:cubicBezTo>
                    <a:pt x="31" y="89"/>
                    <a:pt x="29" y="89"/>
                    <a:pt x="27" y="89"/>
                  </a:cubicBezTo>
                  <a:cubicBezTo>
                    <a:pt x="28" y="87"/>
                    <a:pt x="29" y="85"/>
                    <a:pt x="28" y="82"/>
                  </a:cubicBezTo>
                  <a:cubicBezTo>
                    <a:pt x="27" y="83"/>
                    <a:pt x="26" y="83"/>
                    <a:pt x="24" y="82"/>
                  </a:cubicBezTo>
                  <a:cubicBezTo>
                    <a:pt x="24" y="84"/>
                    <a:pt x="24" y="86"/>
                    <a:pt x="23" y="86"/>
                  </a:cubicBezTo>
                  <a:cubicBezTo>
                    <a:pt x="18" y="87"/>
                    <a:pt x="21" y="78"/>
                    <a:pt x="20" y="75"/>
                  </a:cubicBezTo>
                  <a:cubicBezTo>
                    <a:pt x="21" y="74"/>
                    <a:pt x="22" y="73"/>
                    <a:pt x="23" y="73"/>
                  </a:cubicBezTo>
                  <a:cubicBezTo>
                    <a:pt x="25" y="72"/>
                    <a:pt x="26" y="74"/>
                    <a:pt x="28" y="74"/>
                  </a:cubicBezTo>
                  <a:cubicBezTo>
                    <a:pt x="28" y="73"/>
                    <a:pt x="28" y="73"/>
                    <a:pt x="28" y="73"/>
                  </a:cubicBezTo>
                  <a:cubicBezTo>
                    <a:pt x="30" y="73"/>
                    <a:pt x="33" y="72"/>
                    <a:pt x="33" y="74"/>
                  </a:cubicBezTo>
                  <a:cubicBezTo>
                    <a:pt x="33" y="77"/>
                    <a:pt x="34" y="78"/>
                    <a:pt x="36" y="78"/>
                  </a:cubicBezTo>
                  <a:cubicBezTo>
                    <a:pt x="36" y="76"/>
                    <a:pt x="36" y="75"/>
                    <a:pt x="36" y="74"/>
                  </a:cubicBezTo>
                  <a:cubicBezTo>
                    <a:pt x="36" y="73"/>
                    <a:pt x="35" y="72"/>
                    <a:pt x="35" y="71"/>
                  </a:cubicBezTo>
                  <a:cubicBezTo>
                    <a:pt x="36" y="68"/>
                    <a:pt x="37" y="66"/>
                    <a:pt x="40" y="66"/>
                  </a:cubicBezTo>
                  <a:cubicBezTo>
                    <a:pt x="40" y="64"/>
                    <a:pt x="40" y="64"/>
                    <a:pt x="40" y="63"/>
                  </a:cubicBezTo>
                  <a:cubicBezTo>
                    <a:pt x="41" y="63"/>
                    <a:pt x="42" y="63"/>
                    <a:pt x="42" y="62"/>
                  </a:cubicBezTo>
                  <a:cubicBezTo>
                    <a:pt x="41" y="60"/>
                    <a:pt x="43" y="60"/>
                    <a:pt x="43" y="57"/>
                  </a:cubicBezTo>
                  <a:cubicBezTo>
                    <a:pt x="44" y="57"/>
                    <a:pt x="45" y="56"/>
                    <a:pt x="47" y="55"/>
                  </a:cubicBezTo>
                  <a:cubicBezTo>
                    <a:pt x="47" y="54"/>
                    <a:pt x="46" y="54"/>
                    <a:pt x="46" y="53"/>
                  </a:cubicBezTo>
                  <a:cubicBezTo>
                    <a:pt x="48" y="51"/>
                    <a:pt x="50" y="51"/>
                    <a:pt x="52" y="50"/>
                  </a:cubicBezTo>
                  <a:cubicBezTo>
                    <a:pt x="52" y="51"/>
                    <a:pt x="51" y="51"/>
                    <a:pt x="51" y="52"/>
                  </a:cubicBezTo>
                  <a:cubicBezTo>
                    <a:pt x="52" y="51"/>
                    <a:pt x="54" y="50"/>
                    <a:pt x="55" y="49"/>
                  </a:cubicBezTo>
                  <a:cubicBezTo>
                    <a:pt x="54" y="48"/>
                    <a:pt x="52" y="49"/>
                    <a:pt x="52" y="46"/>
                  </a:cubicBezTo>
                  <a:cubicBezTo>
                    <a:pt x="53" y="45"/>
                    <a:pt x="54" y="45"/>
                    <a:pt x="55" y="45"/>
                  </a:cubicBezTo>
                  <a:cubicBezTo>
                    <a:pt x="55" y="43"/>
                    <a:pt x="54" y="44"/>
                    <a:pt x="54" y="42"/>
                  </a:cubicBezTo>
                  <a:cubicBezTo>
                    <a:pt x="56" y="44"/>
                    <a:pt x="59" y="40"/>
                    <a:pt x="60" y="41"/>
                  </a:cubicBezTo>
                  <a:cubicBezTo>
                    <a:pt x="59" y="43"/>
                    <a:pt x="57" y="45"/>
                    <a:pt x="56" y="47"/>
                  </a:cubicBezTo>
                  <a:cubicBezTo>
                    <a:pt x="58" y="48"/>
                    <a:pt x="58" y="47"/>
                    <a:pt x="60" y="47"/>
                  </a:cubicBezTo>
                  <a:cubicBezTo>
                    <a:pt x="60" y="48"/>
                    <a:pt x="59" y="49"/>
                    <a:pt x="60" y="49"/>
                  </a:cubicBezTo>
                  <a:cubicBezTo>
                    <a:pt x="60" y="48"/>
                    <a:pt x="62" y="49"/>
                    <a:pt x="63" y="49"/>
                  </a:cubicBezTo>
                  <a:cubicBezTo>
                    <a:pt x="63" y="48"/>
                    <a:pt x="62" y="46"/>
                    <a:pt x="63" y="46"/>
                  </a:cubicBezTo>
                  <a:cubicBezTo>
                    <a:pt x="61" y="45"/>
                    <a:pt x="61" y="44"/>
                    <a:pt x="60" y="43"/>
                  </a:cubicBezTo>
                  <a:cubicBezTo>
                    <a:pt x="61" y="40"/>
                    <a:pt x="61" y="40"/>
                    <a:pt x="60" y="37"/>
                  </a:cubicBezTo>
                  <a:cubicBezTo>
                    <a:pt x="60" y="36"/>
                    <a:pt x="59" y="37"/>
                    <a:pt x="58" y="37"/>
                  </a:cubicBezTo>
                  <a:cubicBezTo>
                    <a:pt x="59" y="34"/>
                    <a:pt x="57" y="34"/>
                    <a:pt x="56" y="32"/>
                  </a:cubicBezTo>
                  <a:cubicBezTo>
                    <a:pt x="57" y="32"/>
                    <a:pt x="57" y="31"/>
                    <a:pt x="57" y="31"/>
                  </a:cubicBezTo>
                  <a:cubicBezTo>
                    <a:pt x="55" y="30"/>
                    <a:pt x="56" y="26"/>
                    <a:pt x="54" y="26"/>
                  </a:cubicBezTo>
                  <a:cubicBezTo>
                    <a:pt x="53" y="27"/>
                    <a:pt x="54" y="28"/>
                    <a:pt x="53" y="28"/>
                  </a:cubicBezTo>
                  <a:cubicBezTo>
                    <a:pt x="52" y="28"/>
                    <a:pt x="51" y="29"/>
                    <a:pt x="50" y="28"/>
                  </a:cubicBezTo>
                  <a:cubicBezTo>
                    <a:pt x="50" y="26"/>
                    <a:pt x="50" y="25"/>
                    <a:pt x="50" y="23"/>
                  </a:cubicBezTo>
                  <a:cubicBezTo>
                    <a:pt x="48" y="24"/>
                    <a:pt x="49" y="22"/>
                    <a:pt x="47" y="22"/>
                  </a:cubicBezTo>
                  <a:cubicBezTo>
                    <a:pt x="46" y="23"/>
                    <a:pt x="46" y="21"/>
                    <a:pt x="45" y="21"/>
                  </a:cubicBezTo>
                  <a:cubicBezTo>
                    <a:pt x="44" y="21"/>
                    <a:pt x="44" y="22"/>
                    <a:pt x="43" y="22"/>
                  </a:cubicBezTo>
                  <a:cubicBezTo>
                    <a:pt x="43" y="26"/>
                    <a:pt x="42" y="29"/>
                    <a:pt x="42" y="32"/>
                  </a:cubicBezTo>
                  <a:cubicBezTo>
                    <a:pt x="42" y="33"/>
                    <a:pt x="40" y="31"/>
                    <a:pt x="40" y="32"/>
                  </a:cubicBezTo>
                  <a:cubicBezTo>
                    <a:pt x="40" y="34"/>
                    <a:pt x="41" y="33"/>
                    <a:pt x="42" y="33"/>
                  </a:cubicBezTo>
                  <a:cubicBezTo>
                    <a:pt x="40" y="34"/>
                    <a:pt x="40" y="37"/>
                    <a:pt x="40" y="39"/>
                  </a:cubicBezTo>
                  <a:cubicBezTo>
                    <a:pt x="39" y="38"/>
                    <a:pt x="39" y="35"/>
                    <a:pt x="38" y="33"/>
                  </a:cubicBezTo>
                  <a:cubicBezTo>
                    <a:pt x="37" y="32"/>
                    <a:pt x="37" y="34"/>
                    <a:pt x="36" y="34"/>
                  </a:cubicBezTo>
                  <a:cubicBezTo>
                    <a:pt x="36" y="32"/>
                    <a:pt x="36" y="33"/>
                    <a:pt x="35" y="33"/>
                  </a:cubicBezTo>
                  <a:cubicBezTo>
                    <a:pt x="34" y="32"/>
                    <a:pt x="32" y="31"/>
                    <a:pt x="30" y="30"/>
                  </a:cubicBezTo>
                  <a:cubicBezTo>
                    <a:pt x="31" y="28"/>
                    <a:pt x="29" y="29"/>
                    <a:pt x="29" y="27"/>
                  </a:cubicBezTo>
                  <a:cubicBezTo>
                    <a:pt x="30" y="27"/>
                    <a:pt x="30" y="26"/>
                    <a:pt x="30" y="25"/>
                  </a:cubicBezTo>
                  <a:cubicBezTo>
                    <a:pt x="31" y="25"/>
                    <a:pt x="32" y="23"/>
                    <a:pt x="33" y="22"/>
                  </a:cubicBezTo>
                  <a:cubicBezTo>
                    <a:pt x="34" y="20"/>
                    <a:pt x="35" y="19"/>
                    <a:pt x="37" y="18"/>
                  </a:cubicBezTo>
                  <a:cubicBezTo>
                    <a:pt x="37" y="18"/>
                    <a:pt x="36" y="17"/>
                    <a:pt x="36" y="17"/>
                  </a:cubicBezTo>
                  <a:cubicBezTo>
                    <a:pt x="39" y="16"/>
                    <a:pt x="41" y="15"/>
                    <a:pt x="42" y="15"/>
                  </a:cubicBezTo>
                  <a:cubicBezTo>
                    <a:pt x="42" y="13"/>
                    <a:pt x="42" y="11"/>
                    <a:pt x="43" y="10"/>
                  </a:cubicBezTo>
                  <a:cubicBezTo>
                    <a:pt x="42" y="9"/>
                    <a:pt x="41" y="9"/>
                    <a:pt x="41" y="9"/>
                  </a:cubicBezTo>
                  <a:cubicBezTo>
                    <a:pt x="42" y="8"/>
                    <a:pt x="44" y="9"/>
                    <a:pt x="44" y="9"/>
                  </a:cubicBezTo>
                  <a:cubicBezTo>
                    <a:pt x="45" y="8"/>
                    <a:pt x="46" y="10"/>
                    <a:pt x="48" y="9"/>
                  </a:cubicBezTo>
                  <a:cubicBezTo>
                    <a:pt x="47" y="12"/>
                    <a:pt x="50" y="11"/>
                    <a:pt x="49" y="13"/>
                  </a:cubicBezTo>
                  <a:cubicBezTo>
                    <a:pt x="49" y="16"/>
                    <a:pt x="45" y="15"/>
                    <a:pt x="44" y="18"/>
                  </a:cubicBezTo>
                  <a:cubicBezTo>
                    <a:pt x="45" y="19"/>
                    <a:pt x="46" y="19"/>
                    <a:pt x="48" y="19"/>
                  </a:cubicBezTo>
                  <a:cubicBezTo>
                    <a:pt x="51" y="21"/>
                    <a:pt x="52" y="24"/>
                    <a:pt x="55" y="24"/>
                  </a:cubicBezTo>
                  <a:cubicBezTo>
                    <a:pt x="54" y="22"/>
                    <a:pt x="56" y="22"/>
                    <a:pt x="55" y="19"/>
                  </a:cubicBezTo>
                  <a:cubicBezTo>
                    <a:pt x="55" y="18"/>
                    <a:pt x="54" y="17"/>
                    <a:pt x="54" y="16"/>
                  </a:cubicBezTo>
                  <a:cubicBezTo>
                    <a:pt x="56" y="16"/>
                    <a:pt x="56" y="18"/>
                    <a:pt x="57" y="18"/>
                  </a:cubicBezTo>
                  <a:cubicBezTo>
                    <a:pt x="57" y="17"/>
                    <a:pt x="57" y="16"/>
                    <a:pt x="58" y="16"/>
                  </a:cubicBezTo>
                  <a:cubicBezTo>
                    <a:pt x="58" y="15"/>
                    <a:pt x="59" y="14"/>
                    <a:pt x="59" y="13"/>
                  </a:cubicBezTo>
                  <a:cubicBezTo>
                    <a:pt x="58" y="14"/>
                    <a:pt x="58" y="12"/>
                    <a:pt x="58" y="12"/>
                  </a:cubicBezTo>
                  <a:cubicBezTo>
                    <a:pt x="56" y="12"/>
                    <a:pt x="55" y="11"/>
                    <a:pt x="54" y="10"/>
                  </a:cubicBezTo>
                  <a:cubicBezTo>
                    <a:pt x="54" y="9"/>
                    <a:pt x="55" y="10"/>
                    <a:pt x="55" y="9"/>
                  </a:cubicBezTo>
                  <a:cubicBezTo>
                    <a:pt x="55" y="7"/>
                    <a:pt x="54" y="7"/>
                    <a:pt x="54" y="5"/>
                  </a:cubicBezTo>
                  <a:cubicBezTo>
                    <a:pt x="52" y="5"/>
                    <a:pt x="51" y="5"/>
                    <a:pt x="50" y="5"/>
                  </a:cubicBezTo>
                  <a:cubicBezTo>
                    <a:pt x="50" y="4"/>
                    <a:pt x="49" y="4"/>
                    <a:pt x="49" y="3"/>
                  </a:cubicBezTo>
                  <a:cubicBezTo>
                    <a:pt x="47" y="3"/>
                    <a:pt x="46" y="3"/>
                    <a:pt x="45" y="3"/>
                  </a:cubicBezTo>
                  <a:cubicBezTo>
                    <a:pt x="45" y="1"/>
                    <a:pt x="42" y="1"/>
                    <a:pt x="41" y="3"/>
                  </a:cubicBezTo>
                  <a:cubicBezTo>
                    <a:pt x="41" y="1"/>
                    <a:pt x="41" y="0"/>
                    <a:pt x="40" y="0"/>
                  </a:cubicBezTo>
                  <a:cubicBezTo>
                    <a:pt x="40" y="0"/>
                    <a:pt x="40" y="0"/>
                    <a:pt x="40" y="0"/>
                  </a:cubicBezTo>
                  <a:cubicBezTo>
                    <a:pt x="39" y="1"/>
                    <a:pt x="39" y="1"/>
                    <a:pt x="38" y="2"/>
                  </a:cubicBezTo>
                  <a:close/>
                  <a:moveTo>
                    <a:pt x="58" y="37"/>
                  </a:moveTo>
                  <a:cubicBezTo>
                    <a:pt x="58" y="37"/>
                    <a:pt x="58" y="38"/>
                    <a:pt x="58" y="38"/>
                  </a:cubicBezTo>
                  <a:cubicBezTo>
                    <a:pt x="57" y="37"/>
                    <a:pt x="58" y="37"/>
                    <a:pt x="58" y="37"/>
                  </a:cubicBezTo>
                  <a:close/>
                  <a:moveTo>
                    <a:pt x="5" y="71"/>
                  </a:moveTo>
                  <a:cubicBezTo>
                    <a:pt x="5" y="71"/>
                    <a:pt x="5" y="71"/>
                    <a:pt x="5" y="71"/>
                  </a:cubicBezTo>
                  <a:cubicBezTo>
                    <a:pt x="5" y="72"/>
                    <a:pt x="5" y="72"/>
                    <a:pt x="5" y="71"/>
                  </a:cubicBezTo>
                  <a:close/>
                  <a:moveTo>
                    <a:pt x="5" y="72"/>
                  </a:moveTo>
                  <a:cubicBezTo>
                    <a:pt x="6" y="72"/>
                    <a:pt x="6" y="74"/>
                    <a:pt x="7" y="74"/>
                  </a:cubicBezTo>
                  <a:cubicBezTo>
                    <a:pt x="6" y="75"/>
                    <a:pt x="5" y="74"/>
                    <a:pt x="5" y="72"/>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7" name="Freeform 81"/>
            <p:cNvSpPr>
              <a:spLocks noEditPoints="1"/>
            </p:cNvSpPr>
            <p:nvPr/>
          </p:nvSpPr>
          <p:spPr bwMode="auto">
            <a:xfrm>
              <a:off x="4775200" y="6230143"/>
              <a:ext cx="46038" cy="34925"/>
            </a:xfrm>
            <a:custGeom>
              <a:avLst/>
              <a:gdLst>
                <a:gd name="T0" fmla="*/ 21 w 26"/>
                <a:gd name="T1" fmla="*/ 4 h 20"/>
                <a:gd name="T2" fmla="*/ 26 w 26"/>
                <a:gd name="T3" fmla="*/ 1 h 20"/>
                <a:gd name="T4" fmla="*/ 25 w 26"/>
                <a:gd name="T5" fmla="*/ 0 h 20"/>
                <a:gd name="T6" fmla="*/ 3 w 26"/>
                <a:gd name="T7" fmla="*/ 15 h 20"/>
                <a:gd name="T8" fmla="*/ 6 w 26"/>
                <a:gd name="T9" fmla="*/ 17 h 20"/>
                <a:gd name="T10" fmla="*/ 6 w 26"/>
                <a:gd name="T11" fmla="*/ 17 h 20"/>
                <a:gd name="T12" fmla="*/ 6 w 26"/>
                <a:gd name="T13" fmla="*/ 17 h 20"/>
                <a:gd name="T14" fmla="*/ 2 w 26"/>
                <a:gd name="T15" fmla="*/ 16 h 20"/>
                <a:gd name="T16" fmla="*/ 0 w 26"/>
                <a:gd name="T17" fmla="*/ 18 h 20"/>
                <a:gd name="T18" fmla="*/ 1 w 26"/>
                <a:gd name="T19" fmla="*/ 19 h 20"/>
                <a:gd name="T20" fmla="*/ 3 w 26"/>
                <a:gd name="T21" fmla="*/ 19 h 20"/>
                <a:gd name="T22" fmla="*/ 9 w 26"/>
                <a:gd name="T23" fmla="*/ 17 h 20"/>
                <a:gd name="T24" fmla="*/ 11 w 26"/>
                <a:gd name="T25" fmla="*/ 16 h 20"/>
                <a:gd name="T26" fmla="*/ 9 w 26"/>
                <a:gd name="T27" fmla="*/ 15 h 20"/>
                <a:gd name="T28" fmla="*/ 12 w 26"/>
                <a:gd name="T29" fmla="*/ 15 h 20"/>
                <a:gd name="T30" fmla="*/ 14 w 26"/>
                <a:gd name="T31" fmla="*/ 11 h 20"/>
                <a:gd name="T32" fmla="*/ 14 w 26"/>
                <a:gd name="T33" fmla="*/ 10 h 20"/>
                <a:gd name="T34" fmla="*/ 18 w 26"/>
                <a:gd name="T35" fmla="*/ 8 h 20"/>
                <a:gd name="T36" fmla="*/ 19 w 26"/>
                <a:gd name="T37" fmla="*/ 8 h 20"/>
                <a:gd name="T38" fmla="*/ 19 w 26"/>
                <a:gd name="T39" fmla="*/ 7 h 20"/>
                <a:gd name="T40" fmla="*/ 20 w 26"/>
                <a:gd name="T41" fmla="*/ 6 h 20"/>
                <a:gd name="T42" fmla="*/ 21 w 26"/>
                <a:gd name="T43" fmla="*/ 6 h 20"/>
                <a:gd name="T44" fmla="*/ 22 w 26"/>
                <a:gd name="T45" fmla="*/ 6 h 20"/>
                <a:gd name="T46" fmla="*/ 21 w 26"/>
                <a:gd name="T47" fmla="*/ 4 h 20"/>
                <a:gd name="T48" fmla="*/ 7 w 26"/>
                <a:gd name="T49" fmla="*/ 17 h 20"/>
                <a:gd name="T50" fmla="*/ 8 w 26"/>
                <a:gd name="T51" fmla="*/ 17 h 20"/>
                <a:gd name="T52" fmla="*/ 7 w 26"/>
                <a:gd name="T5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 h="20">
                  <a:moveTo>
                    <a:pt x="21" y="4"/>
                  </a:moveTo>
                  <a:cubicBezTo>
                    <a:pt x="23" y="3"/>
                    <a:pt x="26" y="4"/>
                    <a:pt x="26" y="1"/>
                  </a:cubicBezTo>
                  <a:cubicBezTo>
                    <a:pt x="26" y="1"/>
                    <a:pt x="25" y="1"/>
                    <a:pt x="25" y="0"/>
                  </a:cubicBezTo>
                  <a:cubicBezTo>
                    <a:pt x="17" y="5"/>
                    <a:pt x="10" y="9"/>
                    <a:pt x="3" y="15"/>
                  </a:cubicBezTo>
                  <a:cubicBezTo>
                    <a:pt x="4" y="15"/>
                    <a:pt x="5" y="16"/>
                    <a:pt x="6" y="17"/>
                  </a:cubicBezTo>
                  <a:cubicBezTo>
                    <a:pt x="6" y="17"/>
                    <a:pt x="6" y="17"/>
                    <a:pt x="6" y="17"/>
                  </a:cubicBezTo>
                  <a:cubicBezTo>
                    <a:pt x="6" y="17"/>
                    <a:pt x="6" y="17"/>
                    <a:pt x="6" y="17"/>
                  </a:cubicBezTo>
                  <a:cubicBezTo>
                    <a:pt x="4" y="17"/>
                    <a:pt x="3" y="17"/>
                    <a:pt x="2" y="16"/>
                  </a:cubicBezTo>
                  <a:cubicBezTo>
                    <a:pt x="1" y="17"/>
                    <a:pt x="1" y="17"/>
                    <a:pt x="0" y="18"/>
                  </a:cubicBezTo>
                  <a:cubicBezTo>
                    <a:pt x="1" y="18"/>
                    <a:pt x="1" y="18"/>
                    <a:pt x="1" y="19"/>
                  </a:cubicBezTo>
                  <a:cubicBezTo>
                    <a:pt x="2" y="19"/>
                    <a:pt x="3" y="19"/>
                    <a:pt x="3" y="19"/>
                  </a:cubicBezTo>
                  <a:cubicBezTo>
                    <a:pt x="6" y="19"/>
                    <a:pt x="8" y="20"/>
                    <a:pt x="9" y="17"/>
                  </a:cubicBezTo>
                  <a:cubicBezTo>
                    <a:pt x="10" y="17"/>
                    <a:pt x="11" y="17"/>
                    <a:pt x="11" y="16"/>
                  </a:cubicBezTo>
                  <a:cubicBezTo>
                    <a:pt x="11" y="15"/>
                    <a:pt x="9" y="16"/>
                    <a:pt x="9" y="15"/>
                  </a:cubicBezTo>
                  <a:cubicBezTo>
                    <a:pt x="10" y="15"/>
                    <a:pt x="11" y="15"/>
                    <a:pt x="12" y="15"/>
                  </a:cubicBezTo>
                  <a:cubicBezTo>
                    <a:pt x="12" y="13"/>
                    <a:pt x="14" y="13"/>
                    <a:pt x="14" y="11"/>
                  </a:cubicBezTo>
                  <a:cubicBezTo>
                    <a:pt x="14" y="10"/>
                    <a:pt x="14" y="10"/>
                    <a:pt x="14" y="10"/>
                  </a:cubicBezTo>
                  <a:cubicBezTo>
                    <a:pt x="16" y="10"/>
                    <a:pt x="16" y="8"/>
                    <a:pt x="18" y="8"/>
                  </a:cubicBezTo>
                  <a:cubicBezTo>
                    <a:pt x="18" y="8"/>
                    <a:pt x="18" y="8"/>
                    <a:pt x="19" y="8"/>
                  </a:cubicBezTo>
                  <a:cubicBezTo>
                    <a:pt x="19" y="7"/>
                    <a:pt x="19" y="7"/>
                    <a:pt x="19" y="7"/>
                  </a:cubicBezTo>
                  <a:cubicBezTo>
                    <a:pt x="20" y="7"/>
                    <a:pt x="20" y="6"/>
                    <a:pt x="20" y="6"/>
                  </a:cubicBezTo>
                  <a:cubicBezTo>
                    <a:pt x="21" y="6"/>
                    <a:pt x="21" y="6"/>
                    <a:pt x="21" y="6"/>
                  </a:cubicBezTo>
                  <a:cubicBezTo>
                    <a:pt x="22" y="6"/>
                    <a:pt x="21" y="6"/>
                    <a:pt x="22" y="6"/>
                  </a:cubicBezTo>
                  <a:cubicBezTo>
                    <a:pt x="22" y="5"/>
                    <a:pt x="21" y="4"/>
                    <a:pt x="21" y="4"/>
                  </a:cubicBezTo>
                  <a:close/>
                  <a:moveTo>
                    <a:pt x="7" y="17"/>
                  </a:moveTo>
                  <a:cubicBezTo>
                    <a:pt x="7" y="17"/>
                    <a:pt x="8" y="17"/>
                    <a:pt x="8" y="17"/>
                  </a:cubicBezTo>
                  <a:cubicBezTo>
                    <a:pt x="8" y="17"/>
                    <a:pt x="8" y="17"/>
                    <a:pt x="7" y="17"/>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8" name="Freeform 82"/>
            <p:cNvSpPr/>
            <p:nvPr/>
          </p:nvSpPr>
          <p:spPr bwMode="auto">
            <a:xfrm>
              <a:off x="5068888" y="6412706"/>
              <a:ext cx="3175" cy="6350"/>
            </a:xfrm>
            <a:custGeom>
              <a:avLst/>
              <a:gdLst>
                <a:gd name="T0" fmla="*/ 1 w 2"/>
                <a:gd name="T1" fmla="*/ 4 h 4"/>
                <a:gd name="T2" fmla="*/ 2 w 2"/>
                <a:gd name="T3" fmla="*/ 1 h 4"/>
                <a:gd name="T4" fmla="*/ 1 w 2"/>
                <a:gd name="T5" fmla="*/ 0 h 4"/>
                <a:gd name="T6" fmla="*/ 1 w 2"/>
                <a:gd name="T7" fmla="*/ 4 h 4"/>
              </a:gdLst>
              <a:ahLst/>
              <a:cxnLst>
                <a:cxn ang="0">
                  <a:pos x="T0" y="T1"/>
                </a:cxn>
                <a:cxn ang="0">
                  <a:pos x="T2" y="T3"/>
                </a:cxn>
                <a:cxn ang="0">
                  <a:pos x="T4" y="T5"/>
                </a:cxn>
                <a:cxn ang="0">
                  <a:pos x="T6" y="T7"/>
                </a:cxn>
              </a:cxnLst>
              <a:rect l="0" t="0" r="r" b="b"/>
              <a:pathLst>
                <a:path w="2" h="4">
                  <a:moveTo>
                    <a:pt x="1" y="4"/>
                  </a:moveTo>
                  <a:cubicBezTo>
                    <a:pt x="2" y="3"/>
                    <a:pt x="2" y="2"/>
                    <a:pt x="2" y="1"/>
                  </a:cubicBezTo>
                  <a:cubicBezTo>
                    <a:pt x="2" y="0"/>
                    <a:pt x="1" y="0"/>
                    <a:pt x="1" y="0"/>
                  </a:cubicBezTo>
                  <a:cubicBezTo>
                    <a:pt x="0" y="2"/>
                    <a:pt x="0" y="1"/>
                    <a:pt x="1" y="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09" name="Freeform 83"/>
            <p:cNvSpPr/>
            <p:nvPr/>
          </p:nvSpPr>
          <p:spPr bwMode="auto">
            <a:xfrm>
              <a:off x="4927600" y="6374606"/>
              <a:ext cx="4763" cy="3175"/>
            </a:xfrm>
            <a:custGeom>
              <a:avLst/>
              <a:gdLst>
                <a:gd name="T0" fmla="*/ 0 w 3"/>
                <a:gd name="T1" fmla="*/ 0 h 2"/>
                <a:gd name="T2" fmla="*/ 3 w 3"/>
                <a:gd name="T3" fmla="*/ 2 h 2"/>
                <a:gd name="T4" fmla="*/ 1 w 3"/>
                <a:gd name="T5" fmla="*/ 0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2" y="1"/>
                    <a:pt x="3" y="2"/>
                  </a:cubicBezTo>
                  <a:cubicBezTo>
                    <a:pt x="3" y="0"/>
                    <a:pt x="2" y="0"/>
                    <a:pt x="1" y="0"/>
                  </a:cubicBezTo>
                  <a:cubicBezTo>
                    <a:pt x="1" y="0"/>
                    <a:pt x="1"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0" name="Freeform 84"/>
            <p:cNvSpPr/>
            <p:nvPr/>
          </p:nvSpPr>
          <p:spPr bwMode="auto">
            <a:xfrm>
              <a:off x="4879975" y="6311106"/>
              <a:ext cx="14288" cy="26988"/>
            </a:xfrm>
            <a:custGeom>
              <a:avLst/>
              <a:gdLst>
                <a:gd name="T0" fmla="*/ 6 w 8"/>
                <a:gd name="T1" fmla="*/ 9 h 15"/>
                <a:gd name="T2" fmla="*/ 5 w 8"/>
                <a:gd name="T3" fmla="*/ 3 h 15"/>
                <a:gd name="T4" fmla="*/ 3 w 8"/>
                <a:gd name="T5" fmla="*/ 2 h 15"/>
                <a:gd name="T6" fmla="*/ 5 w 8"/>
                <a:gd name="T7" fmla="*/ 0 h 15"/>
                <a:gd name="T8" fmla="*/ 1 w 8"/>
                <a:gd name="T9" fmla="*/ 1 h 15"/>
                <a:gd name="T10" fmla="*/ 1 w 8"/>
                <a:gd name="T11" fmla="*/ 7 h 15"/>
                <a:gd name="T12" fmla="*/ 3 w 8"/>
                <a:gd name="T13" fmla="*/ 8 h 15"/>
                <a:gd name="T14" fmla="*/ 1 w 8"/>
                <a:gd name="T15" fmla="*/ 10 h 15"/>
                <a:gd name="T16" fmla="*/ 2 w 8"/>
                <a:gd name="T17" fmla="*/ 14 h 15"/>
                <a:gd name="T18" fmla="*/ 0 w 8"/>
                <a:gd name="T19" fmla="*/ 15 h 15"/>
                <a:gd name="T20" fmla="*/ 6 w 8"/>
                <a:gd name="T21" fmla="*/ 15 h 15"/>
                <a:gd name="T22" fmla="*/ 8 w 8"/>
                <a:gd name="T23" fmla="*/ 10 h 15"/>
                <a:gd name="T24" fmla="*/ 6 w 8"/>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5">
                  <a:moveTo>
                    <a:pt x="6" y="9"/>
                  </a:moveTo>
                  <a:cubicBezTo>
                    <a:pt x="7" y="6"/>
                    <a:pt x="3" y="5"/>
                    <a:pt x="5" y="3"/>
                  </a:cubicBezTo>
                  <a:cubicBezTo>
                    <a:pt x="4" y="3"/>
                    <a:pt x="4" y="2"/>
                    <a:pt x="3" y="2"/>
                  </a:cubicBezTo>
                  <a:cubicBezTo>
                    <a:pt x="4" y="1"/>
                    <a:pt x="5" y="1"/>
                    <a:pt x="5" y="0"/>
                  </a:cubicBezTo>
                  <a:cubicBezTo>
                    <a:pt x="3" y="0"/>
                    <a:pt x="2" y="0"/>
                    <a:pt x="1" y="1"/>
                  </a:cubicBezTo>
                  <a:cubicBezTo>
                    <a:pt x="2" y="3"/>
                    <a:pt x="1" y="4"/>
                    <a:pt x="1" y="7"/>
                  </a:cubicBezTo>
                  <a:cubicBezTo>
                    <a:pt x="2" y="7"/>
                    <a:pt x="2" y="8"/>
                    <a:pt x="3" y="8"/>
                  </a:cubicBezTo>
                  <a:cubicBezTo>
                    <a:pt x="3" y="9"/>
                    <a:pt x="2" y="10"/>
                    <a:pt x="1" y="10"/>
                  </a:cubicBezTo>
                  <a:cubicBezTo>
                    <a:pt x="1" y="12"/>
                    <a:pt x="1" y="13"/>
                    <a:pt x="2" y="14"/>
                  </a:cubicBezTo>
                  <a:cubicBezTo>
                    <a:pt x="1" y="14"/>
                    <a:pt x="0" y="14"/>
                    <a:pt x="0" y="15"/>
                  </a:cubicBezTo>
                  <a:cubicBezTo>
                    <a:pt x="2" y="15"/>
                    <a:pt x="4" y="15"/>
                    <a:pt x="6" y="15"/>
                  </a:cubicBezTo>
                  <a:cubicBezTo>
                    <a:pt x="6" y="13"/>
                    <a:pt x="6" y="11"/>
                    <a:pt x="8" y="10"/>
                  </a:cubicBezTo>
                  <a:cubicBezTo>
                    <a:pt x="7" y="10"/>
                    <a:pt x="7" y="9"/>
                    <a:pt x="6" y="9"/>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1" name="Freeform 85"/>
            <p:cNvSpPr>
              <a:spLocks noEditPoints="1"/>
            </p:cNvSpPr>
            <p:nvPr/>
          </p:nvSpPr>
          <p:spPr bwMode="auto">
            <a:xfrm>
              <a:off x="4862513" y="6249193"/>
              <a:ext cx="247650" cy="230188"/>
            </a:xfrm>
            <a:custGeom>
              <a:avLst/>
              <a:gdLst>
                <a:gd name="T0" fmla="*/ 137 w 141"/>
                <a:gd name="T1" fmla="*/ 40 h 131"/>
                <a:gd name="T2" fmla="*/ 109 w 141"/>
                <a:gd name="T3" fmla="*/ 8 h 131"/>
                <a:gd name="T4" fmla="*/ 105 w 141"/>
                <a:gd name="T5" fmla="*/ 2 h 131"/>
                <a:gd name="T6" fmla="*/ 97 w 141"/>
                <a:gd name="T7" fmla="*/ 4 h 131"/>
                <a:gd name="T8" fmla="*/ 85 w 141"/>
                <a:gd name="T9" fmla="*/ 7 h 131"/>
                <a:gd name="T10" fmla="*/ 79 w 141"/>
                <a:gd name="T11" fmla="*/ 11 h 131"/>
                <a:gd name="T12" fmla="*/ 73 w 141"/>
                <a:gd name="T13" fmla="*/ 11 h 131"/>
                <a:gd name="T14" fmla="*/ 60 w 141"/>
                <a:gd name="T15" fmla="*/ 18 h 131"/>
                <a:gd name="T16" fmla="*/ 50 w 141"/>
                <a:gd name="T17" fmla="*/ 23 h 131"/>
                <a:gd name="T18" fmla="*/ 50 w 141"/>
                <a:gd name="T19" fmla="*/ 23 h 131"/>
                <a:gd name="T20" fmla="*/ 37 w 141"/>
                <a:gd name="T21" fmla="*/ 13 h 131"/>
                <a:gd name="T22" fmla="*/ 25 w 141"/>
                <a:gd name="T23" fmla="*/ 26 h 131"/>
                <a:gd name="T24" fmla="*/ 21 w 141"/>
                <a:gd name="T25" fmla="*/ 38 h 131"/>
                <a:gd name="T26" fmla="*/ 20 w 141"/>
                <a:gd name="T27" fmla="*/ 45 h 131"/>
                <a:gd name="T28" fmla="*/ 13 w 141"/>
                <a:gd name="T29" fmla="*/ 53 h 131"/>
                <a:gd name="T30" fmla="*/ 14 w 141"/>
                <a:gd name="T31" fmla="*/ 61 h 131"/>
                <a:gd name="T32" fmla="*/ 11 w 141"/>
                <a:gd name="T33" fmla="*/ 71 h 131"/>
                <a:gd name="T34" fmla="*/ 24 w 141"/>
                <a:gd name="T35" fmla="*/ 60 h 131"/>
                <a:gd name="T36" fmla="*/ 25 w 141"/>
                <a:gd name="T37" fmla="*/ 62 h 131"/>
                <a:gd name="T38" fmla="*/ 30 w 141"/>
                <a:gd name="T39" fmla="*/ 70 h 131"/>
                <a:gd name="T40" fmla="*/ 29 w 141"/>
                <a:gd name="T41" fmla="*/ 59 h 131"/>
                <a:gd name="T42" fmla="*/ 35 w 141"/>
                <a:gd name="T43" fmla="*/ 70 h 131"/>
                <a:gd name="T44" fmla="*/ 39 w 141"/>
                <a:gd name="T45" fmla="*/ 69 h 131"/>
                <a:gd name="T46" fmla="*/ 48 w 141"/>
                <a:gd name="T47" fmla="*/ 71 h 131"/>
                <a:gd name="T48" fmla="*/ 34 w 141"/>
                <a:gd name="T49" fmla="*/ 79 h 131"/>
                <a:gd name="T50" fmla="*/ 20 w 141"/>
                <a:gd name="T51" fmla="*/ 71 h 131"/>
                <a:gd name="T52" fmla="*/ 6 w 141"/>
                <a:gd name="T53" fmla="*/ 81 h 131"/>
                <a:gd name="T54" fmla="*/ 3 w 141"/>
                <a:gd name="T55" fmla="*/ 110 h 131"/>
                <a:gd name="T56" fmla="*/ 18 w 141"/>
                <a:gd name="T57" fmla="*/ 113 h 131"/>
                <a:gd name="T58" fmla="*/ 26 w 141"/>
                <a:gd name="T59" fmla="*/ 128 h 131"/>
                <a:gd name="T60" fmla="*/ 55 w 141"/>
                <a:gd name="T61" fmla="*/ 120 h 131"/>
                <a:gd name="T62" fmla="*/ 60 w 141"/>
                <a:gd name="T63" fmla="*/ 104 h 131"/>
                <a:gd name="T64" fmla="*/ 49 w 141"/>
                <a:gd name="T65" fmla="*/ 89 h 131"/>
                <a:gd name="T66" fmla="*/ 58 w 141"/>
                <a:gd name="T67" fmla="*/ 102 h 131"/>
                <a:gd name="T68" fmla="*/ 72 w 141"/>
                <a:gd name="T69" fmla="*/ 90 h 131"/>
                <a:gd name="T70" fmla="*/ 63 w 141"/>
                <a:gd name="T71" fmla="*/ 80 h 131"/>
                <a:gd name="T72" fmla="*/ 75 w 141"/>
                <a:gd name="T73" fmla="*/ 86 h 131"/>
                <a:gd name="T74" fmla="*/ 83 w 141"/>
                <a:gd name="T75" fmla="*/ 92 h 131"/>
                <a:gd name="T76" fmla="*/ 87 w 141"/>
                <a:gd name="T77" fmla="*/ 107 h 131"/>
                <a:gd name="T78" fmla="*/ 93 w 141"/>
                <a:gd name="T79" fmla="*/ 97 h 131"/>
                <a:gd name="T80" fmla="*/ 103 w 141"/>
                <a:gd name="T81" fmla="*/ 95 h 131"/>
                <a:gd name="T82" fmla="*/ 109 w 141"/>
                <a:gd name="T83" fmla="*/ 104 h 131"/>
                <a:gd name="T84" fmla="*/ 113 w 141"/>
                <a:gd name="T85" fmla="*/ 109 h 131"/>
                <a:gd name="T86" fmla="*/ 114 w 141"/>
                <a:gd name="T87" fmla="*/ 107 h 131"/>
                <a:gd name="T88" fmla="*/ 119 w 141"/>
                <a:gd name="T89" fmla="*/ 93 h 131"/>
                <a:gd name="T90" fmla="*/ 129 w 141"/>
                <a:gd name="T91" fmla="*/ 77 h 131"/>
                <a:gd name="T92" fmla="*/ 128 w 141"/>
                <a:gd name="T93" fmla="*/ 69 h 131"/>
                <a:gd name="T94" fmla="*/ 134 w 141"/>
                <a:gd name="T95" fmla="*/ 62 h 131"/>
                <a:gd name="T96" fmla="*/ 140 w 141"/>
                <a:gd name="T97" fmla="*/ 47 h 131"/>
                <a:gd name="T98" fmla="*/ 33 w 141"/>
                <a:gd name="T99" fmla="*/ 42 h 131"/>
                <a:gd name="T100" fmla="*/ 27 w 141"/>
                <a:gd name="T101" fmla="*/ 42 h 131"/>
                <a:gd name="T102" fmla="*/ 31 w 141"/>
                <a:gd name="T103" fmla="*/ 33 h 131"/>
                <a:gd name="T104" fmla="*/ 37 w 141"/>
                <a:gd name="T105" fmla="*/ 33 h 131"/>
                <a:gd name="T106" fmla="*/ 41 w 141"/>
                <a:gd name="T107" fmla="*/ 17 h 131"/>
                <a:gd name="T108" fmla="*/ 49 w 141"/>
                <a:gd name="T109" fmla="*/ 83 h 131"/>
                <a:gd name="T110" fmla="*/ 49 w 141"/>
                <a:gd name="T111" fmla="*/ 26 h 131"/>
                <a:gd name="T112" fmla="*/ 77 w 141"/>
                <a:gd name="T113" fmla="*/ 17 h 131"/>
                <a:gd name="T114" fmla="*/ 104 w 141"/>
                <a:gd name="T115" fmla="*/ 10 h 131"/>
                <a:gd name="T116" fmla="*/ 106 w 141"/>
                <a:gd name="T117" fmla="*/ 8 h 131"/>
                <a:gd name="T118" fmla="*/ 126 w 141"/>
                <a:gd name="T119" fmla="*/ 6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 h="131">
                  <a:moveTo>
                    <a:pt x="140" y="47"/>
                  </a:moveTo>
                  <a:cubicBezTo>
                    <a:pt x="140" y="46"/>
                    <a:pt x="139" y="44"/>
                    <a:pt x="138" y="43"/>
                  </a:cubicBezTo>
                  <a:cubicBezTo>
                    <a:pt x="137" y="43"/>
                    <a:pt x="136" y="44"/>
                    <a:pt x="135" y="42"/>
                  </a:cubicBezTo>
                  <a:cubicBezTo>
                    <a:pt x="136" y="41"/>
                    <a:pt x="136" y="41"/>
                    <a:pt x="137" y="40"/>
                  </a:cubicBezTo>
                  <a:cubicBezTo>
                    <a:pt x="131" y="29"/>
                    <a:pt x="124" y="19"/>
                    <a:pt x="115" y="10"/>
                  </a:cubicBezTo>
                  <a:cubicBezTo>
                    <a:pt x="114" y="10"/>
                    <a:pt x="113" y="9"/>
                    <a:pt x="112" y="9"/>
                  </a:cubicBezTo>
                  <a:cubicBezTo>
                    <a:pt x="111" y="9"/>
                    <a:pt x="111" y="9"/>
                    <a:pt x="110" y="9"/>
                  </a:cubicBezTo>
                  <a:cubicBezTo>
                    <a:pt x="110" y="9"/>
                    <a:pt x="109" y="9"/>
                    <a:pt x="109" y="8"/>
                  </a:cubicBezTo>
                  <a:cubicBezTo>
                    <a:pt x="108" y="8"/>
                    <a:pt x="107" y="8"/>
                    <a:pt x="106" y="8"/>
                  </a:cubicBezTo>
                  <a:cubicBezTo>
                    <a:pt x="106" y="7"/>
                    <a:pt x="107" y="7"/>
                    <a:pt x="107" y="7"/>
                  </a:cubicBezTo>
                  <a:cubicBezTo>
                    <a:pt x="107" y="6"/>
                    <a:pt x="107" y="6"/>
                    <a:pt x="107" y="5"/>
                  </a:cubicBezTo>
                  <a:cubicBezTo>
                    <a:pt x="107" y="4"/>
                    <a:pt x="106" y="3"/>
                    <a:pt x="105" y="2"/>
                  </a:cubicBezTo>
                  <a:cubicBezTo>
                    <a:pt x="104" y="2"/>
                    <a:pt x="103" y="3"/>
                    <a:pt x="102" y="3"/>
                  </a:cubicBezTo>
                  <a:cubicBezTo>
                    <a:pt x="101" y="3"/>
                    <a:pt x="101" y="3"/>
                    <a:pt x="100" y="2"/>
                  </a:cubicBezTo>
                  <a:cubicBezTo>
                    <a:pt x="99" y="2"/>
                    <a:pt x="99" y="0"/>
                    <a:pt x="98" y="1"/>
                  </a:cubicBezTo>
                  <a:cubicBezTo>
                    <a:pt x="97" y="1"/>
                    <a:pt x="97" y="2"/>
                    <a:pt x="97" y="4"/>
                  </a:cubicBezTo>
                  <a:cubicBezTo>
                    <a:pt x="95" y="3"/>
                    <a:pt x="95" y="6"/>
                    <a:pt x="94" y="5"/>
                  </a:cubicBezTo>
                  <a:cubicBezTo>
                    <a:pt x="93" y="5"/>
                    <a:pt x="93" y="3"/>
                    <a:pt x="92" y="4"/>
                  </a:cubicBezTo>
                  <a:cubicBezTo>
                    <a:pt x="91" y="5"/>
                    <a:pt x="90" y="6"/>
                    <a:pt x="87" y="6"/>
                  </a:cubicBezTo>
                  <a:cubicBezTo>
                    <a:pt x="87" y="6"/>
                    <a:pt x="86" y="7"/>
                    <a:pt x="85" y="7"/>
                  </a:cubicBezTo>
                  <a:cubicBezTo>
                    <a:pt x="84" y="8"/>
                    <a:pt x="85" y="9"/>
                    <a:pt x="84" y="10"/>
                  </a:cubicBezTo>
                  <a:cubicBezTo>
                    <a:pt x="83" y="10"/>
                    <a:pt x="81" y="9"/>
                    <a:pt x="81" y="10"/>
                  </a:cubicBezTo>
                  <a:cubicBezTo>
                    <a:pt x="81" y="12"/>
                    <a:pt x="84" y="11"/>
                    <a:pt x="83" y="13"/>
                  </a:cubicBezTo>
                  <a:cubicBezTo>
                    <a:pt x="82" y="13"/>
                    <a:pt x="82" y="11"/>
                    <a:pt x="79" y="11"/>
                  </a:cubicBezTo>
                  <a:cubicBezTo>
                    <a:pt x="79" y="13"/>
                    <a:pt x="80" y="14"/>
                    <a:pt x="79" y="14"/>
                  </a:cubicBezTo>
                  <a:cubicBezTo>
                    <a:pt x="78" y="14"/>
                    <a:pt x="78" y="13"/>
                    <a:pt x="78" y="11"/>
                  </a:cubicBezTo>
                  <a:cubicBezTo>
                    <a:pt x="77" y="11"/>
                    <a:pt x="78" y="13"/>
                    <a:pt x="76" y="13"/>
                  </a:cubicBezTo>
                  <a:cubicBezTo>
                    <a:pt x="75" y="12"/>
                    <a:pt x="75" y="10"/>
                    <a:pt x="73" y="11"/>
                  </a:cubicBezTo>
                  <a:cubicBezTo>
                    <a:pt x="72" y="13"/>
                    <a:pt x="71" y="14"/>
                    <a:pt x="69" y="16"/>
                  </a:cubicBezTo>
                  <a:cubicBezTo>
                    <a:pt x="67" y="16"/>
                    <a:pt x="67" y="15"/>
                    <a:pt x="64" y="15"/>
                  </a:cubicBezTo>
                  <a:cubicBezTo>
                    <a:pt x="64" y="17"/>
                    <a:pt x="66" y="16"/>
                    <a:pt x="66" y="18"/>
                  </a:cubicBezTo>
                  <a:cubicBezTo>
                    <a:pt x="64" y="18"/>
                    <a:pt x="62" y="18"/>
                    <a:pt x="60" y="18"/>
                  </a:cubicBezTo>
                  <a:cubicBezTo>
                    <a:pt x="58" y="19"/>
                    <a:pt x="57" y="21"/>
                    <a:pt x="55" y="21"/>
                  </a:cubicBezTo>
                  <a:cubicBezTo>
                    <a:pt x="55" y="20"/>
                    <a:pt x="55" y="19"/>
                    <a:pt x="55" y="18"/>
                  </a:cubicBezTo>
                  <a:cubicBezTo>
                    <a:pt x="54" y="18"/>
                    <a:pt x="53" y="18"/>
                    <a:pt x="53" y="18"/>
                  </a:cubicBezTo>
                  <a:cubicBezTo>
                    <a:pt x="53" y="21"/>
                    <a:pt x="53" y="23"/>
                    <a:pt x="50" y="23"/>
                  </a:cubicBezTo>
                  <a:cubicBezTo>
                    <a:pt x="50" y="24"/>
                    <a:pt x="49" y="24"/>
                    <a:pt x="48" y="25"/>
                  </a:cubicBezTo>
                  <a:cubicBezTo>
                    <a:pt x="47" y="25"/>
                    <a:pt x="48" y="26"/>
                    <a:pt x="47" y="26"/>
                  </a:cubicBezTo>
                  <a:cubicBezTo>
                    <a:pt x="45" y="27"/>
                    <a:pt x="45" y="23"/>
                    <a:pt x="45" y="22"/>
                  </a:cubicBezTo>
                  <a:cubicBezTo>
                    <a:pt x="47" y="22"/>
                    <a:pt x="49" y="22"/>
                    <a:pt x="50" y="23"/>
                  </a:cubicBezTo>
                  <a:cubicBezTo>
                    <a:pt x="51" y="20"/>
                    <a:pt x="48" y="18"/>
                    <a:pt x="45" y="18"/>
                  </a:cubicBezTo>
                  <a:cubicBezTo>
                    <a:pt x="45" y="17"/>
                    <a:pt x="44" y="16"/>
                    <a:pt x="42" y="16"/>
                  </a:cubicBezTo>
                  <a:cubicBezTo>
                    <a:pt x="42" y="15"/>
                    <a:pt x="41" y="14"/>
                    <a:pt x="40" y="13"/>
                  </a:cubicBezTo>
                  <a:cubicBezTo>
                    <a:pt x="39" y="13"/>
                    <a:pt x="38" y="13"/>
                    <a:pt x="37" y="13"/>
                  </a:cubicBezTo>
                  <a:cubicBezTo>
                    <a:pt x="35" y="14"/>
                    <a:pt x="34" y="15"/>
                    <a:pt x="33" y="16"/>
                  </a:cubicBezTo>
                  <a:cubicBezTo>
                    <a:pt x="33" y="15"/>
                    <a:pt x="33" y="16"/>
                    <a:pt x="32" y="16"/>
                  </a:cubicBezTo>
                  <a:cubicBezTo>
                    <a:pt x="31" y="18"/>
                    <a:pt x="29" y="19"/>
                    <a:pt x="27" y="21"/>
                  </a:cubicBezTo>
                  <a:cubicBezTo>
                    <a:pt x="27" y="23"/>
                    <a:pt x="26" y="25"/>
                    <a:pt x="25" y="26"/>
                  </a:cubicBezTo>
                  <a:cubicBezTo>
                    <a:pt x="25" y="25"/>
                    <a:pt x="24" y="26"/>
                    <a:pt x="24" y="25"/>
                  </a:cubicBezTo>
                  <a:cubicBezTo>
                    <a:pt x="24" y="26"/>
                    <a:pt x="24" y="27"/>
                    <a:pt x="24" y="27"/>
                  </a:cubicBezTo>
                  <a:cubicBezTo>
                    <a:pt x="21" y="27"/>
                    <a:pt x="21" y="30"/>
                    <a:pt x="20" y="32"/>
                  </a:cubicBezTo>
                  <a:cubicBezTo>
                    <a:pt x="21" y="34"/>
                    <a:pt x="21" y="35"/>
                    <a:pt x="21" y="38"/>
                  </a:cubicBezTo>
                  <a:cubicBezTo>
                    <a:pt x="21" y="39"/>
                    <a:pt x="23" y="38"/>
                    <a:pt x="24" y="39"/>
                  </a:cubicBezTo>
                  <a:cubicBezTo>
                    <a:pt x="23" y="40"/>
                    <a:pt x="23" y="41"/>
                    <a:pt x="23" y="42"/>
                  </a:cubicBezTo>
                  <a:cubicBezTo>
                    <a:pt x="23" y="42"/>
                    <a:pt x="23" y="43"/>
                    <a:pt x="23" y="44"/>
                  </a:cubicBezTo>
                  <a:cubicBezTo>
                    <a:pt x="22" y="44"/>
                    <a:pt x="21" y="44"/>
                    <a:pt x="20" y="45"/>
                  </a:cubicBezTo>
                  <a:cubicBezTo>
                    <a:pt x="19" y="45"/>
                    <a:pt x="19" y="46"/>
                    <a:pt x="19" y="47"/>
                  </a:cubicBezTo>
                  <a:cubicBezTo>
                    <a:pt x="17" y="47"/>
                    <a:pt x="18" y="50"/>
                    <a:pt x="16" y="50"/>
                  </a:cubicBezTo>
                  <a:cubicBezTo>
                    <a:pt x="16" y="50"/>
                    <a:pt x="16" y="51"/>
                    <a:pt x="16" y="51"/>
                  </a:cubicBezTo>
                  <a:cubicBezTo>
                    <a:pt x="14" y="51"/>
                    <a:pt x="14" y="52"/>
                    <a:pt x="13" y="53"/>
                  </a:cubicBezTo>
                  <a:cubicBezTo>
                    <a:pt x="12" y="53"/>
                    <a:pt x="10" y="53"/>
                    <a:pt x="11" y="54"/>
                  </a:cubicBezTo>
                  <a:cubicBezTo>
                    <a:pt x="11" y="55"/>
                    <a:pt x="12" y="55"/>
                    <a:pt x="13" y="55"/>
                  </a:cubicBezTo>
                  <a:cubicBezTo>
                    <a:pt x="13" y="57"/>
                    <a:pt x="15" y="57"/>
                    <a:pt x="15" y="59"/>
                  </a:cubicBezTo>
                  <a:cubicBezTo>
                    <a:pt x="15" y="59"/>
                    <a:pt x="15" y="60"/>
                    <a:pt x="14" y="61"/>
                  </a:cubicBezTo>
                  <a:cubicBezTo>
                    <a:pt x="12" y="59"/>
                    <a:pt x="10" y="61"/>
                    <a:pt x="8" y="61"/>
                  </a:cubicBezTo>
                  <a:cubicBezTo>
                    <a:pt x="7" y="62"/>
                    <a:pt x="9" y="66"/>
                    <a:pt x="7" y="66"/>
                  </a:cubicBezTo>
                  <a:cubicBezTo>
                    <a:pt x="7" y="67"/>
                    <a:pt x="8" y="68"/>
                    <a:pt x="8" y="70"/>
                  </a:cubicBezTo>
                  <a:cubicBezTo>
                    <a:pt x="10" y="69"/>
                    <a:pt x="10" y="71"/>
                    <a:pt x="11" y="71"/>
                  </a:cubicBezTo>
                  <a:cubicBezTo>
                    <a:pt x="13" y="70"/>
                    <a:pt x="13" y="70"/>
                    <a:pt x="15" y="71"/>
                  </a:cubicBezTo>
                  <a:cubicBezTo>
                    <a:pt x="15" y="69"/>
                    <a:pt x="17" y="68"/>
                    <a:pt x="17" y="64"/>
                  </a:cubicBezTo>
                  <a:cubicBezTo>
                    <a:pt x="18" y="64"/>
                    <a:pt x="18" y="61"/>
                    <a:pt x="20" y="61"/>
                  </a:cubicBezTo>
                  <a:cubicBezTo>
                    <a:pt x="22" y="62"/>
                    <a:pt x="23" y="60"/>
                    <a:pt x="24" y="60"/>
                  </a:cubicBezTo>
                  <a:cubicBezTo>
                    <a:pt x="23" y="62"/>
                    <a:pt x="24" y="65"/>
                    <a:pt x="24" y="67"/>
                  </a:cubicBezTo>
                  <a:cubicBezTo>
                    <a:pt x="27" y="67"/>
                    <a:pt x="25" y="64"/>
                    <a:pt x="25" y="62"/>
                  </a:cubicBezTo>
                  <a:cubicBezTo>
                    <a:pt x="25" y="62"/>
                    <a:pt x="25" y="61"/>
                    <a:pt x="25" y="61"/>
                  </a:cubicBezTo>
                  <a:cubicBezTo>
                    <a:pt x="25" y="61"/>
                    <a:pt x="25" y="62"/>
                    <a:pt x="25" y="62"/>
                  </a:cubicBezTo>
                  <a:cubicBezTo>
                    <a:pt x="26" y="62"/>
                    <a:pt x="26" y="63"/>
                    <a:pt x="27" y="64"/>
                  </a:cubicBezTo>
                  <a:cubicBezTo>
                    <a:pt x="28" y="64"/>
                    <a:pt x="30" y="65"/>
                    <a:pt x="30" y="67"/>
                  </a:cubicBezTo>
                  <a:cubicBezTo>
                    <a:pt x="30" y="68"/>
                    <a:pt x="29" y="68"/>
                    <a:pt x="28" y="68"/>
                  </a:cubicBezTo>
                  <a:cubicBezTo>
                    <a:pt x="28" y="69"/>
                    <a:pt x="30" y="69"/>
                    <a:pt x="30" y="70"/>
                  </a:cubicBezTo>
                  <a:cubicBezTo>
                    <a:pt x="30" y="68"/>
                    <a:pt x="31" y="67"/>
                    <a:pt x="32" y="67"/>
                  </a:cubicBezTo>
                  <a:cubicBezTo>
                    <a:pt x="32" y="66"/>
                    <a:pt x="31" y="66"/>
                    <a:pt x="31" y="65"/>
                  </a:cubicBezTo>
                  <a:cubicBezTo>
                    <a:pt x="32" y="64"/>
                    <a:pt x="33" y="67"/>
                    <a:pt x="33" y="65"/>
                  </a:cubicBezTo>
                  <a:cubicBezTo>
                    <a:pt x="32" y="63"/>
                    <a:pt x="27" y="62"/>
                    <a:pt x="29" y="59"/>
                  </a:cubicBezTo>
                  <a:cubicBezTo>
                    <a:pt x="30" y="61"/>
                    <a:pt x="32" y="62"/>
                    <a:pt x="33" y="64"/>
                  </a:cubicBezTo>
                  <a:cubicBezTo>
                    <a:pt x="34" y="64"/>
                    <a:pt x="34" y="65"/>
                    <a:pt x="34" y="66"/>
                  </a:cubicBezTo>
                  <a:cubicBezTo>
                    <a:pt x="34" y="66"/>
                    <a:pt x="35" y="67"/>
                    <a:pt x="35" y="68"/>
                  </a:cubicBezTo>
                  <a:cubicBezTo>
                    <a:pt x="35" y="68"/>
                    <a:pt x="35" y="69"/>
                    <a:pt x="35" y="70"/>
                  </a:cubicBezTo>
                  <a:cubicBezTo>
                    <a:pt x="35" y="71"/>
                    <a:pt x="37" y="71"/>
                    <a:pt x="38" y="71"/>
                  </a:cubicBezTo>
                  <a:cubicBezTo>
                    <a:pt x="38" y="69"/>
                    <a:pt x="37" y="67"/>
                    <a:pt x="38" y="65"/>
                  </a:cubicBezTo>
                  <a:cubicBezTo>
                    <a:pt x="39" y="65"/>
                    <a:pt x="39" y="65"/>
                    <a:pt x="39" y="65"/>
                  </a:cubicBezTo>
                  <a:cubicBezTo>
                    <a:pt x="39" y="67"/>
                    <a:pt x="39" y="67"/>
                    <a:pt x="39" y="69"/>
                  </a:cubicBezTo>
                  <a:cubicBezTo>
                    <a:pt x="40" y="69"/>
                    <a:pt x="39" y="70"/>
                    <a:pt x="40" y="71"/>
                  </a:cubicBezTo>
                  <a:cubicBezTo>
                    <a:pt x="42" y="72"/>
                    <a:pt x="44" y="72"/>
                    <a:pt x="45" y="71"/>
                  </a:cubicBezTo>
                  <a:cubicBezTo>
                    <a:pt x="47" y="72"/>
                    <a:pt x="44" y="73"/>
                    <a:pt x="46" y="73"/>
                  </a:cubicBezTo>
                  <a:cubicBezTo>
                    <a:pt x="48" y="74"/>
                    <a:pt x="46" y="70"/>
                    <a:pt x="48" y="71"/>
                  </a:cubicBezTo>
                  <a:cubicBezTo>
                    <a:pt x="48" y="72"/>
                    <a:pt x="48" y="73"/>
                    <a:pt x="48" y="74"/>
                  </a:cubicBezTo>
                  <a:cubicBezTo>
                    <a:pt x="47" y="74"/>
                    <a:pt x="48" y="78"/>
                    <a:pt x="46" y="78"/>
                  </a:cubicBezTo>
                  <a:cubicBezTo>
                    <a:pt x="43" y="77"/>
                    <a:pt x="40" y="76"/>
                    <a:pt x="36" y="76"/>
                  </a:cubicBezTo>
                  <a:cubicBezTo>
                    <a:pt x="35" y="76"/>
                    <a:pt x="35" y="78"/>
                    <a:pt x="34" y="79"/>
                  </a:cubicBezTo>
                  <a:cubicBezTo>
                    <a:pt x="32" y="77"/>
                    <a:pt x="28" y="76"/>
                    <a:pt x="27" y="74"/>
                  </a:cubicBezTo>
                  <a:cubicBezTo>
                    <a:pt x="27" y="73"/>
                    <a:pt x="26" y="72"/>
                    <a:pt x="26" y="71"/>
                  </a:cubicBezTo>
                  <a:cubicBezTo>
                    <a:pt x="27" y="71"/>
                    <a:pt x="27" y="70"/>
                    <a:pt x="26" y="69"/>
                  </a:cubicBezTo>
                  <a:cubicBezTo>
                    <a:pt x="24" y="69"/>
                    <a:pt x="22" y="70"/>
                    <a:pt x="20" y="71"/>
                  </a:cubicBezTo>
                  <a:cubicBezTo>
                    <a:pt x="17" y="71"/>
                    <a:pt x="14" y="71"/>
                    <a:pt x="13" y="73"/>
                  </a:cubicBezTo>
                  <a:cubicBezTo>
                    <a:pt x="12" y="72"/>
                    <a:pt x="11" y="71"/>
                    <a:pt x="10" y="71"/>
                  </a:cubicBezTo>
                  <a:cubicBezTo>
                    <a:pt x="10" y="73"/>
                    <a:pt x="8" y="73"/>
                    <a:pt x="7" y="74"/>
                  </a:cubicBezTo>
                  <a:cubicBezTo>
                    <a:pt x="6" y="76"/>
                    <a:pt x="7" y="79"/>
                    <a:pt x="6" y="81"/>
                  </a:cubicBezTo>
                  <a:cubicBezTo>
                    <a:pt x="5" y="82"/>
                    <a:pt x="3" y="84"/>
                    <a:pt x="2" y="85"/>
                  </a:cubicBezTo>
                  <a:cubicBezTo>
                    <a:pt x="2" y="88"/>
                    <a:pt x="1" y="89"/>
                    <a:pt x="0" y="91"/>
                  </a:cubicBezTo>
                  <a:cubicBezTo>
                    <a:pt x="0" y="95"/>
                    <a:pt x="0" y="99"/>
                    <a:pt x="0" y="103"/>
                  </a:cubicBezTo>
                  <a:cubicBezTo>
                    <a:pt x="2" y="105"/>
                    <a:pt x="3" y="107"/>
                    <a:pt x="3" y="110"/>
                  </a:cubicBezTo>
                  <a:cubicBezTo>
                    <a:pt x="5" y="111"/>
                    <a:pt x="6" y="113"/>
                    <a:pt x="9" y="113"/>
                  </a:cubicBezTo>
                  <a:cubicBezTo>
                    <a:pt x="11" y="113"/>
                    <a:pt x="12" y="113"/>
                    <a:pt x="15" y="113"/>
                  </a:cubicBezTo>
                  <a:cubicBezTo>
                    <a:pt x="15" y="112"/>
                    <a:pt x="15" y="110"/>
                    <a:pt x="17" y="111"/>
                  </a:cubicBezTo>
                  <a:cubicBezTo>
                    <a:pt x="18" y="111"/>
                    <a:pt x="17" y="112"/>
                    <a:pt x="18" y="113"/>
                  </a:cubicBezTo>
                  <a:cubicBezTo>
                    <a:pt x="20" y="112"/>
                    <a:pt x="20" y="113"/>
                    <a:pt x="22" y="113"/>
                  </a:cubicBezTo>
                  <a:cubicBezTo>
                    <a:pt x="22" y="113"/>
                    <a:pt x="23" y="112"/>
                    <a:pt x="24" y="113"/>
                  </a:cubicBezTo>
                  <a:cubicBezTo>
                    <a:pt x="25" y="116"/>
                    <a:pt x="23" y="118"/>
                    <a:pt x="23" y="121"/>
                  </a:cubicBezTo>
                  <a:cubicBezTo>
                    <a:pt x="24" y="123"/>
                    <a:pt x="26" y="125"/>
                    <a:pt x="26" y="128"/>
                  </a:cubicBezTo>
                  <a:cubicBezTo>
                    <a:pt x="26" y="129"/>
                    <a:pt x="27" y="130"/>
                    <a:pt x="27" y="131"/>
                  </a:cubicBezTo>
                  <a:cubicBezTo>
                    <a:pt x="54" y="131"/>
                    <a:pt x="54" y="131"/>
                    <a:pt x="54" y="131"/>
                  </a:cubicBezTo>
                  <a:cubicBezTo>
                    <a:pt x="54" y="129"/>
                    <a:pt x="54" y="127"/>
                    <a:pt x="53" y="126"/>
                  </a:cubicBezTo>
                  <a:cubicBezTo>
                    <a:pt x="54" y="124"/>
                    <a:pt x="55" y="122"/>
                    <a:pt x="55" y="120"/>
                  </a:cubicBezTo>
                  <a:cubicBezTo>
                    <a:pt x="56" y="119"/>
                    <a:pt x="57" y="118"/>
                    <a:pt x="58" y="117"/>
                  </a:cubicBezTo>
                  <a:cubicBezTo>
                    <a:pt x="60" y="114"/>
                    <a:pt x="62" y="111"/>
                    <a:pt x="64" y="107"/>
                  </a:cubicBezTo>
                  <a:cubicBezTo>
                    <a:pt x="64" y="106"/>
                    <a:pt x="65" y="103"/>
                    <a:pt x="63" y="102"/>
                  </a:cubicBezTo>
                  <a:cubicBezTo>
                    <a:pt x="62" y="102"/>
                    <a:pt x="62" y="104"/>
                    <a:pt x="60" y="104"/>
                  </a:cubicBezTo>
                  <a:cubicBezTo>
                    <a:pt x="59" y="104"/>
                    <a:pt x="58" y="104"/>
                    <a:pt x="57" y="104"/>
                  </a:cubicBezTo>
                  <a:cubicBezTo>
                    <a:pt x="56" y="100"/>
                    <a:pt x="54" y="99"/>
                    <a:pt x="53" y="98"/>
                  </a:cubicBezTo>
                  <a:cubicBezTo>
                    <a:pt x="53" y="94"/>
                    <a:pt x="51" y="95"/>
                    <a:pt x="51" y="91"/>
                  </a:cubicBezTo>
                  <a:cubicBezTo>
                    <a:pt x="51" y="90"/>
                    <a:pt x="49" y="90"/>
                    <a:pt x="49" y="89"/>
                  </a:cubicBezTo>
                  <a:cubicBezTo>
                    <a:pt x="49" y="87"/>
                    <a:pt x="48" y="85"/>
                    <a:pt x="49" y="85"/>
                  </a:cubicBezTo>
                  <a:cubicBezTo>
                    <a:pt x="50" y="86"/>
                    <a:pt x="51" y="88"/>
                    <a:pt x="51" y="89"/>
                  </a:cubicBezTo>
                  <a:cubicBezTo>
                    <a:pt x="52" y="91"/>
                    <a:pt x="53" y="94"/>
                    <a:pt x="55" y="96"/>
                  </a:cubicBezTo>
                  <a:cubicBezTo>
                    <a:pt x="56" y="98"/>
                    <a:pt x="56" y="101"/>
                    <a:pt x="58" y="102"/>
                  </a:cubicBezTo>
                  <a:cubicBezTo>
                    <a:pt x="61" y="101"/>
                    <a:pt x="63" y="99"/>
                    <a:pt x="66" y="98"/>
                  </a:cubicBezTo>
                  <a:cubicBezTo>
                    <a:pt x="66" y="98"/>
                    <a:pt x="66" y="97"/>
                    <a:pt x="67" y="97"/>
                  </a:cubicBezTo>
                  <a:cubicBezTo>
                    <a:pt x="68" y="96"/>
                    <a:pt x="69" y="95"/>
                    <a:pt x="71" y="94"/>
                  </a:cubicBezTo>
                  <a:cubicBezTo>
                    <a:pt x="70" y="92"/>
                    <a:pt x="72" y="92"/>
                    <a:pt x="72" y="90"/>
                  </a:cubicBezTo>
                  <a:cubicBezTo>
                    <a:pt x="71" y="89"/>
                    <a:pt x="69" y="89"/>
                    <a:pt x="69" y="86"/>
                  </a:cubicBezTo>
                  <a:cubicBezTo>
                    <a:pt x="68" y="86"/>
                    <a:pt x="67" y="86"/>
                    <a:pt x="66" y="87"/>
                  </a:cubicBezTo>
                  <a:cubicBezTo>
                    <a:pt x="66" y="85"/>
                    <a:pt x="64" y="85"/>
                    <a:pt x="65" y="82"/>
                  </a:cubicBezTo>
                  <a:cubicBezTo>
                    <a:pt x="63" y="82"/>
                    <a:pt x="63" y="81"/>
                    <a:pt x="63" y="80"/>
                  </a:cubicBezTo>
                  <a:cubicBezTo>
                    <a:pt x="63" y="80"/>
                    <a:pt x="64" y="80"/>
                    <a:pt x="64" y="79"/>
                  </a:cubicBezTo>
                  <a:cubicBezTo>
                    <a:pt x="66" y="81"/>
                    <a:pt x="66" y="86"/>
                    <a:pt x="70" y="85"/>
                  </a:cubicBezTo>
                  <a:cubicBezTo>
                    <a:pt x="70" y="86"/>
                    <a:pt x="71" y="86"/>
                    <a:pt x="71" y="88"/>
                  </a:cubicBezTo>
                  <a:cubicBezTo>
                    <a:pt x="72" y="88"/>
                    <a:pt x="73" y="86"/>
                    <a:pt x="75" y="86"/>
                  </a:cubicBezTo>
                  <a:cubicBezTo>
                    <a:pt x="75" y="87"/>
                    <a:pt x="75" y="87"/>
                    <a:pt x="76" y="87"/>
                  </a:cubicBezTo>
                  <a:cubicBezTo>
                    <a:pt x="79" y="87"/>
                    <a:pt x="79" y="89"/>
                    <a:pt x="81" y="90"/>
                  </a:cubicBezTo>
                  <a:cubicBezTo>
                    <a:pt x="80" y="89"/>
                    <a:pt x="80" y="90"/>
                    <a:pt x="80" y="90"/>
                  </a:cubicBezTo>
                  <a:cubicBezTo>
                    <a:pt x="81" y="91"/>
                    <a:pt x="82" y="91"/>
                    <a:pt x="83" y="92"/>
                  </a:cubicBezTo>
                  <a:cubicBezTo>
                    <a:pt x="82" y="93"/>
                    <a:pt x="83" y="94"/>
                    <a:pt x="83" y="95"/>
                  </a:cubicBezTo>
                  <a:cubicBezTo>
                    <a:pt x="84" y="97"/>
                    <a:pt x="85" y="99"/>
                    <a:pt x="85" y="101"/>
                  </a:cubicBezTo>
                  <a:cubicBezTo>
                    <a:pt x="86" y="102"/>
                    <a:pt x="87" y="103"/>
                    <a:pt x="87" y="105"/>
                  </a:cubicBezTo>
                  <a:cubicBezTo>
                    <a:pt x="87" y="105"/>
                    <a:pt x="87" y="106"/>
                    <a:pt x="87" y="107"/>
                  </a:cubicBezTo>
                  <a:cubicBezTo>
                    <a:pt x="88" y="108"/>
                    <a:pt x="89" y="108"/>
                    <a:pt x="90" y="108"/>
                  </a:cubicBezTo>
                  <a:cubicBezTo>
                    <a:pt x="91" y="105"/>
                    <a:pt x="92" y="103"/>
                    <a:pt x="92" y="99"/>
                  </a:cubicBezTo>
                  <a:cubicBezTo>
                    <a:pt x="92" y="99"/>
                    <a:pt x="93" y="99"/>
                    <a:pt x="93" y="99"/>
                  </a:cubicBezTo>
                  <a:cubicBezTo>
                    <a:pt x="93" y="98"/>
                    <a:pt x="93" y="98"/>
                    <a:pt x="93" y="97"/>
                  </a:cubicBezTo>
                  <a:cubicBezTo>
                    <a:pt x="95" y="98"/>
                    <a:pt x="94" y="96"/>
                    <a:pt x="95" y="96"/>
                  </a:cubicBezTo>
                  <a:cubicBezTo>
                    <a:pt x="95" y="94"/>
                    <a:pt x="97" y="94"/>
                    <a:pt x="97" y="92"/>
                  </a:cubicBezTo>
                  <a:cubicBezTo>
                    <a:pt x="98" y="91"/>
                    <a:pt x="100" y="91"/>
                    <a:pt x="101" y="90"/>
                  </a:cubicBezTo>
                  <a:cubicBezTo>
                    <a:pt x="102" y="92"/>
                    <a:pt x="102" y="94"/>
                    <a:pt x="103" y="95"/>
                  </a:cubicBezTo>
                  <a:cubicBezTo>
                    <a:pt x="104" y="96"/>
                    <a:pt x="103" y="96"/>
                    <a:pt x="103" y="97"/>
                  </a:cubicBezTo>
                  <a:cubicBezTo>
                    <a:pt x="103" y="99"/>
                    <a:pt x="106" y="97"/>
                    <a:pt x="107" y="98"/>
                  </a:cubicBezTo>
                  <a:cubicBezTo>
                    <a:pt x="106" y="99"/>
                    <a:pt x="107" y="100"/>
                    <a:pt x="107" y="101"/>
                  </a:cubicBezTo>
                  <a:cubicBezTo>
                    <a:pt x="108" y="102"/>
                    <a:pt x="108" y="103"/>
                    <a:pt x="109" y="104"/>
                  </a:cubicBezTo>
                  <a:cubicBezTo>
                    <a:pt x="108" y="105"/>
                    <a:pt x="107" y="105"/>
                    <a:pt x="108" y="106"/>
                  </a:cubicBezTo>
                  <a:cubicBezTo>
                    <a:pt x="108" y="108"/>
                    <a:pt x="109" y="108"/>
                    <a:pt x="109" y="110"/>
                  </a:cubicBezTo>
                  <a:cubicBezTo>
                    <a:pt x="111" y="112"/>
                    <a:pt x="112" y="114"/>
                    <a:pt x="115" y="116"/>
                  </a:cubicBezTo>
                  <a:cubicBezTo>
                    <a:pt x="115" y="113"/>
                    <a:pt x="113" y="112"/>
                    <a:pt x="113" y="109"/>
                  </a:cubicBezTo>
                  <a:cubicBezTo>
                    <a:pt x="111" y="108"/>
                    <a:pt x="110" y="107"/>
                    <a:pt x="110" y="106"/>
                  </a:cubicBezTo>
                  <a:cubicBezTo>
                    <a:pt x="110" y="104"/>
                    <a:pt x="109" y="102"/>
                    <a:pt x="111" y="102"/>
                  </a:cubicBezTo>
                  <a:cubicBezTo>
                    <a:pt x="111" y="103"/>
                    <a:pt x="112" y="105"/>
                    <a:pt x="114" y="105"/>
                  </a:cubicBezTo>
                  <a:cubicBezTo>
                    <a:pt x="114" y="105"/>
                    <a:pt x="114" y="106"/>
                    <a:pt x="114" y="107"/>
                  </a:cubicBezTo>
                  <a:cubicBezTo>
                    <a:pt x="118" y="106"/>
                    <a:pt x="119" y="102"/>
                    <a:pt x="119" y="97"/>
                  </a:cubicBezTo>
                  <a:cubicBezTo>
                    <a:pt x="118" y="96"/>
                    <a:pt x="117" y="96"/>
                    <a:pt x="117" y="96"/>
                  </a:cubicBezTo>
                  <a:cubicBezTo>
                    <a:pt x="117" y="94"/>
                    <a:pt x="115" y="94"/>
                    <a:pt x="116" y="92"/>
                  </a:cubicBezTo>
                  <a:cubicBezTo>
                    <a:pt x="117" y="91"/>
                    <a:pt x="117" y="94"/>
                    <a:pt x="119" y="93"/>
                  </a:cubicBezTo>
                  <a:cubicBezTo>
                    <a:pt x="119" y="91"/>
                    <a:pt x="121" y="91"/>
                    <a:pt x="123" y="91"/>
                  </a:cubicBezTo>
                  <a:cubicBezTo>
                    <a:pt x="124" y="89"/>
                    <a:pt x="126" y="87"/>
                    <a:pt x="127" y="84"/>
                  </a:cubicBezTo>
                  <a:cubicBezTo>
                    <a:pt x="127" y="85"/>
                    <a:pt x="127" y="84"/>
                    <a:pt x="128" y="84"/>
                  </a:cubicBezTo>
                  <a:cubicBezTo>
                    <a:pt x="128" y="82"/>
                    <a:pt x="128" y="79"/>
                    <a:pt x="129" y="77"/>
                  </a:cubicBezTo>
                  <a:cubicBezTo>
                    <a:pt x="128" y="77"/>
                    <a:pt x="128" y="76"/>
                    <a:pt x="128" y="75"/>
                  </a:cubicBezTo>
                  <a:cubicBezTo>
                    <a:pt x="127" y="74"/>
                    <a:pt x="126" y="74"/>
                    <a:pt x="126" y="72"/>
                  </a:cubicBezTo>
                  <a:cubicBezTo>
                    <a:pt x="126" y="71"/>
                    <a:pt x="127" y="71"/>
                    <a:pt x="127" y="70"/>
                  </a:cubicBezTo>
                  <a:cubicBezTo>
                    <a:pt x="127" y="70"/>
                    <a:pt x="128" y="70"/>
                    <a:pt x="128" y="69"/>
                  </a:cubicBezTo>
                  <a:cubicBezTo>
                    <a:pt x="129" y="68"/>
                    <a:pt x="126" y="66"/>
                    <a:pt x="129" y="66"/>
                  </a:cubicBezTo>
                  <a:cubicBezTo>
                    <a:pt x="129" y="68"/>
                    <a:pt x="130" y="68"/>
                    <a:pt x="131" y="69"/>
                  </a:cubicBezTo>
                  <a:cubicBezTo>
                    <a:pt x="131" y="72"/>
                    <a:pt x="132" y="73"/>
                    <a:pt x="133" y="73"/>
                  </a:cubicBezTo>
                  <a:cubicBezTo>
                    <a:pt x="135" y="71"/>
                    <a:pt x="133" y="66"/>
                    <a:pt x="134" y="62"/>
                  </a:cubicBezTo>
                  <a:cubicBezTo>
                    <a:pt x="135" y="62"/>
                    <a:pt x="136" y="61"/>
                    <a:pt x="137" y="61"/>
                  </a:cubicBezTo>
                  <a:cubicBezTo>
                    <a:pt x="138" y="58"/>
                    <a:pt x="139" y="56"/>
                    <a:pt x="140" y="55"/>
                  </a:cubicBezTo>
                  <a:cubicBezTo>
                    <a:pt x="141" y="55"/>
                    <a:pt x="141" y="55"/>
                    <a:pt x="141" y="54"/>
                  </a:cubicBezTo>
                  <a:cubicBezTo>
                    <a:pt x="141" y="52"/>
                    <a:pt x="140" y="49"/>
                    <a:pt x="140" y="47"/>
                  </a:cubicBezTo>
                  <a:close/>
                  <a:moveTo>
                    <a:pt x="37" y="33"/>
                  </a:moveTo>
                  <a:cubicBezTo>
                    <a:pt x="37" y="35"/>
                    <a:pt x="37" y="37"/>
                    <a:pt x="37" y="38"/>
                  </a:cubicBezTo>
                  <a:cubicBezTo>
                    <a:pt x="36" y="38"/>
                    <a:pt x="37" y="35"/>
                    <a:pt x="35" y="36"/>
                  </a:cubicBezTo>
                  <a:cubicBezTo>
                    <a:pt x="34" y="38"/>
                    <a:pt x="35" y="41"/>
                    <a:pt x="33" y="42"/>
                  </a:cubicBezTo>
                  <a:cubicBezTo>
                    <a:pt x="32" y="42"/>
                    <a:pt x="31" y="42"/>
                    <a:pt x="30" y="42"/>
                  </a:cubicBezTo>
                  <a:cubicBezTo>
                    <a:pt x="29" y="43"/>
                    <a:pt x="29" y="44"/>
                    <a:pt x="28" y="44"/>
                  </a:cubicBezTo>
                  <a:cubicBezTo>
                    <a:pt x="28" y="43"/>
                    <a:pt x="27" y="42"/>
                    <a:pt x="27" y="43"/>
                  </a:cubicBezTo>
                  <a:cubicBezTo>
                    <a:pt x="26" y="43"/>
                    <a:pt x="26" y="42"/>
                    <a:pt x="27" y="42"/>
                  </a:cubicBezTo>
                  <a:cubicBezTo>
                    <a:pt x="26" y="41"/>
                    <a:pt x="25" y="39"/>
                    <a:pt x="25" y="37"/>
                  </a:cubicBezTo>
                  <a:cubicBezTo>
                    <a:pt x="27" y="37"/>
                    <a:pt x="26" y="44"/>
                    <a:pt x="30" y="42"/>
                  </a:cubicBezTo>
                  <a:cubicBezTo>
                    <a:pt x="31" y="40"/>
                    <a:pt x="31" y="38"/>
                    <a:pt x="32" y="36"/>
                  </a:cubicBezTo>
                  <a:cubicBezTo>
                    <a:pt x="32" y="35"/>
                    <a:pt x="32" y="34"/>
                    <a:pt x="31" y="33"/>
                  </a:cubicBezTo>
                  <a:cubicBezTo>
                    <a:pt x="32" y="29"/>
                    <a:pt x="34" y="27"/>
                    <a:pt x="36" y="24"/>
                  </a:cubicBezTo>
                  <a:cubicBezTo>
                    <a:pt x="36" y="24"/>
                    <a:pt x="36" y="24"/>
                    <a:pt x="37" y="25"/>
                  </a:cubicBezTo>
                  <a:cubicBezTo>
                    <a:pt x="36" y="28"/>
                    <a:pt x="33" y="28"/>
                    <a:pt x="33" y="32"/>
                  </a:cubicBezTo>
                  <a:cubicBezTo>
                    <a:pt x="34" y="33"/>
                    <a:pt x="35" y="33"/>
                    <a:pt x="37" y="33"/>
                  </a:cubicBezTo>
                  <a:close/>
                  <a:moveTo>
                    <a:pt x="38" y="35"/>
                  </a:moveTo>
                  <a:cubicBezTo>
                    <a:pt x="38" y="33"/>
                    <a:pt x="39" y="34"/>
                    <a:pt x="40" y="33"/>
                  </a:cubicBezTo>
                  <a:cubicBezTo>
                    <a:pt x="40" y="35"/>
                    <a:pt x="39" y="35"/>
                    <a:pt x="38" y="35"/>
                  </a:cubicBezTo>
                  <a:close/>
                  <a:moveTo>
                    <a:pt x="41" y="17"/>
                  </a:moveTo>
                  <a:cubicBezTo>
                    <a:pt x="41" y="16"/>
                    <a:pt x="41" y="16"/>
                    <a:pt x="41" y="16"/>
                  </a:cubicBezTo>
                  <a:cubicBezTo>
                    <a:pt x="42" y="16"/>
                    <a:pt x="41" y="17"/>
                    <a:pt x="41" y="17"/>
                  </a:cubicBezTo>
                  <a:close/>
                  <a:moveTo>
                    <a:pt x="48" y="84"/>
                  </a:moveTo>
                  <a:cubicBezTo>
                    <a:pt x="48" y="84"/>
                    <a:pt x="48" y="83"/>
                    <a:pt x="49" y="83"/>
                  </a:cubicBezTo>
                  <a:cubicBezTo>
                    <a:pt x="49" y="84"/>
                    <a:pt x="48" y="84"/>
                    <a:pt x="48" y="84"/>
                  </a:cubicBezTo>
                  <a:close/>
                  <a:moveTo>
                    <a:pt x="49" y="26"/>
                  </a:moveTo>
                  <a:cubicBezTo>
                    <a:pt x="48" y="26"/>
                    <a:pt x="49" y="25"/>
                    <a:pt x="49" y="25"/>
                  </a:cubicBezTo>
                  <a:cubicBezTo>
                    <a:pt x="49" y="26"/>
                    <a:pt x="49" y="26"/>
                    <a:pt x="49" y="26"/>
                  </a:cubicBezTo>
                  <a:close/>
                  <a:moveTo>
                    <a:pt x="77" y="17"/>
                  </a:moveTo>
                  <a:cubicBezTo>
                    <a:pt x="75" y="17"/>
                    <a:pt x="77" y="15"/>
                    <a:pt x="77" y="17"/>
                  </a:cubicBezTo>
                  <a:cubicBezTo>
                    <a:pt x="77" y="18"/>
                    <a:pt x="79" y="17"/>
                    <a:pt x="78" y="18"/>
                  </a:cubicBezTo>
                  <a:cubicBezTo>
                    <a:pt x="77" y="18"/>
                    <a:pt x="76" y="18"/>
                    <a:pt x="77" y="17"/>
                  </a:cubicBezTo>
                  <a:close/>
                  <a:moveTo>
                    <a:pt x="103" y="10"/>
                  </a:moveTo>
                  <a:cubicBezTo>
                    <a:pt x="103" y="10"/>
                    <a:pt x="103" y="9"/>
                    <a:pt x="103" y="10"/>
                  </a:cubicBezTo>
                  <a:cubicBezTo>
                    <a:pt x="104" y="10"/>
                    <a:pt x="103" y="10"/>
                    <a:pt x="103" y="10"/>
                  </a:cubicBezTo>
                  <a:close/>
                  <a:moveTo>
                    <a:pt x="104" y="10"/>
                  </a:moveTo>
                  <a:cubicBezTo>
                    <a:pt x="104" y="9"/>
                    <a:pt x="104" y="9"/>
                    <a:pt x="105" y="9"/>
                  </a:cubicBezTo>
                  <a:cubicBezTo>
                    <a:pt x="105" y="9"/>
                    <a:pt x="104" y="10"/>
                    <a:pt x="104" y="10"/>
                  </a:cubicBezTo>
                  <a:close/>
                  <a:moveTo>
                    <a:pt x="105" y="9"/>
                  </a:moveTo>
                  <a:cubicBezTo>
                    <a:pt x="105" y="8"/>
                    <a:pt x="106" y="8"/>
                    <a:pt x="106" y="8"/>
                  </a:cubicBezTo>
                  <a:cubicBezTo>
                    <a:pt x="106" y="8"/>
                    <a:pt x="105" y="9"/>
                    <a:pt x="105" y="9"/>
                  </a:cubicBezTo>
                  <a:close/>
                  <a:moveTo>
                    <a:pt x="123" y="68"/>
                  </a:moveTo>
                  <a:cubicBezTo>
                    <a:pt x="124" y="67"/>
                    <a:pt x="124" y="65"/>
                    <a:pt x="126" y="66"/>
                  </a:cubicBezTo>
                  <a:cubicBezTo>
                    <a:pt x="126" y="66"/>
                    <a:pt x="126" y="67"/>
                    <a:pt x="126" y="68"/>
                  </a:cubicBezTo>
                  <a:cubicBezTo>
                    <a:pt x="126" y="69"/>
                    <a:pt x="124" y="67"/>
                    <a:pt x="123" y="68"/>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2" name="Freeform 86"/>
            <p:cNvSpPr/>
            <p:nvPr/>
          </p:nvSpPr>
          <p:spPr bwMode="auto">
            <a:xfrm>
              <a:off x="5111750" y="6347618"/>
              <a:ext cx="6350" cy="11113"/>
            </a:xfrm>
            <a:custGeom>
              <a:avLst/>
              <a:gdLst>
                <a:gd name="T0" fmla="*/ 2 w 4"/>
                <a:gd name="T1" fmla="*/ 5 h 6"/>
                <a:gd name="T2" fmla="*/ 3 w 4"/>
                <a:gd name="T3" fmla="*/ 6 h 6"/>
                <a:gd name="T4" fmla="*/ 4 w 4"/>
                <a:gd name="T5" fmla="*/ 5 h 6"/>
                <a:gd name="T6" fmla="*/ 2 w 4"/>
                <a:gd name="T7" fmla="*/ 1 h 6"/>
                <a:gd name="T8" fmla="*/ 0 w 4"/>
                <a:gd name="T9" fmla="*/ 0 h 6"/>
                <a:gd name="T10" fmla="*/ 0 w 4"/>
                <a:gd name="T11" fmla="*/ 3 h 6"/>
                <a:gd name="T12" fmla="*/ 0 w 4"/>
                <a:gd name="T13" fmla="*/ 5 h 6"/>
                <a:gd name="T14" fmla="*/ 1 w 4"/>
                <a:gd name="T15" fmla="*/ 5 h 6"/>
                <a:gd name="T16" fmla="*/ 2 w 4"/>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5"/>
                  </a:moveTo>
                  <a:cubicBezTo>
                    <a:pt x="3" y="5"/>
                    <a:pt x="2" y="6"/>
                    <a:pt x="3" y="6"/>
                  </a:cubicBezTo>
                  <a:cubicBezTo>
                    <a:pt x="4" y="6"/>
                    <a:pt x="4" y="6"/>
                    <a:pt x="4" y="5"/>
                  </a:cubicBezTo>
                  <a:cubicBezTo>
                    <a:pt x="3" y="4"/>
                    <a:pt x="3" y="2"/>
                    <a:pt x="2" y="1"/>
                  </a:cubicBezTo>
                  <a:cubicBezTo>
                    <a:pt x="2" y="1"/>
                    <a:pt x="1" y="0"/>
                    <a:pt x="0" y="0"/>
                  </a:cubicBezTo>
                  <a:cubicBezTo>
                    <a:pt x="0" y="1"/>
                    <a:pt x="0" y="2"/>
                    <a:pt x="0" y="3"/>
                  </a:cubicBezTo>
                  <a:cubicBezTo>
                    <a:pt x="0" y="4"/>
                    <a:pt x="0" y="5"/>
                    <a:pt x="0" y="5"/>
                  </a:cubicBezTo>
                  <a:cubicBezTo>
                    <a:pt x="0" y="6"/>
                    <a:pt x="1" y="6"/>
                    <a:pt x="1" y="5"/>
                  </a:cubicBezTo>
                  <a:cubicBezTo>
                    <a:pt x="1" y="5"/>
                    <a:pt x="1" y="4"/>
                    <a:pt x="2" y="5"/>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3" name="Freeform 87"/>
            <p:cNvSpPr/>
            <p:nvPr/>
          </p:nvSpPr>
          <p:spPr bwMode="auto">
            <a:xfrm>
              <a:off x="5091113" y="6423818"/>
              <a:ext cx="12700" cy="11113"/>
            </a:xfrm>
            <a:custGeom>
              <a:avLst/>
              <a:gdLst>
                <a:gd name="T0" fmla="*/ 0 w 7"/>
                <a:gd name="T1" fmla="*/ 5 h 7"/>
                <a:gd name="T2" fmla="*/ 3 w 7"/>
                <a:gd name="T3" fmla="*/ 5 h 7"/>
                <a:gd name="T4" fmla="*/ 3 w 7"/>
                <a:gd name="T5" fmla="*/ 7 h 7"/>
                <a:gd name="T6" fmla="*/ 7 w 7"/>
                <a:gd name="T7" fmla="*/ 5 h 7"/>
                <a:gd name="T8" fmla="*/ 5 w 7"/>
                <a:gd name="T9" fmla="*/ 2 h 7"/>
                <a:gd name="T10" fmla="*/ 3 w 7"/>
                <a:gd name="T11" fmla="*/ 0 h 7"/>
                <a:gd name="T12" fmla="*/ 3 w 7"/>
                <a:gd name="T13" fmla="*/ 3 h 7"/>
                <a:gd name="T14" fmla="*/ 0 w 7"/>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5"/>
                  </a:moveTo>
                  <a:cubicBezTo>
                    <a:pt x="1" y="6"/>
                    <a:pt x="2" y="4"/>
                    <a:pt x="3" y="5"/>
                  </a:cubicBezTo>
                  <a:cubicBezTo>
                    <a:pt x="3" y="6"/>
                    <a:pt x="2" y="7"/>
                    <a:pt x="3" y="7"/>
                  </a:cubicBezTo>
                  <a:cubicBezTo>
                    <a:pt x="4" y="6"/>
                    <a:pt x="5" y="5"/>
                    <a:pt x="7" y="5"/>
                  </a:cubicBezTo>
                  <a:cubicBezTo>
                    <a:pt x="7" y="3"/>
                    <a:pt x="6" y="3"/>
                    <a:pt x="5" y="2"/>
                  </a:cubicBezTo>
                  <a:cubicBezTo>
                    <a:pt x="5" y="1"/>
                    <a:pt x="4" y="0"/>
                    <a:pt x="3" y="0"/>
                  </a:cubicBezTo>
                  <a:cubicBezTo>
                    <a:pt x="3" y="1"/>
                    <a:pt x="3" y="2"/>
                    <a:pt x="3" y="3"/>
                  </a:cubicBezTo>
                  <a:cubicBezTo>
                    <a:pt x="1" y="2"/>
                    <a:pt x="1" y="3"/>
                    <a:pt x="0" y="5"/>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4" name="Freeform 88"/>
            <p:cNvSpPr/>
            <p:nvPr/>
          </p:nvSpPr>
          <p:spPr bwMode="auto">
            <a:xfrm>
              <a:off x="5083175" y="6450806"/>
              <a:ext cx="12700" cy="15875"/>
            </a:xfrm>
            <a:custGeom>
              <a:avLst/>
              <a:gdLst>
                <a:gd name="T0" fmla="*/ 7 w 7"/>
                <a:gd name="T1" fmla="*/ 3 h 9"/>
                <a:gd name="T2" fmla="*/ 4 w 7"/>
                <a:gd name="T3" fmla="*/ 0 h 9"/>
                <a:gd name="T4" fmla="*/ 3 w 7"/>
                <a:gd name="T5" fmla="*/ 9 h 9"/>
                <a:gd name="T6" fmla="*/ 4 w 7"/>
                <a:gd name="T7" fmla="*/ 6 h 9"/>
                <a:gd name="T8" fmla="*/ 7 w 7"/>
                <a:gd name="T9" fmla="*/ 8 h 9"/>
                <a:gd name="T10" fmla="*/ 5 w 7"/>
                <a:gd name="T11" fmla="*/ 3 h 9"/>
                <a:gd name="T12" fmla="*/ 7 w 7"/>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3"/>
                  </a:moveTo>
                  <a:cubicBezTo>
                    <a:pt x="7" y="1"/>
                    <a:pt x="4" y="2"/>
                    <a:pt x="4" y="0"/>
                  </a:cubicBezTo>
                  <a:cubicBezTo>
                    <a:pt x="2" y="2"/>
                    <a:pt x="0" y="7"/>
                    <a:pt x="3" y="9"/>
                  </a:cubicBezTo>
                  <a:cubicBezTo>
                    <a:pt x="3" y="8"/>
                    <a:pt x="4" y="7"/>
                    <a:pt x="4" y="6"/>
                  </a:cubicBezTo>
                  <a:cubicBezTo>
                    <a:pt x="5" y="7"/>
                    <a:pt x="5" y="9"/>
                    <a:pt x="7" y="8"/>
                  </a:cubicBezTo>
                  <a:cubicBezTo>
                    <a:pt x="6" y="6"/>
                    <a:pt x="5" y="5"/>
                    <a:pt x="5" y="3"/>
                  </a:cubicBezTo>
                  <a:cubicBezTo>
                    <a:pt x="6" y="4"/>
                    <a:pt x="6" y="4"/>
                    <a:pt x="7"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5" name="Freeform 89"/>
            <p:cNvSpPr/>
            <p:nvPr/>
          </p:nvSpPr>
          <p:spPr bwMode="auto">
            <a:xfrm>
              <a:off x="5068888" y="6441281"/>
              <a:ext cx="17463" cy="25400"/>
            </a:xfrm>
            <a:custGeom>
              <a:avLst/>
              <a:gdLst>
                <a:gd name="T0" fmla="*/ 0 w 10"/>
                <a:gd name="T1" fmla="*/ 9 h 15"/>
                <a:gd name="T2" fmla="*/ 2 w 10"/>
                <a:gd name="T3" fmla="*/ 13 h 15"/>
                <a:gd name="T4" fmla="*/ 7 w 10"/>
                <a:gd name="T5" fmla="*/ 15 h 15"/>
                <a:gd name="T6" fmla="*/ 8 w 10"/>
                <a:gd name="T7" fmla="*/ 13 h 15"/>
                <a:gd name="T8" fmla="*/ 7 w 10"/>
                <a:gd name="T9" fmla="*/ 13 h 15"/>
                <a:gd name="T10" fmla="*/ 9 w 10"/>
                <a:gd name="T11" fmla="*/ 9 h 15"/>
                <a:gd name="T12" fmla="*/ 9 w 10"/>
                <a:gd name="T13" fmla="*/ 4 h 15"/>
                <a:gd name="T14" fmla="*/ 10 w 10"/>
                <a:gd name="T15" fmla="*/ 2 h 15"/>
                <a:gd name="T16" fmla="*/ 7 w 10"/>
                <a:gd name="T17" fmla="*/ 0 h 15"/>
                <a:gd name="T18" fmla="*/ 0 w 10"/>
                <a:gd name="T19"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5">
                  <a:moveTo>
                    <a:pt x="0" y="9"/>
                  </a:moveTo>
                  <a:cubicBezTo>
                    <a:pt x="1" y="11"/>
                    <a:pt x="2" y="11"/>
                    <a:pt x="2" y="13"/>
                  </a:cubicBezTo>
                  <a:cubicBezTo>
                    <a:pt x="5" y="13"/>
                    <a:pt x="4" y="15"/>
                    <a:pt x="7" y="15"/>
                  </a:cubicBezTo>
                  <a:cubicBezTo>
                    <a:pt x="7" y="14"/>
                    <a:pt x="8" y="14"/>
                    <a:pt x="8" y="13"/>
                  </a:cubicBezTo>
                  <a:cubicBezTo>
                    <a:pt x="8" y="13"/>
                    <a:pt x="7" y="13"/>
                    <a:pt x="7" y="13"/>
                  </a:cubicBezTo>
                  <a:cubicBezTo>
                    <a:pt x="9" y="12"/>
                    <a:pt x="8" y="9"/>
                    <a:pt x="9" y="9"/>
                  </a:cubicBezTo>
                  <a:cubicBezTo>
                    <a:pt x="8" y="7"/>
                    <a:pt x="10" y="6"/>
                    <a:pt x="9" y="4"/>
                  </a:cubicBezTo>
                  <a:cubicBezTo>
                    <a:pt x="10" y="4"/>
                    <a:pt x="10" y="4"/>
                    <a:pt x="10" y="2"/>
                  </a:cubicBezTo>
                  <a:cubicBezTo>
                    <a:pt x="9" y="1"/>
                    <a:pt x="8" y="0"/>
                    <a:pt x="7" y="0"/>
                  </a:cubicBezTo>
                  <a:cubicBezTo>
                    <a:pt x="6" y="5"/>
                    <a:pt x="1" y="4"/>
                    <a:pt x="0" y="9"/>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6" name="Freeform 90"/>
            <p:cNvSpPr/>
            <p:nvPr/>
          </p:nvSpPr>
          <p:spPr bwMode="auto">
            <a:xfrm>
              <a:off x="5064125" y="6466681"/>
              <a:ext cx="17463" cy="9525"/>
            </a:xfrm>
            <a:custGeom>
              <a:avLst/>
              <a:gdLst>
                <a:gd name="T0" fmla="*/ 0 w 10"/>
                <a:gd name="T1" fmla="*/ 3 h 5"/>
                <a:gd name="T2" fmla="*/ 10 w 10"/>
                <a:gd name="T3" fmla="*/ 5 h 5"/>
                <a:gd name="T4" fmla="*/ 9 w 10"/>
                <a:gd name="T5" fmla="*/ 2 h 5"/>
                <a:gd name="T6" fmla="*/ 1 w 10"/>
                <a:gd name="T7" fmla="*/ 0 h 5"/>
                <a:gd name="T8" fmla="*/ 0 w 10"/>
                <a:gd name="T9" fmla="*/ 3 h 5"/>
              </a:gdLst>
              <a:ahLst/>
              <a:cxnLst>
                <a:cxn ang="0">
                  <a:pos x="T0" y="T1"/>
                </a:cxn>
                <a:cxn ang="0">
                  <a:pos x="T2" y="T3"/>
                </a:cxn>
                <a:cxn ang="0">
                  <a:pos x="T4" y="T5"/>
                </a:cxn>
                <a:cxn ang="0">
                  <a:pos x="T6" y="T7"/>
                </a:cxn>
                <a:cxn ang="0">
                  <a:pos x="T8" y="T9"/>
                </a:cxn>
              </a:cxnLst>
              <a:rect l="0" t="0" r="r" b="b"/>
              <a:pathLst>
                <a:path w="10" h="5">
                  <a:moveTo>
                    <a:pt x="0" y="3"/>
                  </a:moveTo>
                  <a:cubicBezTo>
                    <a:pt x="4" y="3"/>
                    <a:pt x="6" y="5"/>
                    <a:pt x="10" y="5"/>
                  </a:cubicBezTo>
                  <a:cubicBezTo>
                    <a:pt x="10" y="3"/>
                    <a:pt x="9" y="4"/>
                    <a:pt x="9" y="2"/>
                  </a:cubicBezTo>
                  <a:cubicBezTo>
                    <a:pt x="6" y="2"/>
                    <a:pt x="3" y="1"/>
                    <a:pt x="1" y="0"/>
                  </a:cubicBezTo>
                  <a:cubicBezTo>
                    <a:pt x="0" y="1"/>
                    <a:pt x="0" y="1"/>
                    <a:pt x="0"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7" name="Freeform 91"/>
            <p:cNvSpPr/>
            <p:nvPr/>
          </p:nvSpPr>
          <p:spPr bwMode="auto">
            <a:xfrm>
              <a:off x="5084763" y="6398418"/>
              <a:ext cx="3175" cy="9525"/>
            </a:xfrm>
            <a:custGeom>
              <a:avLst/>
              <a:gdLst>
                <a:gd name="T0" fmla="*/ 0 w 2"/>
                <a:gd name="T1" fmla="*/ 2 h 5"/>
                <a:gd name="T2" fmla="*/ 1 w 2"/>
                <a:gd name="T3" fmla="*/ 5 h 5"/>
                <a:gd name="T4" fmla="*/ 2 w 2"/>
                <a:gd name="T5" fmla="*/ 1 h 5"/>
                <a:gd name="T6" fmla="*/ 0 w 2"/>
                <a:gd name="T7" fmla="*/ 2 h 5"/>
              </a:gdLst>
              <a:ahLst/>
              <a:cxnLst>
                <a:cxn ang="0">
                  <a:pos x="T0" y="T1"/>
                </a:cxn>
                <a:cxn ang="0">
                  <a:pos x="T2" y="T3"/>
                </a:cxn>
                <a:cxn ang="0">
                  <a:pos x="T4" y="T5"/>
                </a:cxn>
                <a:cxn ang="0">
                  <a:pos x="T6" y="T7"/>
                </a:cxn>
              </a:cxnLst>
              <a:rect l="0" t="0" r="r" b="b"/>
              <a:pathLst>
                <a:path w="2" h="5">
                  <a:moveTo>
                    <a:pt x="0" y="2"/>
                  </a:moveTo>
                  <a:cubicBezTo>
                    <a:pt x="0" y="3"/>
                    <a:pt x="1" y="4"/>
                    <a:pt x="1" y="5"/>
                  </a:cubicBezTo>
                  <a:cubicBezTo>
                    <a:pt x="2" y="5"/>
                    <a:pt x="2" y="3"/>
                    <a:pt x="2" y="1"/>
                  </a:cubicBezTo>
                  <a:cubicBezTo>
                    <a:pt x="1" y="0"/>
                    <a:pt x="0" y="1"/>
                    <a:pt x="0" y="2"/>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8" name="Freeform 92"/>
            <p:cNvSpPr/>
            <p:nvPr/>
          </p:nvSpPr>
          <p:spPr bwMode="auto">
            <a:xfrm>
              <a:off x="5086350" y="6411118"/>
              <a:ext cx="7938" cy="9525"/>
            </a:xfrm>
            <a:custGeom>
              <a:avLst/>
              <a:gdLst>
                <a:gd name="T0" fmla="*/ 0 w 4"/>
                <a:gd name="T1" fmla="*/ 3 h 6"/>
                <a:gd name="T2" fmla="*/ 3 w 4"/>
                <a:gd name="T3" fmla="*/ 6 h 6"/>
                <a:gd name="T4" fmla="*/ 4 w 4"/>
                <a:gd name="T5" fmla="*/ 2 h 6"/>
                <a:gd name="T6" fmla="*/ 0 w 4"/>
                <a:gd name="T7" fmla="*/ 3 h 6"/>
              </a:gdLst>
              <a:ahLst/>
              <a:cxnLst>
                <a:cxn ang="0">
                  <a:pos x="T0" y="T1"/>
                </a:cxn>
                <a:cxn ang="0">
                  <a:pos x="T2" y="T3"/>
                </a:cxn>
                <a:cxn ang="0">
                  <a:pos x="T4" y="T5"/>
                </a:cxn>
                <a:cxn ang="0">
                  <a:pos x="T6" y="T7"/>
                </a:cxn>
              </a:cxnLst>
              <a:rect l="0" t="0" r="r" b="b"/>
              <a:pathLst>
                <a:path w="4" h="6">
                  <a:moveTo>
                    <a:pt x="0" y="3"/>
                  </a:moveTo>
                  <a:cubicBezTo>
                    <a:pt x="1" y="4"/>
                    <a:pt x="2" y="5"/>
                    <a:pt x="3" y="6"/>
                  </a:cubicBezTo>
                  <a:cubicBezTo>
                    <a:pt x="3" y="5"/>
                    <a:pt x="4" y="4"/>
                    <a:pt x="4" y="2"/>
                  </a:cubicBezTo>
                  <a:cubicBezTo>
                    <a:pt x="3" y="0"/>
                    <a:pt x="0" y="1"/>
                    <a:pt x="0"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19" name="Freeform 93"/>
            <p:cNvSpPr/>
            <p:nvPr/>
          </p:nvSpPr>
          <p:spPr bwMode="auto">
            <a:xfrm>
              <a:off x="5102225" y="6450806"/>
              <a:ext cx="9525" cy="7938"/>
            </a:xfrm>
            <a:custGeom>
              <a:avLst/>
              <a:gdLst>
                <a:gd name="T0" fmla="*/ 5 w 5"/>
                <a:gd name="T1" fmla="*/ 1 h 4"/>
                <a:gd name="T2" fmla="*/ 0 w 5"/>
                <a:gd name="T3" fmla="*/ 3 h 4"/>
                <a:gd name="T4" fmla="*/ 5 w 5"/>
                <a:gd name="T5" fmla="*/ 1 h 4"/>
              </a:gdLst>
              <a:ahLst/>
              <a:cxnLst>
                <a:cxn ang="0">
                  <a:pos x="T0" y="T1"/>
                </a:cxn>
                <a:cxn ang="0">
                  <a:pos x="T2" y="T3"/>
                </a:cxn>
                <a:cxn ang="0">
                  <a:pos x="T4" y="T5"/>
                </a:cxn>
              </a:cxnLst>
              <a:rect l="0" t="0" r="r" b="b"/>
              <a:pathLst>
                <a:path w="5" h="4">
                  <a:moveTo>
                    <a:pt x="5" y="1"/>
                  </a:moveTo>
                  <a:cubicBezTo>
                    <a:pt x="3" y="0"/>
                    <a:pt x="0" y="0"/>
                    <a:pt x="0" y="3"/>
                  </a:cubicBezTo>
                  <a:cubicBezTo>
                    <a:pt x="2" y="4"/>
                    <a:pt x="5" y="3"/>
                    <a:pt x="5"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0" name="Freeform 94"/>
            <p:cNvSpPr/>
            <p:nvPr/>
          </p:nvSpPr>
          <p:spPr bwMode="auto">
            <a:xfrm>
              <a:off x="5099050" y="6358731"/>
              <a:ext cx="17463" cy="26988"/>
            </a:xfrm>
            <a:custGeom>
              <a:avLst/>
              <a:gdLst>
                <a:gd name="T0" fmla="*/ 10 w 10"/>
                <a:gd name="T1" fmla="*/ 0 h 16"/>
                <a:gd name="T2" fmla="*/ 8 w 10"/>
                <a:gd name="T3" fmla="*/ 0 h 16"/>
                <a:gd name="T4" fmla="*/ 8 w 10"/>
                <a:gd name="T5" fmla="*/ 0 h 16"/>
                <a:gd name="T6" fmla="*/ 8 w 10"/>
                <a:gd name="T7" fmla="*/ 6 h 16"/>
                <a:gd name="T8" fmla="*/ 8 w 10"/>
                <a:gd name="T9" fmla="*/ 6 h 16"/>
                <a:gd name="T10" fmla="*/ 4 w 10"/>
                <a:gd name="T11" fmla="*/ 9 h 16"/>
                <a:gd name="T12" fmla="*/ 0 w 10"/>
                <a:gd name="T13" fmla="*/ 12 h 16"/>
                <a:gd name="T14" fmla="*/ 2 w 10"/>
                <a:gd name="T15" fmla="*/ 13 h 16"/>
                <a:gd name="T16" fmla="*/ 0 w 10"/>
                <a:gd name="T17" fmla="*/ 13 h 16"/>
                <a:gd name="T18" fmla="*/ 2 w 10"/>
                <a:gd name="T19" fmla="*/ 16 h 16"/>
                <a:gd name="T20" fmla="*/ 4 w 10"/>
                <a:gd name="T21" fmla="*/ 13 h 16"/>
                <a:gd name="T22" fmla="*/ 5 w 10"/>
                <a:gd name="T23" fmla="*/ 13 h 16"/>
                <a:gd name="T24" fmla="*/ 10 w 10"/>
                <a:gd name="T25" fmla="*/ 9 h 16"/>
                <a:gd name="T26" fmla="*/ 10 w 10"/>
                <a:gd name="T27" fmla="*/ 9 h 16"/>
                <a:gd name="T28" fmla="*/ 10 w 10"/>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6">
                  <a:moveTo>
                    <a:pt x="10" y="0"/>
                  </a:moveTo>
                  <a:cubicBezTo>
                    <a:pt x="9" y="0"/>
                    <a:pt x="9" y="0"/>
                    <a:pt x="8" y="0"/>
                  </a:cubicBezTo>
                  <a:cubicBezTo>
                    <a:pt x="8" y="0"/>
                    <a:pt x="8" y="0"/>
                    <a:pt x="8" y="0"/>
                  </a:cubicBezTo>
                  <a:cubicBezTo>
                    <a:pt x="8" y="2"/>
                    <a:pt x="8" y="3"/>
                    <a:pt x="8" y="6"/>
                  </a:cubicBezTo>
                  <a:cubicBezTo>
                    <a:pt x="8" y="6"/>
                    <a:pt x="8" y="6"/>
                    <a:pt x="8" y="6"/>
                  </a:cubicBezTo>
                  <a:cubicBezTo>
                    <a:pt x="7" y="7"/>
                    <a:pt x="6" y="8"/>
                    <a:pt x="4" y="9"/>
                  </a:cubicBezTo>
                  <a:cubicBezTo>
                    <a:pt x="3" y="10"/>
                    <a:pt x="0" y="10"/>
                    <a:pt x="0" y="12"/>
                  </a:cubicBezTo>
                  <a:cubicBezTo>
                    <a:pt x="0" y="13"/>
                    <a:pt x="3" y="12"/>
                    <a:pt x="2" y="13"/>
                  </a:cubicBezTo>
                  <a:cubicBezTo>
                    <a:pt x="2" y="13"/>
                    <a:pt x="1" y="13"/>
                    <a:pt x="0" y="13"/>
                  </a:cubicBezTo>
                  <a:cubicBezTo>
                    <a:pt x="0" y="15"/>
                    <a:pt x="1" y="15"/>
                    <a:pt x="2" y="16"/>
                  </a:cubicBezTo>
                  <a:cubicBezTo>
                    <a:pt x="2" y="14"/>
                    <a:pt x="3" y="13"/>
                    <a:pt x="4" y="13"/>
                  </a:cubicBezTo>
                  <a:cubicBezTo>
                    <a:pt x="5" y="13"/>
                    <a:pt x="5" y="13"/>
                    <a:pt x="5" y="13"/>
                  </a:cubicBezTo>
                  <a:cubicBezTo>
                    <a:pt x="6" y="11"/>
                    <a:pt x="9" y="11"/>
                    <a:pt x="10" y="9"/>
                  </a:cubicBezTo>
                  <a:cubicBezTo>
                    <a:pt x="10" y="9"/>
                    <a:pt x="10" y="9"/>
                    <a:pt x="10" y="9"/>
                  </a:cubicBezTo>
                  <a:cubicBezTo>
                    <a:pt x="10" y="6"/>
                    <a:pt x="10" y="3"/>
                    <a:pt x="1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1" name="Freeform 95"/>
            <p:cNvSpPr/>
            <p:nvPr/>
          </p:nvSpPr>
          <p:spPr bwMode="auto">
            <a:xfrm>
              <a:off x="5111750" y="6339681"/>
              <a:ext cx="3175" cy="6350"/>
            </a:xfrm>
            <a:custGeom>
              <a:avLst/>
              <a:gdLst>
                <a:gd name="T0" fmla="*/ 2 w 2"/>
                <a:gd name="T1" fmla="*/ 4 h 4"/>
                <a:gd name="T2" fmla="*/ 0 w 2"/>
                <a:gd name="T3" fmla="*/ 0 h 4"/>
                <a:gd name="T4" fmla="*/ 2 w 2"/>
                <a:gd name="T5" fmla="*/ 4 h 4"/>
              </a:gdLst>
              <a:ahLst/>
              <a:cxnLst>
                <a:cxn ang="0">
                  <a:pos x="T0" y="T1"/>
                </a:cxn>
                <a:cxn ang="0">
                  <a:pos x="T2" y="T3"/>
                </a:cxn>
                <a:cxn ang="0">
                  <a:pos x="T4" y="T5"/>
                </a:cxn>
              </a:cxnLst>
              <a:rect l="0" t="0" r="r" b="b"/>
              <a:pathLst>
                <a:path w="2" h="4">
                  <a:moveTo>
                    <a:pt x="2" y="4"/>
                  </a:moveTo>
                  <a:cubicBezTo>
                    <a:pt x="1" y="3"/>
                    <a:pt x="1" y="1"/>
                    <a:pt x="0" y="0"/>
                  </a:cubicBezTo>
                  <a:cubicBezTo>
                    <a:pt x="0" y="2"/>
                    <a:pt x="0" y="4"/>
                    <a:pt x="2" y="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2" name="Freeform 96"/>
            <p:cNvSpPr/>
            <p:nvPr/>
          </p:nvSpPr>
          <p:spPr bwMode="auto">
            <a:xfrm>
              <a:off x="5046663" y="6442868"/>
              <a:ext cx="19050" cy="25400"/>
            </a:xfrm>
            <a:custGeom>
              <a:avLst/>
              <a:gdLst>
                <a:gd name="T0" fmla="*/ 10 w 11"/>
                <a:gd name="T1" fmla="*/ 14 h 15"/>
                <a:gd name="T2" fmla="*/ 9 w 11"/>
                <a:gd name="T3" fmla="*/ 8 h 15"/>
                <a:gd name="T4" fmla="*/ 6 w 11"/>
                <a:gd name="T5" fmla="*/ 4 h 15"/>
                <a:gd name="T6" fmla="*/ 4 w 11"/>
                <a:gd name="T7" fmla="*/ 1 h 15"/>
                <a:gd name="T8" fmla="*/ 2 w 11"/>
                <a:gd name="T9" fmla="*/ 0 h 15"/>
                <a:gd name="T10" fmla="*/ 0 w 11"/>
                <a:gd name="T11" fmla="*/ 1 h 15"/>
                <a:gd name="T12" fmla="*/ 5 w 11"/>
                <a:gd name="T13" fmla="*/ 11 h 15"/>
                <a:gd name="T14" fmla="*/ 10 w 11"/>
                <a:gd name="T15" fmla="*/ 1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5">
                  <a:moveTo>
                    <a:pt x="10" y="14"/>
                  </a:moveTo>
                  <a:cubicBezTo>
                    <a:pt x="11" y="12"/>
                    <a:pt x="9" y="10"/>
                    <a:pt x="9" y="8"/>
                  </a:cubicBezTo>
                  <a:cubicBezTo>
                    <a:pt x="8" y="7"/>
                    <a:pt x="6" y="5"/>
                    <a:pt x="6" y="4"/>
                  </a:cubicBezTo>
                  <a:cubicBezTo>
                    <a:pt x="5" y="3"/>
                    <a:pt x="4" y="3"/>
                    <a:pt x="4" y="1"/>
                  </a:cubicBezTo>
                  <a:cubicBezTo>
                    <a:pt x="3" y="1"/>
                    <a:pt x="3" y="0"/>
                    <a:pt x="2" y="0"/>
                  </a:cubicBezTo>
                  <a:cubicBezTo>
                    <a:pt x="2" y="2"/>
                    <a:pt x="1" y="0"/>
                    <a:pt x="0" y="1"/>
                  </a:cubicBezTo>
                  <a:cubicBezTo>
                    <a:pt x="0" y="6"/>
                    <a:pt x="6" y="5"/>
                    <a:pt x="5" y="11"/>
                  </a:cubicBezTo>
                  <a:cubicBezTo>
                    <a:pt x="7" y="12"/>
                    <a:pt x="8" y="15"/>
                    <a:pt x="10" y="1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3" name="Freeform 97"/>
            <p:cNvSpPr/>
            <p:nvPr/>
          </p:nvSpPr>
          <p:spPr bwMode="auto">
            <a:xfrm>
              <a:off x="5019675" y="6433343"/>
              <a:ext cx="7938" cy="9525"/>
            </a:xfrm>
            <a:custGeom>
              <a:avLst/>
              <a:gdLst>
                <a:gd name="T0" fmla="*/ 2 w 4"/>
                <a:gd name="T1" fmla="*/ 5 h 5"/>
                <a:gd name="T2" fmla="*/ 4 w 4"/>
                <a:gd name="T3" fmla="*/ 3 h 5"/>
                <a:gd name="T4" fmla="*/ 2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3" y="5"/>
                    <a:pt x="3" y="3"/>
                    <a:pt x="4" y="3"/>
                  </a:cubicBezTo>
                  <a:cubicBezTo>
                    <a:pt x="3" y="2"/>
                    <a:pt x="3" y="1"/>
                    <a:pt x="2" y="0"/>
                  </a:cubicBezTo>
                  <a:cubicBezTo>
                    <a:pt x="2" y="3"/>
                    <a:pt x="0" y="3"/>
                    <a:pt x="2" y="5"/>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4" name="Freeform 98"/>
            <p:cNvSpPr>
              <a:spLocks noEditPoints="1"/>
            </p:cNvSpPr>
            <p:nvPr/>
          </p:nvSpPr>
          <p:spPr bwMode="auto">
            <a:xfrm>
              <a:off x="4802188" y="6225381"/>
              <a:ext cx="87313" cy="85725"/>
            </a:xfrm>
            <a:custGeom>
              <a:avLst/>
              <a:gdLst>
                <a:gd name="T0" fmla="*/ 16 w 50"/>
                <a:gd name="T1" fmla="*/ 47 h 49"/>
                <a:gd name="T2" fmla="*/ 18 w 50"/>
                <a:gd name="T3" fmla="*/ 47 h 49"/>
                <a:gd name="T4" fmla="*/ 21 w 50"/>
                <a:gd name="T5" fmla="*/ 49 h 49"/>
                <a:gd name="T6" fmla="*/ 22 w 50"/>
                <a:gd name="T7" fmla="*/ 47 h 49"/>
                <a:gd name="T8" fmla="*/ 24 w 50"/>
                <a:gd name="T9" fmla="*/ 40 h 49"/>
                <a:gd name="T10" fmla="*/ 25 w 50"/>
                <a:gd name="T11" fmla="*/ 38 h 49"/>
                <a:gd name="T12" fmla="*/ 29 w 50"/>
                <a:gd name="T13" fmla="*/ 38 h 49"/>
                <a:gd name="T14" fmla="*/ 30 w 50"/>
                <a:gd name="T15" fmla="*/ 36 h 49"/>
                <a:gd name="T16" fmla="*/ 35 w 50"/>
                <a:gd name="T17" fmla="*/ 33 h 49"/>
                <a:gd name="T18" fmla="*/ 38 w 50"/>
                <a:gd name="T19" fmla="*/ 30 h 49"/>
                <a:gd name="T20" fmla="*/ 34 w 50"/>
                <a:gd name="T21" fmla="*/ 29 h 49"/>
                <a:gd name="T22" fmla="*/ 36 w 50"/>
                <a:gd name="T23" fmla="*/ 28 h 49"/>
                <a:gd name="T24" fmla="*/ 40 w 50"/>
                <a:gd name="T25" fmla="*/ 30 h 49"/>
                <a:gd name="T26" fmla="*/ 39 w 50"/>
                <a:gd name="T27" fmla="*/ 27 h 49"/>
                <a:gd name="T28" fmla="*/ 41 w 50"/>
                <a:gd name="T29" fmla="*/ 28 h 49"/>
                <a:gd name="T30" fmla="*/ 40 w 50"/>
                <a:gd name="T31" fmla="*/ 25 h 49"/>
                <a:gd name="T32" fmla="*/ 42 w 50"/>
                <a:gd name="T33" fmla="*/ 17 h 49"/>
                <a:gd name="T34" fmla="*/ 45 w 50"/>
                <a:gd name="T35" fmla="*/ 17 h 49"/>
                <a:gd name="T36" fmla="*/ 42 w 50"/>
                <a:gd name="T37" fmla="*/ 14 h 49"/>
                <a:gd name="T38" fmla="*/ 44 w 50"/>
                <a:gd name="T39" fmla="*/ 13 h 49"/>
                <a:gd name="T40" fmla="*/ 44 w 50"/>
                <a:gd name="T41" fmla="*/ 10 h 49"/>
                <a:gd name="T42" fmla="*/ 47 w 50"/>
                <a:gd name="T43" fmla="*/ 9 h 49"/>
                <a:gd name="T44" fmla="*/ 50 w 50"/>
                <a:gd name="T45" fmla="*/ 8 h 49"/>
                <a:gd name="T46" fmla="*/ 48 w 50"/>
                <a:gd name="T47" fmla="*/ 7 h 49"/>
                <a:gd name="T48" fmla="*/ 46 w 50"/>
                <a:gd name="T49" fmla="*/ 5 h 49"/>
                <a:gd name="T50" fmla="*/ 41 w 50"/>
                <a:gd name="T51" fmla="*/ 6 h 49"/>
                <a:gd name="T52" fmla="*/ 45 w 50"/>
                <a:gd name="T53" fmla="*/ 3 h 49"/>
                <a:gd name="T54" fmla="*/ 40 w 50"/>
                <a:gd name="T55" fmla="*/ 2 h 49"/>
                <a:gd name="T56" fmla="*/ 37 w 50"/>
                <a:gd name="T57" fmla="*/ 2 h 49"/>
                <a:gd name="T58" fmla="*/ 35 w 50"/>
                <a:gd name="T59" fmla="*/ 1 h 49"/>
                <a:gd name="T60" fmla="*/ 28 w 50"/>
                <a:gd name="T61" fmla="*/ 2 h 49"/>
                <a:gd name="T62" fmla="*/ 23 w 50"/>
                <a:gd name="T63" fmla="*/ 2 h 49"/>
                <a:gd name="T64" fmla="*/ 23 w 50"/>
                <a:gd name="T65" fmla="*/ 6 h 49"/>
                <a:gd name="T66" fmla="*/ 16 w 50"/>
                <a:gd name="T67" fmla="*/ 5 h 49"/>
                <a:gd name="T68" fmla="*/ 6 w 50"/>
                <a:gd name="T69" fmla="*/ 9 h 49"/>
                <a:gd name="T70" fmla="*/ 8 w 50"/>
                <a:gd name="T71" fmla="*/ 11 h 49"/>
                <a:gd name="T72" fmla="*/ 3 w 50"/>
                <a:gd name="T73" fmla="*/ 14 h 49"/>
                <a:gd name="T74" fmla="*/ 0 w 50"/>
                <a:gd name="T75" fmla="*/ 15 h 49"/>
                <a:gd name="T76" fmla="*/ 2 w 50"/>
                <a:gd name="T77" fmla="*/ 16 h 49"/>
                <a:gd name="T78" fmla="*/ 4 w 50"/>
                <a:gd name="T79" fmla="*/ 16 h 49"/>
                <a:gd name="T80" fmla="*/ 7 w 50"/>
                <a:gd name="T81" fmla="*/ 16 h 49"/>
                <a:gd name="T82" fmla="*/ 2 w 50"/>
                <a:gd name="T83" fmla="*/ 17 h 49"/>
                <a:gd name="T84" fmla="*/ 5 w 50"/>
                <a:gd name="T85" fmla="*/ 20 h 49"/>
                <a:gd name="T86" fmla="*/ 7 w 50"/>
                <a:gd name="T87" fmla="*/ 19 h 49"/>
                <a:gd name="T88" fmla="*/ 12 w 50"/>
                <a:gd name="T89" fmla="*/ 20 h 49"/>
                <a:gd name="T90" fmla="*/ 13 w 50"/>
                <a:gd name="T91" fmla="*/ 24 h 49"/>
                <a:gd name="T92" fmla="*/ 12 w 50"/>
                <a:gd name="T93" fmla="*/ 28 h 49"/>
                <a:gd name="T94" fmla="*/ 15 w 50"/>
                <a:gd name="T95" fmla="*/ 27 h 49"/>
                <a:gd name="T96" fmla="*/ 13 w 50"/>
                <a:gd name="T97" fmla="*/ 29 h 49"/>
                <a:gd name="T98" fmla="*/ 16 w 50"/>
                <a:gd name="T99" fmla="*/ 32 h 49"/>
                <a:gd name="T100" fmla="*/ 14 w 50"/>
                <a:gd name="T101" fmla="*/ 34 h 49"/>
                <a:gd name="T102" fmla="*/ 13 w 50"/>
                <a:gd name="T103" fmla="*/ 37 h 49"/>
                <a:gd name="T104" fmla="*/ 16 w 50"/>
                <a:gd name="T105" fmla="*/ 47 h 49"/>
                <a:gd name="T106" fmla="*/ 38 w 50"/>
                <a:gd name="T107" fmla="*/ 27 h 49"/>
                <a:gd name="T108" fmla="*/ 39 w 50"/>
                <a:gd name="T109" fmla="*/ 24 h 49"/>
                <a:gd name="T110" fmla="*/ 38 w 50"/>
                <a:gd name="T111" fmla="*/ 27 h 49"/>
                <a:gd name="T112" fmla="*/ 41 w 50"/>
                <a:gd name="T113" fmla="*/ 4 h 49"/>
                <a:gd name="T114" fmla="*/ 39 w 50"/>
                <a:gd name="T115" fmla="*/ 7 h 49"/>
                <a:gd name="T116" fmla="*/ 34 w 50"/>
                <a:gd name="T117" fmla="*/ 6 h 49"/>
                <a:gd name="T118" fmla="*/ 41 w 50"/>
                <a:gd name="T119"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49">
                  <a:moveTo>
                    <a:pt x="16" y="47"/>
                  </a:moveTo>
                  <a:cubicBezTo>
                    <a:pt x="17" y="47"/>
                    <a:pt x="18" y="47"/>
                    <a:pt x="18" y="47"/>
                  </a:cubicBezTo>
                  <a:cubicBezTo>
                    <a:pt x="20" y="47"/>
                    <a:pt x="19" y="49"/>
                    <a:pt x="21" y="49"/>
                  </a:cubicBezTo>
                  <a:cubicBezTo>
                    <a:pt x="21" y="48"/>
                    <a:pt x="21" y="47"/>
                    <a:pt x="22" y="47"/>
                  </a:cubicBezTo>
                  <a:cubicBezTo>
                    <a:pt x="22" y="43"/>
                    <a:pt x="24" y="43"/>
                    <a:pt x="24" y="40"/>
                  </a:cubicBezTo>
                  <a:cubicBezTo>
                    <a:pt x="25" y="40"/>
                    <a:pt x="24" y="38"/>
                    <a:pt x="25" y="38"/>
                  </a:cubicBezTo>
                  <a:cubicBezTo>
                    <a:pt x="27" y="39"/>
                    <a:pt x="27" y="37"/>
                    <a:pt x="29" y="38"/>
                  </a:cubicBezTo>
                  <a:cubicBezTo>
                    <a:pt x="29" y="37"/>
                    <a:pt x="30" y="37"/>
                    <a:pt x="30" y="36"/>
                  </a:cubicBezTo>
                  <a:cubicBezTo>
                    <a:pt x="32" y="36"/>
                    <a:pt x="33" y="34"/>
                    <a:pt x="35" y="33"/>
                  </a:cubicBezTo>
                  <a:cubicBezTo>
                    <a:pt x="35" y="32"/>
                    <a:pt x="39" y="31"/>
                    <a:pt x="38" y="30"/>
                  </a:cubicBezTo>
                  <a:cubicBezTo>
                    <a:pt x="37" y="31"/>
                    <a:pt x="35" y="29"/>
                    <a:pt x="34" y="29"/>
                  </a:cubicBezTo>
                  <a:cubicBezTo>
                    <a:pt x="35" y="29"/>
                    <a:pt x="35" y="27"/>
                    <a:pt x="36" y="28"/>
                  </a:cubicBezTo>
                  <a:cubicBezTo>
                    <a:pt x="37" y="28"/>
                    <a:pt x="38" y="30"/>
                    <a:pt x="40" y="30"/>
                  </a:cubicBezTo>
                  <a:cubicBezTo>
                    <a:pt x="41" y="28"/>
                    <a:pt x="38" y="28"/>
                    <a:pt x="39" y="27"/>
                  </a:cubicBezTo>
                  <a:cubicBezTo>
                    <a:pt x="40" y="27"/>
                    <a:pt x="40" y="27"/>
                    <a:pt x="41" y="28"/>
                  </a:cubicBezTo>
                  <a:cubicBezTo>
                    <a:pt x="41" y="26"/>
                    <a:pt x="40" y="26"/>
                    <a:pt x="40" y="25"/>
                  </a:cubicBezTo>
                  <a:cubicBezTo>
                    <a:pt x="43" y="25"/>
                    <a:pt x="42" y="20"/>
                    <a:pt x="42" y="17"/>
                  </a:cubicBezTo>
                  <a:cubicBezTo>
                    <a:pt x="43" y="17"/>
                    <a:pt x="44" y="17"/>
                    <a:pt x="45" y="17"/>
                  </a:cubicBezTo>
                  <a:cubicBezTo>
                    <a:pt x="45" y="15"/>
                    <a:pt x="43" y="15"/>
                    <a:pt x="42" y="14"/>
                  </a:cubicBezTo>
                  <a:cubicBezTo>
                    <a:pt x="43" y="14"/>
                    <a:pt x="43" y="13"/>
                    <a:pt x="44" y="13"/>
                  </a:cubicBezTo>
                  <a:cubicBezTo>
                    <a:pt x="45" y="12"/>
                    <a:pt x="44" y="12"/>
                    <a:pt x="44" y="10"/>
                  </a:cubicBezTo>
                  <a:cubicBezTo>
                    <a:pt x="46" y="11"/>
                    <a:pt x="45" y="9"/>
                    <a:pt x="47" y="9"/>
                  </a:cubicBezTo>
                  <a:cubicBezTo>
                    <a:pt x="47" y="9"/>
                    <a:pt x="50" y="10"/>
                    <a:pt x="50" y="8"/>
                  </a:cubicBezTo>
                  <a:cubicBezTo>
                    <a:pt x="50" y="6"/>
                    <a:pt x="48" y="8"/>
                    <a:pt x="48" y="7"/>
                  </a:cubicBezTo>
                  <a:cubicBezTo>
                    <a:pt x="47" y="7"/>
                    <a:pt x="47" y="5"/>
                    <a:pt x="46" y="5"/>
                  </a:cubicBezTo>
                  <a:cubicBezTo>
                    <a:pt x="44" y="5"/>
                    <a:pt x="42" y="7"/>
                    <a:pt x="41" y="6"/>
                  </a:cubicBezTo>
                  <a:cubicBezTo>
                    <a:pt x="42" y="4"/>
                    <a:pt x="45" y="5"/>
                    <a:pt x="45" y="3"/>
                  </a:cubicBezTo>
                  <a:cubicBezTo>
                    <a:pt x="44" y="2"/>
                    <a:pt x="43" y="1"/>
                    <a:pt x="40" y="2"/>
                  </a:cubicBezTo>
                  <a:cubicBezTo>
                    <a:pt x="39" y="1"/>
                    <a:pt x="38" y="0"/>
                    <a:pt x="37" y="2"/>
                  </a:cubicBezTo>
                  <a:cubicBezTo>
                    <a:pt x="37" y="1"/>
                    <a:pt x="36" y="1"/>
                    <a:pt x="35" y="1"/>
                  </a:cubicBezTo>
                  <a:cubicBezTo>
                    <a:pt x="33" y="2"/>
                    <a:pt x="29" y="0"/>
                    <a:pt x="28" y="2"/>
                  </a:cubicBezTo>
                  <a:cubicBezTo>
                    <a:pt x="26" y="2"/>
                    <a:pt x="24" y="1"/>
                    <a:pt x="23" y="2"/>
                  </a:cubicBezTo>
                  <a:cubicBezTo>
                    <a:pt x="23" y="3"/>
                    <a:pt x="24" y="6"/>
                    <a:pt x="23" y="6"/>
                  </a:cubicBezTo>
                  <a:cubicBezTo>
                    <a:pt x="20" y="5"/>
                    <a:pt x="19" y="6"/>
                    <a:pt x="16" y="5"/>
                  </a:cubicBezTo>
                  <a:cubicBezTo>
                    <a:pt x="12" y="6"/>
                    <a:pt x="10" y="9"/>
                    <a:pt x="6" y="9"/>
                  </a:cubicBezTo>
                  <a:cubicBezTo>
                    <a:pt x="6" y="11"/>
                    <a:pt x="8" y="10"/>
                    <a:pt x="8" y="11"/>
                  </a:cubicBezTo>
                  <a:cubicBezTo>
                    <a:pt x="7" y="12"/>
                    <a:pt x="4" y="12"/>
                    <a:pt x="3" y="14"/>
                  </a:cubicBezTo>
                  <a:cubicBezTo>
                    <a:pt x="2" y="13"/>
                    <a:pt x="1" y="13"/>
                    <a:pt x="0" y="15"/>
                  </a:cubicBezTo>
                  <a:cubicBezTo>
                    <a:pt x="2" y="15"/>
                    <a:pt x="2" y="16"/>
                    <a:pt x="2" y="16"/>
                  </a:cubicBezTo>
                  <a:cubicBezTo>
                    <a:pt x="2" y="15"/>
                    <a:pt x="4" y="15"/>
                    <a:pt x="4" y="16"/>
                  </a:cubicBezTo>
                  <a:cubicBezTo>
                    <a:pt x="5" y="16"/>
                    <a:pt x="7" y="14"/>
                    <a:pt x="7" y="16"/>
                  </a:cubicBezTo>
                  <a:cubicBezTo>
                    <a:pt x="6" y="17"/>
                    <a:pt x="3" y="16"/>
                    <a:pt x="2" y="17"/>
                  </a:cubicBezTo>
                  <a:cubicBezTo>
                    <a:pt x="2" y="19"/>
                    <a:pt x="4" y="19"/>
                    <a:pt x="5" y="20"/>
                  </a:cubicBezTo>
                  <a:cubicBezTo>
                    <a:pt x="7" y="20"/>
                    <a:pt x="6" y="18"/>
                    <a:pt x="7" y="19"/>
                  </a:cubicBezTo>
                  <a:cubicBezTo>
                    <a:pt x="8" y="20"/>
                    <a:pt x="10" y="21"/>
                    <a:pt x="12" y="20"/>
                  </a:cubicBezTo>
                  <a:cubicBezTo>
                    <a:pt x="12" y="22"/>
                    <a:pt x="12" y="23"/>
                    <a:pt x="13" y="24"/>
                  </a:cubicBezTo>
                  <a:cubicBezTo>
                    <a:pt x="13" y="26"/>
                    <a:pt x="12" y="26"/>
                    <a:pt x="12" y="28"/>
                  </a:cubicBezTo>
                  <a:cubicBezTo>
                    <a:pt x="14" y="29"/>
                    <a:pt x="14" y="26"/>
                    <a:pt x="15" y="27"/>
                  </a:cubicBezTo>
                  <a:cubicBezTo>
                    <a:pt x="16" y="29"/>
                    <a:pt x="14" y="29"/>
                    <a:pt x="13" y="29"/>
                  </a:cubicBezTo>
                  <a:cubicBezTo>
                    <a:pt x="13" y="31"/>
                    <a:pt x="16" y="30"/>
                    <a:pt x="16" y="32"/>
                  </a:cubicBezTo>
                  <a:cubicBezTo>
                    <a:pt x="16" y="33"/>
                    <a:pt x="14" y="33"/>
                    <a:pt x="14" y="34"/>
                  </a:cubicBezTo>
                  <a:cubicBezTo>
                    <a:pt x="15" y="35"/>
                    <a:pt x="12" y="35"/>
                    <a:pt x="13" y="37"/>
                  </a:cubicBezTo>
                  <a:cubicBezTo>
                    <a:pt x="16" y="39"/>
                    <a:pt x="14" y="44"/>
                    <a:pt x="16" y="47"/>
                  </a:cubicBezTo>
                  <a:close/>
                  <a:moveTo>
                    <a:pt x="38" y="27"/>
                  </a:moveTo>
                  <a:cubicBezTo>
                    <a:pt x="37" y="26"/>
                    <a:pt x="38" y="24"/>
                    <a:pt x="39" y="24"/>
                  </a:cubicBezTo>
                  <a:cubicBezTo>
                    <a:pt x="39" y="25"/>
                    <a:pt x="38" y="26"/>
                    <a:pt x="38" y="27"/>
                  </a:cubicBezTo>
                  <a:close/>
                  <a:moveTo>
                    <a:pt x="41" y="4"/>
                  </a:moveTo>
                  <a:cubicBezTo>
                    <a:pt x="41" y="6"/>
                    <a:pt x="40" y="6"/>
                    <a:pt x="39" y="7"/>
                  </a:cubicBezTo>
                  <a:cubicBezTo>
                    <a:pt x="38" y="6"/>
                    <a:pt x="36" y="6"/>
                    <a:pt x="34" y="6"/>
                  </a:cubicBezTo>
                  <a:cubicBezTo>
                    <a:pt x="35" y="4"/>
                    <a:pt x="39" y="5"/>
                    <a:pt x="41" y="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5" name="Freeform 99"/>
            <p:cNvSpPr/>
            <p:nvPr/>
          </p:nvSpPr>
          <p:spPr bwMode="auto">
            <a:xfrm>
              <a:off x="4900613" y="6236493"/>
              <a:ext cx="26988" cy="23813"/>
            </a:xfrm>
            <a:custGeom>
              <a:avLst/>
              <a:gdLst>
                <a:gd name="T0" fmla="*/ 0 w 15"/>
                <a:gd name="T1" fmla="*/ 4 h 14"/>
                <a:gd name="T2" fmla="*/ 2 w 15"/>
                <a:gd name="T3" fmla="*/ 7 h 14"/>
                <a:gd name="T4" fmla="*/ 2 w 15"/>
                <a:gd name="T5" fmla="*/ 9 h 14"/>
                <a:gd name="T6" fmla="*/ 6 w 15"/>
                <a:gd name="T7" fmla="*/ 7 h 14"/>
                <a:gd name="T8" fmla="*/ 4 w 15"/>
                <a:gd name="T9" fmla="*/ 11 h 14"/>
                <a:gd name="T10" fmla="*/ 7 w 15"/>
                <a:gd name="T11" fmla="*/ 12 h 14"/>
                <a:gd name="T12" fmla="*/ 9 w 15"/>
                <a:gd name="T13" fmla="*/ 14 h 14"/>
                <a:gd name="T14" fmla="*/ 10 w 15"/>
                <a:gd name="T15" fmla="*/ 9 h 14"/>
                <a:gd name="T16" fmla="*/ 14 w 15"/>
                <a:gd name="T17" fmla="*/ 11 h 14"/>
                <a:gd name="T18" fmla="*/ 11 w 15"/>
                <a:gd name="T19" fmla="*/ 5 h 14"/>
                <a:gd name="T20" fmla="*/ 9 w 15"/>
                <a:gd name="T21" fmla="*/ 5 h 14"/>
                <a:gd name="T22" fmla="*/ 7 w 15"/>
                <a:gd name="T23" fmla="*/ 4 h 14"/>
                <a:gd name="T24" fmla="*/ 5 w 15"/>
                <a:gd name="T25" fmla="*/ 2 h 14"/>
                <a:gd name="T26" fmla="*/ 5 w 15"/>
                <a:gd name="T27" fmla="*/ 4 h 14"/>
                <a:gd name="T28" fmla="*/ 0 w 15"/>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0" y="4"/>
                  </a:moveTo>
                  <a:cubicBezTo>
                    <a:pt x="0" y="6"/>
                    <a:pt x="2" y="6"/>
                    <a:pt x="2" y="7"/>
                  </a:cubicBezTo>
                  <a:cubicBezTo>
                    <a:pt x="2" y="8"/>
                    <a:pt x="1" y="8"/>
                    <a:pt x="2" y="9"/>
                  </a:cubicBezTo>
                  <a:cubicBezTo>
                    <a:pt x="4" y="9"/>
                    <a:pt x="4" y="7"/>
                    <a:pt x="6" y="7"/>
                  </a:cubicBezTo>
                  <a:cubicBezTo>
                    <a:pt x="6" y="9"/>
                    <a:pt x="4" y="9"/>
                    <a:pt x="4" y="11"/>
                  </a:cubicBezTo>
                  <a:cubicBezTo>
                    <a:pt x="4" y="12"/>
                    <a:pt x="5" y="13"/>
                    <a:pt x="7" y="12"/>
                  </a:cubicBezTo>
                  <a:cubicBezTo>
                    <a:pt x="6" y="14"/>
                    <a:pt x="7" y="14"/>
                    <a:pt x="9" y="14"/>
                  </a:cubicBezTo>
                  <a:cubicBezTo>
                    <a:pt x="9" y="12"/>
                    <a:pt x="9" y="10"/>
                    <a:pt x="10" y="9"/>
                  </a:cubicBezTo>
                  <a:cubicBezTo>
                    <a:pt x="11" y="10"/>
                    <a:pt x="11" y="12"/>
                    <a:pt x="14" y="11"/>
                  </a:cubicBezTo>
                  <a:cubicBezTo>
                    <a:pt x="15" y="7"/>
                    <a:pt x="12" y="7"/>
                    <a:pt x="11" y="5"/>
                  </a:cubicBezTo>
                  <a:cubicBezTo>
                    <a:pt x="11" y="6"/>
                    <a:pt x="10" y="5"/>
                    <a:pt x="9" y="5"/>
                  </a:cubicBezTo>
                  <a:cubicBezTo>
                    <a:pt x="8" y="5"/>
                    <a:pt x="8" y="5"/>
                    <a:pt x="7" y="4"/>
                  </a:cubicBezTo>
                  <a:cubicBezTo>
                    <a:pt x="8" y="3"/>
                    <a:pt x="7" y="1"/>
                    <a:pt x="5" y="2"/>
                  </a:cubicBezTo>
                  <a:cubicBezTo>
                    <a:pt x="4" y="2"/>
                    <a:pt x="6" y="4"/>
                    <a:pt x="5" y="4"/>
                  </a:cubicBezTo>
                  <a:cubicBezTo>
                    <a:pt x="4" y="2"/>
                    <a:pt x="0" y="0"/>
                    <a:pt x="0" y="4"/>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6" name="Freeform 100"/>
            <p:cNvSpPr/>
            <p:nvPr/>
          </p:nvSpPr>
          <p:spPr bwMode="auto">
            <a:xfrm>
              <a:off x="4916488" y="6238081"/>
              <a:ext cx="19050" cy="6350"/>
            </a:xfrm>
            <a:custGeom>
              <a:avLst/>
              <a:gdLst>
                <a:gd name="T0" fmla="*/ 9 w 11"/>
                <a:gd name="T1" fmla="*/ 3 h 4"/>
                <a:gd name="T2" fmla="*/ 10 w 11"/>
                <a:gd name="T3" fmla="*/ 1 h 4"/>
                <a:gd name="T4" fmla="*/ 0 w 11"/>
                <a:gd name="T5" fmla="*/ 0 h 4"/>
                <a:gd name="T6" fmla="*/ 0 w 11"/>
                <a:gd name="T7" fmla="*/ 2 h 4"/>
                <a:gd name="T8" fmla="*/ 9 w 11"/>
                <a:gd name="T9" fmla="*/ 3 h 4"/>
              </a:gdLst>
              <a:ahLst/>
              <a:cxnLst>
                <a:cxn ang="0">
                  <a:pos x="T0" y="T1"/>
                </a:cxn>
                <a:cxn ang="0">
                  <a:pos x="T2" y="T3"/>
                </a:cxn>
                <a:cxn ang="0">
                  <a:pos x="T4" y="T5"/>
                </a:cxn>
                <a:cxn ang="0">
                  <a:pos x="T6" y="T7"/>
                </a:cxn>
                <a:cxn ang="0">
                  <a:pos x="T8" y="T9"/>
                </a:cxn>
              </a:cxnLst>
              <a:rect l="0" t="0" r="r" b="b"/>
              <a:pathLst>
                <a:path w="11" h="4">
                  <a:moveTo>
                    <a:pt x="9" y="3"/>
                  </a:moveTo>
                  <a:cubicBezTo>
                    <a:pt x="9" y="2"/>
                    <a:pt x="11" y="3"/>
                    <a:pt x="10" y="1"/>
                  </a:cubicBezTo>
                  <a:cubicBezTo>
                    <a:pt x="7" y="0"/>
                    <a:pt x="3" y="0"/>
                    <a:pt x="0" y="0"/>
                  </a:cubicBezTo>
                  <a:cubicBezTo>
                    <a:pt x="0" y="0"/>
                    <a:pt x="0" y="1"/>
                    <a:pt x="0" y="2"/>
                  </a:cubicBezTo>
                  <a:cubicBezTo>
                    <a:pt x="3" y="2"/>
                    <a:pt x="5" y="4"/>
                    <a:pt x="9"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7" name="Freeform 101"/>
            <p:cNvSpPr/>
            <p:nvPr/>
          </p:nvSpPr>
          <p:spPr bwMode="auto">
            <a:xfrm>
              <a:off x="4873625" y="6323806"/>
              <a:ext cx="6350" cy="7938"/>
            </a:xfrm>
            <a:custGeom>
              <a:avLst/>
              <a:gdLst>
                <a:gd name="T0" fmla="*/ 2 w 4"/>
                <a:gd name="T1" fmla="*/ 0 h 5"/>
                <a:gd name="T2" fmla="*/ 1 w 4"/>
                <a:gd name="T3" fmla="*/ 1 h 5"/>
                <a:gd name="T4" fmla="*/ 1 w 4"/>
                <a:gd name="T5" fmla="*/ 5 h 5"/>
                <a:gd name="T6" fmla="*/ 4 w 4"/>
                <a:gd name="T7" fmla="*/ 4 h 5"/>
                <a:gd name="T8" fmla="*/ 4 w 4"/>
                <a:gd name="T9" fmla="*/ 0 h 5"/>
                <a:gd name="T10" fmla="*/ 2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2" y="0"/>
                  </a:moveTo>
                  <a:cubicBezTo>
                    <a:pt x="2" y="2"/>
                    <a:pt x="1" y="0"/>
                    <a:pt x="1" y="1"/>
                  </a:cubicBezTo>
                  <a:cubicBezTo>
                    <a:pt x="1" y="3"/>
                    <a:pt x="0" y="4"/>
                    <a:pt x="1" y="5"/>
                  </a:cubicBezTo>
                  <a:cubicBezTo>
                    <a:pt x="2" y="4"/>
                    <a:pt x="3" y="5"/>
                    <a:pt x="4" y="4"/>
                  </a:cubicBezTo>
                  <a:cubicBezTo>
                    <a:pt x="4" y="2"/>
                    <a:pt x="4" y="2"/>
                    <a:pt x="4" y="0"/>
                  </a:cubicBezTo>
                  <a:cubicBezTo>
                    <a:pt x="3" y="0"/>
                    <a:pt x="3" y="0"/>
                    <a:pt x="2"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8" name="Freeform 102"/>
            <p:cNvSpPr/>
            <p:nvPr/>
          </p:nvSpPr>
          <p:spPr bwMode="auto">
            <a:xfrm>
              <a:off x="4868863" y="6287293"/>
              <a:ext cx="17463" cy="11113"/>
            </a:xfrm>
            <a:custGeom>
              <a:avLst/>
              <a:gdLst>
                <a:gd name="T0" fmla="*/ 9 w 10"/>
                <a:gd name="T1" fmla="*/ 6 h 7"/>
                <a:gd name="T2" fmla="*/ 9 w 10"/>
                <a:gd name="T3" fmla="*/ 1 h 7"/>
                <a:gd name="T4" fmla="*/ 5 w 10"/>
                <a:gd name="T5" fmla="*/ 2 h 7"/>
                <a:gd name="T6" fmla="*/ 2 w 10"/>
                <a:gd name="T7" fmla="*/ 0 h 7"/>
                <a:gd name="T8" fmla="*/ 0 w 10"/>
                <a:gd name="T9" fmla="*/ 3 h 7"/>
                <a:gd name="T10" fmla="*/ 2 w 10"/>
                <a:gd name="T11" fmla="*/ 3 h 7"/>
                <a:gd name="T12" fmla="*/ 1 w 10"/>
                <a:gd name="T13" fmla="*/ 5 h 7"/>
                <a:gd name="T14" fmla="*/ 4 w 10"/>
                <a:gd name="T15" fmla="*/ 7 h 7"/>
                <a:gd name="T16" fmla="*/ 7 w 10"/>
                <a:gd name="T17" fmla="*/ 7 h 7"/>
                <a:gd name="T18" fmla="*/ 9 w 10"/>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9" y="6"/>
                  </a:moveTo>
                  <a:cubicBezTo>
                    <a:pt x="10" y="3"/>
                    <a:pt x="8" y="3"/>
                    <a:pt x="9" y="1"/>
                  </a:cubicBezTo>
                  <a:cubicBezTo>
                    <a:pt x="7" y="2"/>
                    <a:pt x="6" y="1"/>
                    <a:pt x="5" y="2"/>
                  </a:cubicBezTo>
                  <a:cubicBezTo>
                    <a:pt x="3" y="1"/>
                    <a:pt x="3" y="0"/>
                    <a:pt x="2" y="0"/>
                  </a:cubicBezTo>
                  <a:cubicBezTo>
                    <a:pt x="3" y="2"/>
                    <a:pt x="1" y="1"/>
                    <a:pt x="0" y="3"/>
                  </a:cubicBezTo>
                  <a:cubicBezTo>
                    <a:pt x="2" y="3"/>
                    <a:pt x="2" y="2"/>
                    <a:pt x="2" y="3"/>
                  </a:cubicBezTo>
                  <a:cubicBezTo>
                    <a:pt x="2" y="4"/>
                    <a:pt x="1" y="4"/>
                    <a:pt x="1" y="5"/>
                  </a:cubicBezTo>
                  <a:cubicBezTo>
                    <a:pt x="3" y="5"/>
                    <a:pt x="3" y="7"/>
                    <a:pt x="4" y="7"/>
                  </a:cubicBezTo>
                  <a:cubicBezTo>
                    <a:pt x="4" y="6"/>
                    <a:pt x="7" y="7"/>
                    <a:pt x="7" y="7"/>
                  </a:cubicBezTo>
                  <a:cubicBezTo>
                    <a:pt x="7" y="6"/>
                    <a:pt x="9" y="6"/>
                    <a:pt x="9" y="6"/>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29" name="Freeform 103"/>
            <p:cNvSpPr/>
            <p:nvPr/>
          </p:nvSpPr>
          <p:spPr bwMode="auto">
            <a:xfrm>
              <a:off x="4964113" y="6253956"/>
              <a:ext cx="22225" cy="25400"/>
            </a:xfrm>
            <a:custGeom>
              <a:avLst/>
              <a:gdLst>
                <a:gd name="T0" fmla="*/ 1 w 13"/>
                <a:gd name="T1" fmla="*/ 9 h 15"/>
                <a:gd name="T2" fmla="*/ 0 w 13"/>
                <a:gd name="T3" fmla="*/ 12 h 15"/>
                <a:gd name="T4" fmla="*/ 4 w 13"/>
                <a:gd name="T5" fmla="*/ 15 h 15"/>
                <a:gd name="T6" fmla="*/ 5 w 13"/>
                <a:gd name="T7" fmla="*/ 14 h 15"/>
                <a:gd name="T8" fmla="*/ 3 w 13"/>
                <a:gd name="T9" fmla="*/ 8 h 15"/>
                <a:gd name="T10" fmla="*/ 9 w 13"/>
                <a:gd name="T11" fmla="*/ 4 h 15"/>
                <a:gd name="T12" fmla="*/ 13 w 13"/>
                <a:gd name="T13" fmla="*/ 0 h 15"/>
                <a:gd name="T14" fmla="*/ 11 w 13"/>
                <a:gd name="T15" fmla="*/ 0 h 15"/>
                <a:gd name="T16" fmla="*/ 11 w 13"/>
                <a:gd name="T17" fmla="*/ 1 h 15"/>
                <a:gd name="T18" fmla="*/ 3 w 13"/>
                <a:gd name="T19" fmla="*/ 4 h 15"/>
                <a:gd name="T20" fmla="*/ 1 w 13"/>
                <a:gd name="T2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1" y="9"/>
                  </a:moveTo>
                  <a:cubicBezTo>
                    <a:pt x="1" y="10"/>
                    <a:pt x="0" y="10"/>
                    <a:pt x="0" y="12"/>
                  </a:cubicBezTo>
                  <a:cubicBezTo>
                    <a:pt x="1" y="13"/>
                    <a:pt x="2" y="14"/>
                    <a:pt x="4" y="15"/>
                  </a:cubicBezTo>
                  <a:cubicBezTo>
                    <a:pt x="4" y="14"/>
                    <a:pt x="4" y="14"/>
                    <a:pt x="5" y="14"/>
                  </a:cubicBezTo>
                  <a:cubicBezTo>
                    <a:pt x="4" y="11"/>
                    <a:pt x="2" y="11"/>
                    <a:pt x="3" y="8"/>
                  </a:cubicBezTo>
                  <a:cubicBezTo>
                    <a:pt x="6" y="7"/>
                    <a:pt x="7" y="5"/>
                    <a:pt x="9" y="4"/>
                  </a:cubicBezTo>
                  <a:cubicBezTo>
                    <a:pt x="11" y="4"/>
                    <a:pt x="13" y="3"/>
                    <a:pt x="13" y="0"/>
                  </a:cubicBezTo>
                  <a:cubicBezTo>
                    <a:pt x="12" y="0"/>
                    <a:pt x="12" y="0"/>
                    <a:pt x="11" y="0"/>
                  </a:cubicBezTo>
                  <a:cubicBezTo>
                    <a:pt x="11" y="1"/>
                    <a:pt x="11" y="1"/>
                    <a:pt x="11" y="1"/>
                  </a:cubicBezTo>
                  <a:cubicBezTo>
                    <a:pt x="8" y="2"/>
                    <a:pt x="5" y="3"/>
                    <a:pt x="3" y="4"/>
                  </a:cubicBezTo>
                  <a:cubicBezTo>
                    <a:pt x="3" y="7"/>
                    <a:pt x="1" y="6"/>
                    <a:pt x="1" y="9"/>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0" name="Freeform 104"/>
            <p:cNvSpPr/>
            <p:nvPr/>
          </p:nvSpPr>
          <p:spPr bwMode="auto">
            <a:xfrm>
              <a:off x="4968875" y="6238081"/>
              <a:ext cx="7938" cy="6350"/>
            </a:xfrm>
            <a:custGeom>
              <a:avLst/>
              <a:gdLst>
                <a:gd name="T0" fmla="*/ 0 w 4"/>
                <a:gd name="T1" fmla="*/ 3 h 4"/>
                <a:gd name="T2" fmla="*/ 4 w 4"/>
                <a:gd name="T3" fmla="*/ 2 h 4"/>
                <a:gd name="T4" fmla="*/ 0 w 4"/>
                <a:gd name="T5" fmla="*/ 3 h 4"/>
              </a:gdLst>
              <a:ahLst/>
              <a:cxnLst>
                <a:cxn ang="0">
                  <a:pos x="T0" y="T1"/>
                </a:cxn>
                <a:cxn ang="0">
                  <a:pos x="T2" y="T3"/>
                </a:cxn>
                <a:cxn ang="0">
                  <a:pos x="T4" y="T5"/>
                </a:cxn>
              </a:cxnLst>
              <a:rect l="0" t="0" r="r" b="b"/>
              <a:pathLst>
                <a:path w="4" h="4">
                  <a:moveTo>
                    <a:pt x="0" y="3"/>
                  </a:moveTo>
                  <a:cubicBezTo>
                    <a:pt x="1" y="4"/>
                    <a:pt x="2" y="2"/>
                    <a:pt x="4" y="2"/>
                  </a:cubicBezTo>
                  <a:cubicBezTo>
                    <a:pt x="4" y="0"/>
                    <a:pt x="0" y="1"/>
                    <a:pt x="0"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1" name="Freeform 105"/>
            <p:cNvSpPr/>
            <p:nvPr/>
          </p:nvSpPr>
          <p:spPr bwMode="auto">
            <a:xfrm>
              <a:off x="5014913" y="6241256"/>
              <a:ext cx="12700" cy="7938"/>
            </a:xfrm>
            <a:custGeom>
              <a:avLst/>
              <a:gdLst>
                <a:gd name="T0" fmla="*/ 4 w 7"/>
                <a:gd name="T1" fmla="*/ 0 h 5"/>
                <a:gd name="T2" fmla="*/ 0 w 7"/>
                <a:gd name="T3" fmla="*/ 0 h 5"/>
                <a:gd name="T4" fmla="*/ 0 w 7"/>
                <a:gd name="T5" fmla="*/ 3 h 5"/>
                <a:gd name="T6" fmla="*/ 7 w 7"/>
                <a:gd name="T7" fmla="*/ 2 h 5"/>
                <a:gd name="T8" fmla="*/ 7 w 7"/>
                <a:gd name="T9" fmla="*/ 2 h 5"/>
                <a:gd name="T10" fmla="*/ 4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4" y="0"/>
                  </a:moveTo>
                  <a:cubicBezTo>
                    <a:pt x="3" y="0"/>
                    <a:pt x="1" y="0"/>
                    <a:pt x="0" y="0"/>
                  </a:cubicBezTo>
                  <a:cubicBezTo>
                    <a:pt x="0" y="1"/>
                    <a:pt x="0" y="2"/>
                    <a:pt x="0" y="3"/>
                  </a:cubicBezTo>
                  <a:cubicBezTo>
                    <a:pt x="3" y="3"/>
                    <a:pt x="6" y="5"/>
                    <a:pt x="7" y="2"/>
                  </a:cubicBezTo>
                  <a:cubicBezTo>
                    <a:pt x="7" y="2"/>
                    <a:pt x="7" y="2"/>
                    <a:pt x="7" y="2"/>
                  </a:cubicBezTo>
                  <a:cubicBezTo>
                    <a:pt x="7" y="1"/>
                    <a:pt x="5" y="0"/>
                    <a:pt x="4"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2" name="Freeform 106"/>
            <p:cNvSpPr/>
            <p:nvPr/>
          </p:nvSpPr>
          <p:spPr bwMode="auto">
            <a:xfrm>
              <a:off x="4773613" y="6293643"/>
              <a:ext cx="11113" cy="11113"/>
            </a:xfrm>
            <a:custGeom>
              <a:avLst/>
              <a:gdLst>
                <a:gd name="T0" fmla="*/ 2 w 6"/>
                <a:gd name="T1" fmla="*/ 0 h 6"/>
                <a:gd name="T2" fmla="*/ 0 w 6"/>
                <a:gd name="T3" fmla="*/ 3 h 6"/>
                <a:gd name="T4" fmla="*/ 3 w 6"/>
                <a:gd name="T5" fmla="*/ 5 h 6"/>
                <a:gd name="T6" fmla="*/ 6 w 6"/>
                <a:gd name="T7" fmla="*/ 3 h 6"/>
                <a:gd name="T8" fmla="*/ 5 w 6"/>
                <a:gd name="T9" fmla="*/ 1 h 6"/>
                <a:gd name="T10" fmla="*/ 2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2" y="0"/>
                  </a:moveTo>
                  <a:cubicBezTo>
                    <a:pt x="2" y="1"/>
                    <a:pt x="2" y="3"/>
                    <a:pt x="0" y="3"/>
                  </a:cubicBezTo>
                  <a:cubicBezTo>
                    <a:pt x="1" y="4"/>
                    <a:pt x="2" y="5"/>
                    <a:pt x="3" y="5"/>
                  </a:cubicBezTo>
                  <a:cubicBezTo>
                    <a:pt x="3" y="1"/>
                    <a:pt x="6" y="6"/>
                    <a:pt x="6" y="3"/>
                  </a:cubicBezTo>
                  <a:cubicBezTo>
                    <a:pt x="5" y="3"/>
                    <a:pt x="6" y="2"/>
                    <a:pt x="5" y="1"/>
                  </a:cubicBezTo>
                  <a:cubicBezTo>
                    <a:pt x="4" y="1"/>
                    <a:pt x="4" y="0"/>
                    <a:pt x="2"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3" name="Freeform 107"/>
            <p:cNvSpPr/>
            <p:nvPr/>
          </p:nvSpPr>
          <p:spPr bwMode="auto">
            <a:xfrm>
              <a:off x="4792663" y="6414293"/>
              <a:ext cx="4763" cy="3175"/>
            </a:xfrm>
            <a:custGeom>
              <a:avLst/>
              <a:gdLst>
                <a:gd name="T0" fmla="*/ 0 w 3"/>
                <a:gd name="T1" fmla="*/ 2 h 2"/>
                <a:gd name="T2" fmla="*/ 2 w 3"/>
                <a:gd name="T3" fmla="*/ 0 h 2"/>
                <a:gd name="T4" fmla="*/ 0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1" y="2"/>
                    <a:pt x="3" y="2"/>
                    <a:pt x="2" y="0"/>
                  </a:cubicBezTo>
                  <a:cubicBezTo>
                    <a:pt x="1" y="0"/>
                    <a:pt x="1" y="0"/>
                    <a:pt x="0" y="0"/>
                  </a:cubicBezTo>
                  <a:cubicBezTo>
                    <a:pt x="0" y="1"/>
                    <a:pt x="0" y="1"/>
                    <a:pt x="0" y="2"/>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4" name="Freeform 108"/>
            <p:cNvSpPr/>
            <p:nvPr/>
          </p:nvSpPr>
          <p:spPr bwMode="auto">
            <a:xfrm>
              <a:off x="4765675" y="6406356"/>
              <a:ext cx="25400" cy="11113"/>
            </a:xfrm>
            <a:custGeom>
              <a:avLst/>
              <a:gdLst>
                <a:gd name="T0" fmla="*/ 9 w 15"/>
                <a:gd name="T1" fmla="*/ 6 h 7"/>
                <a:gd name="T2" fmla="*/ 12 w 15"/>
                <a:gd name="T3" fmla="*/ 7 h 7"/>
                <a:gd name="T4" fmla="*/ 15 w 15"/>
                <a:gd name="T5" fmla="*/ 6 h 7"/>
                <a:gd name="T6" fmla="*/ 10 w 15"/>
                <a:gd name="T7" fmla="*/ 3 h 7"/>
                <a:gd name="T8" fmla="*/ 9 w 15"/>
                <a:gd name="T9" fmla="*/ 1 h 7"/>
                <a:gd name="T10" fmla="*/ 7 w 15"/>
                <a:gd name="T11" fmla="*/ 0 h 7"/>
                <a:gd name="T12" fmla="*/ 1 w 15"/>
                <a:gd name="T13" fmla="*/ 0 h 7"/>
                <a:gd name="T14" fmla="*/ 0 w 15"/>
                <a:gd name="T15" fmla="*/ 2 h 7"/>
                <a:gd name="T16" fmla="*/ 3 w 15"/>
                <a:gd name="T17" fmla="*/ 1 h 7"/>
                <a:gd name="T18" fmla="*/ 7 w 15"/>
                <a:gd name="T19" fmla="*/ 4 h 7"/>
                <a:gd name="T20" fmla="*/ 10 w 15"/>
                <a:gd name="T21" fmla="*/ 4 h 7"/>
                <a:gd name="T22" fmla="*/ 9 w 15"/>
                <a:gd name="T2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7">
                  <a:moveTo>
                    <a:pt x="9" y="6"/>
                  </a:moveTo>
                  <a:cubicBezTo>
                    <a:pt x="11" y="6"/>
                    <a:pt x="11" y="7"/>
                    <a:pt x="12" y="7"/>
                  </a:cubicBezTo>
                  <a:cubicBezTo>
                    <a:pt x="12" y="6"/>
                    <a:pt x="14" y="6"/>
                    <a:pt x="15" y="6"/>
                  </a:cubicBezTo>
                  <a:cubicBezTo>
                    <a:pt x="14" y="3"/>
                    <a:pt x="12" y="3"/>
                    <a:pt x="10" y="3"/>
                  </a:cubicBezTo>
                  <a:cubicBezTo>
                    <a:pt x="10" y="2"/>
                    <a:pt x="9" y="2"/>
                    <a:pt x="9" y="1"/>
                  </a:cubicBezTo>
                  <a:cubicBezTo>
                    <a:pt x="8" y="1"/>
                    <a:pt x="7" y="1"/>
                    <a:pt x="7" y="0"/>
                  </a:cubicBezTo>
                  <a:cubicBezTo>
                    <a:pt x="5" y="0"/>
                    <a:pt x="3" y="0"/>
                    <a:pt x="1" y="0"/>
                  </a:cubicBezTo>
                  <a:cubicBezTo>
                    <a:pt x="1" y="1"/>
                    <a:pt x="0" y="1"/>
                    <a:pt x="0" y="2"/>
                  </a:cubicBezTo>
                  <a:cubicBezTo>
                    <a:pt x="2" y="2"/>
                    <a:pt x="1" y="0"/>
                    <a:pt x="3" y="1"/>
                  </a:cubicBezTo>
                  <a:cubicBezTo>
                    <a:pt x="5" y="1"/>
                    <a:pt x="5" y="4"/>
                    <a:pt x="7" y="4"/>
                  </a:cubicBezTo>
                  <a:cubicBezTo>
                    <a:pt x="8" y="4"/>
                    <a:pt x="10" y="3"/>
                    <a:pt x="10" y="4"/>
                  </a:cubicBezTo>
                  <a:cubicBezTo>
                    <a:pt x="9" y="4"/>
                    <a:pt x="9" y="5"/>
                    <a:pt x="9" y="6"/>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5" name="Freeform 109"/>
            <p:cNvSpPr/>
            <p:nvPr/>
          </p:nvSpPr>
          <p:spPr bwMode="auto">
            <a:xfrm>
              <a:off x="4773613" y="6414293"/>
              <a:ext cx="4763" cy="3175"/>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1"/>
                    <a:pt x="0" y="1"/>
                    <a:pt x="0" y="2"/>
                  </a:cubicBezTo>
                  <a:cubicBezTo>
                    <a:pt x="1" y="2"/>
                    <a:pt x="1" y="2"/>
                    <a:pt x="3" y="2"/>
                  </a:cubicBezTo>
                  <a:cubicBezTo>
                    <a:pt x="3" y="0"/>
                    <a:pt x="1"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6" name="Freeform 110"/>
            <p:cNvSpPr/>
            <p:nvPr/>
          </p:nvSpPr>
          <p:spPr bwMode="auto">
            <a:xfrm>
              <a:off x="4773613" y="6400006"/>
              <a:ext cx="3175" cy="3175"/>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0" y="0"/>
                    <a:pt x="0" y="1"/>
                    <a:pt x="0" y="2"/>
                  </a:cubicBezTo>
                  <a:cubicBezTo>
                    <a:pt x="1" y="2"/>
                    <a:pt x="2" y="2"/>
                    <a:pt x="2" y="2"/>
                  </a:cubicBezTo>
                  <a:cubicBezTo>
                    <a:pt x="2" y="0"/>
                    <a:pt x="1"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7" name="Freeform 111"/>
            <p:cNvSpPr/>
            <p:nvPr/>
          </p:nvSpPr>
          <p:spPr bwMode="auto">
            <a:xfrm>
              <a:off x="4778375" y="6400006"/>
              <a:ext cx="4763" cy="3175"/>
            </a:xfrm>
            <a:custGeom>
              <a:avLst/>
              <a:gdLst>
                <a:gd name="T0" fmla="*/ 1 w 2"/>
                <a:gd name="T1" fmla="*/ 0 h 2"/>
                <a:gd name="T2" fmla="*/ 0 w 2"/>
                <a:gd name="T3" fmla="*/ 0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1" y="0"/>
                    <a:pt x="0" y="0"/>
                  </a:cubicBezTo>
                  <a:cubicBezTo>
                    <a:pt x="0" y="1"/>
                    <a:pt x="0" y="2"/>
                    <a:pt x="2" y="2"/>
                  </a:cubicBezTo>
                  <a:cubicBezTo>
                    <a:pt x="2" y="1"/>
                    <a:pt x="2" y="0"/>
                    <a:pt x="1"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8" name="Freeform 112"/>
            <p:cNvSpPr/>
            <p:nvPr/>
          </p:nvSpPr>
          <p:spPr bwMode="auto">
            <a:xfrm>
              <a:off x="4783138" y="6403181"/>
              <a:ext cx="3175" cy="4763"/>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cubicBezTo>
                    <a:pt x="0" y="0"/>
                    <a:pt x="0" y="1"/>
                    <a:pt x="0" y="2"/>
                  </a:cubicBezTo>
                  <a:cubicBezTo>
                    <a:pt x="1" y="2"/>
                    <a:pt x="1" y="2"/>
                    <a:pt x="2" y="2"/>
                  </a:cubicBezTo>
                  <a:cubicBezTo>
                    <a:pt x="2" y="0"/>
                    <a:pt x="1"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39" name="Freeform 113"/>
            <p:cNvSpPr/>
            <p:nvPr/>
          </p:nvSpPr>
          <p:spPr bwMode="auto">
            <a:xfrm>
              <a:off x="4784725" y="6406356"/>
              <a:ext cx="4763" cy="4763"/>
            </a:xfrm>
            <a:custGeom>
              <a:avLst/>
              <a:gdLst>
                <a:gd name="T0" fmla="*/ 2 w 3"/>
                <a:gd name="T1" fmla="*/ 1 h 3"/>
                <a:gd name="T2" fmla="*/ 1 w 3"/>
                <a:gd name="T3" fmla="*/ 1 h 3"/>
                <a:gd name="T4" fmla="*/ 2 w 3"/>
                <a:gd name="T5" fmla="*/ 1 h 3"/>
              </a:gdLst>
              <a:ahLst/>
              <a:cxnLst>
                <a:cxn ang="0">
                  <a:pos x="T0" y="T1"/>
                </a:cxn>
                <a:cxn ang="0">
                  <a:pos x="T2" y="T3"/>
                </a:cxn>
                <a:cxn ang="0">
                  <a:pos x="T4" y="T5"/>
                </a:cxn>
              </a:cxnLst>
              <a:rect l="0" t="0" r="r" b="b"/>
              <a:pathLst>
                <a:path w="3" h="3">
                  <a:moveTo>
                    <a:pt x="2" y="1"/>
                  </a:moveTo>
                  <a:cubicBezTo>
                    <a:pt x="2" y="0"/>
                    <a:pt x="1" y="1"/>
                    <a:pt x="1" y="1"/>
                  </a:cubicBezTo>
                  <a:cubicBezTo>
                    <a:pt x="0" y="2"/>
                    <a:pt x="3" y="3"/>
                    <a:pt x="2"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0" name="Freeform 114"/>
            <p:cNvSpPr/>
            <p:nvPr/>
          </p:nvSpPr>
          <p:spPr bwMode="auto">
            <a:xfrm>
              <a:off x="5103813" y="6455568"/>
              <a:ext cx="17463" cy="19050"/>
            </a:xfrm>
            <a:custGeom>
              <a:avLst/>
              <a:gdLst>
                <a:gd name="T0" fmla="*/ 8 w 10"/>
                <a:gd name="T1" fmla="*/ 10 h 10"/>
                <a:gd name="T2" fmla="*/ 10 w 10"/>
                <a:gd name="T3" fmla="*/ 1 h 10"/>
                <a:gd name="T4" fmla="*/ 8 w 10"/>
                <a:gd name="T5" fmla="*/ 0 h 10"/>
                <a:gd name="T6" fmla="*/ 8 w 10"/>
                <a:gd name="T7" fmla="*/ 0 h 10"/>
                <a:gd name="T8" fmla="*/ 5 w 10"/>
                <a:gd name="T9" fmla="*/ 0 h 10"/>
                <a:gd name="T10" fmla="*/ 4 w 10"/>
                <a:gd name="T11" fmla="*/ 2 h 10"/>
                <a:gd name="T12" fmla="*/ 2 w 10"/>
                <a:gd name="T13" fmla="*/ 1 h 10"/>
                <a:gd name="T14" fmla="*/ 1 w 10"/>
                <a:gd name="T15" fmla="*/ 2 h 10"/>
                <a:gd name="T16" fmla="*/ 3 w 10"/>
                <a:gd name="T17" fmla="*/ 2 h 10"/>
                <a:gd name="T18" fmla="*/ 6 w 10"/>
                <a:gd name="T19" fmla="*/ 6 h 10"/>
                <a:gd name="T20" fmla="*/ 8 w 10"/>
                <a:gd name="T21" fmla="*/ 7 h 10"/>
                <a:gd name="T22" fmla="*/ 8 w 10"/>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0">
                  <a:moveTo>
                    <a:pt x="8" y="10"/>
                  </a:moveTo>
                  <a:cubicBezTo>
                    <a:pt x="9" y="7"/>
                    <a:pt x="10" y="4"/>
                    <a:pt x="10" y="1"/>
                  </a:cubicBezTo>
                  <a:cubicBezTo>
                    <a:pt x="10" y="1"/>
                    <a:pt x="9" y="0"/>
                    <a:pt x="8" y="0"/>
                  </a:cubicBezTo>
                  <a:cubicBezTo>
                    <a:pt x="8" y="0"/>
                    <a:pt x="8" y="0"/>
                    <a:pt x="8" y="0"/>
                  </a:cubicBezTo>
                  <a:cubicBezTo>
                    <a:pt x="7" y="0"/>
                    <a:pt x="6" y="0"/>
                    <a:pt x="5" y="0"/>
                  </a:cubicBezTo>
                  <a:cubicBezTo>
                    <a:pt x="5" y="1"/>
                    <a:pt x="5" y="2"/>
                    <a:pt x="4" y="2"/>
                  </a:cubicBezTo>
                  <a:cubicBezTo>
                    <a:pt x="3" y="2"/>
                    <a:pt x="3" y="0"/>
                    <a:pt x="2" y="1"/>
                  </a:cubicBezTo>
                  <a:cubicBezTo>
                    <a:pt x="2" y="2"/>
                    <a:pt x="0" y="1"/>
                    <a:pt x="1" y="2"/>
                  </a:cubicBezTo>
                  <a:cubicBezTo>
                    <a:pt x="1" y="4"/>
                    <a:pt x="2" y="2"/>
                    <a:pt x="3" y="2"/>
                  </a:cubicBezTo>
                  <a:cubicBezTo>
                    <a:pt x="4" y="4"/>
                    <a:pt x="5" y="4"/>
                    <a:pt x="6" y="6"/>
                  </a:cubicBezTo>
                  <a:cubicBezTo>
                    <a:pt x="7" y="6"/>
                    <a:pt x="8" y="6"/>
                    <a:pt x="8" y="7"/>
                  </a:cubicBezTo>
                  <a:cubicBezTo>
                    <a:pt x="8" y="8"/>
                    <a:pt x="8" y="9"/>
                    <a:pt x="8" y="1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1" name="Freeform 115"/>
            <p:cNvSpPr/>
            <p:nvPr/>
          </p:nvSpPr>
          <p:spPr bwMode="auto">
            <a:xfrm>
              <a:off x="4787900" y="6260306"/>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2" name="Freeform 116"/>
            <p:cNvSpPr/>
            <p:nvPr/>
          </p:nvSpPr>
          <p:spPr bwMode="auto">
            <a:xfrm>
              <a:off x="5078413" y="6363493"/>
              <a:ext cx="4763" cy="7938"/>
            </a:xfrm>
            <a:custGeom>
              <a:avLst/>
              <a:gdLst>
                <a:gd name="T0" fmla="*/ 3 w 3"/>
                <a:gd name="T1" fmla="*/ 1 h 4"/>
                <a:gd name="T2" fmla="*/ 0 w 3"/>
                <a:gd name="T3" fmla="*/ 3 h 4"/>
                <a:gd name="T4" fmla="*/ 3 w 3"/>
                <a:gd name="T5" fmla="*/ 3 h 4"/>
                <a:gd name="T6" fmla="*/ 3 w 3"/>
                <a:gd name="T7" fmla="*/ 1 h 4"/>
              </a:gdLst>
              <a:ahLst/>
              <a:cxnLst>
                <a:cxn ang="0">
                  <a:pos x="T0" y="T1"/>
                </a:cxn>
                <a:cxn ang="0">
                  <a:pos x="T2" y="T3"/>
                </a:cxn>
                <a:cxn ang="0">
                  <a:pos x="T4" y="T5"/>
                </a:cxn>
                <a:cxn ang="0">
                  <a:pos x="T6" y="T7"/>
                </a:cxn>
              </a:cxnLst>
              <a:rect l="0" t="0" r="r" b="b"/>
              <a:pathLst>
                <a:path w="3" h="4">
                  <a:moveTo>
                    <a:pt x="3" y="1"/>
                  </a:moveTo>
                  <a:cubicBezTo>
                    <a:pt x="1" y="0"/>
                    <a:pt x="1" y="2"/>
                    <a:pt x="0" y="3"/>
                  </a:cubicBezTo>
                  <a:cubicBezTo>
                    <a:pt x="1" y="2"/>
                    <a:pt x="3" y="4"/>
                    <a:pt x="3" y="3"/>
                  </a:cubicBezTo>
                  <a:cubicBezTo>
                    <a:pt x="3" y="2"/>
                    <a:pt x="3" y="1"/>
                    <a:pt x="3"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3" name="Freeform 117"/>
            <p:cNvSpPr/>
            <p:nvPr/>
          </p:nvSpPr>
          <p:spPr bwMode="auto">
            <a:xfrm>
              <a:off x="5043488" y="6265068"/>
              <a:ext cx="1588"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1"/>
                    <a:pt x="0" y="1"/>
                  </a:cubicBezTo>
                  <a:cubicBezTo>
                    <a:pt x="0" y="0"/>
                    <a:pt x="0" y="1"/>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4" name="Freeform 118"/>
            <p:cNvSpPr/>
            <p:nvPr/>
          </p:nvSpPr>
          <p:spPr bwMode="auto">
            <a:xfrm>
              <a:off x="5045075" y="6265068"/>
              <a:ext cx="1588"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0" y="0"/>
                    <a:pt x="0" y="0"/>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5" name="Freeform 119"/>
            <p:cNvSpPr/>
            <p:nvPr/>
          </p:nvSpPr>
          <p:spPr bwMode="auto">
            <a:xfrm>
              <a:off x="4995863" y="6279356"/>
              <a:ext cx="4763" cy="1588"/>
            </a:xfrm>
            <a:custGeom>
              <a:avLst/>
              <a:gdLst>
                <a:gd name="T0" fmla="*/ 1 w 3"/>
                <a:gd name="T1" fmla="*/ 0 h 1"/>
                <a:gd name="T2" fmla="*/ 2 w 3"/>
                <a:gd name="T3" fmla="*/ 1 h 1"/>
                <a:gd name="T4" fmla="*/ 1 w 3"/>
                <a:gd name="T5" fmla="*/ 0 h 1"/>
              </a:gdLst>
              <a:ahLst/>
              <a:cxnLst>
                <a:cxn ang="0">
                  <a:pos x="T0" y="T1"/>
                </a:cxn>
                <a:cxn ang="0">
                  <a:pos x="T2" y="T3"/>
                </a:cxn>
                <a:cxn ang="0">
                  <a:pos x="T4" y="T5"/>
                </a:cxn>
              </a:cxnLst>
              <a:rect l="0" t="0" r="r" b="b"/>
              <a:pathLst>
                <a:path w="3" h="1">
                  <a:moveTo>
                    <a:pt x="1" y="0"/>
                  </a:moveTo>
                  <a:cubicBezTo>
                    <a:pt x="0" y="1"/>
                    <a:pt x="1" y="1"/>
                    <a:pt x="2" y="1"/>
                  </a:cubicBezTo>
                  <a:cubicBezTo>
                    <a:pt x="3" y="0"/>
                    <a:pt x="1" y="1"/>
                    <a:pt x="1"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6" name="Freeform 120"/>
            <p:cNvSpPr/>
            <p:nvPr/>
          </p:nvSpPr>
          <p:spPr bwMode="auto">
            <a:xfrm>
              <a:off x="4722813" y="6395243"/>
              <a:ext cx="0" cy="1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7" name="Freeform 121"/>
            <p:cNvSpPr/>
            <p:nvPr/>
          </p:nvSpPr>
          <p:spPr bwMode="auto">
            <a:xfrm>
              <a:off x="4906963" y="6357143"/>
              <a:ext cx="0" cy="1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8" name="Freeform 122"/>
            <p:cNvSpPr/>
            <p:nvPr/>
          </p:nvSpPr>
          <p:spPr bwMode="auto">
            <a:xfrm>
              <a:off x="4906963" y="6292056"/>
              <a:ext cx="20638" cy="34925"/>
            </a:xfrm>
            <a:custGeom>
              <a:avLst/>
              <a:gdLst>
                <a:gd name="T0" fmla="*/ 11 w 12"/>
                <a:gd name="T1" fmla="*/ 0 h 20"/>
                <a:gd name="T2" fmla="*/ 6 w 12"/>
                <a:gd name="T3" fmla="*/ 9 h 20"/>
                <a:gd name="T4" fmla="*/ 7 w 12"/>
                <a:gd name="T5" fmla="*/ 12 h 20"/>
                <a:gd name="T6" fmla="*/ 5 w 12"/>
                <a:gd name="T7" fmla="*/ 18 h 20"/>
                <a:gd name="T8" fmla="*/ 0 w 12"/>
                <a:gd name="T9" fmla="*/ 13 h 20"/>
                <a:gd name="T10" fmla="*/ 2 w 12"/>
                <a:gd name="T11" fmla="*/ 18 h 20"/>
                <a:gd name="T12" fmla="*/ 2 w 12"/>
                <a:gd name="T13" fmla="*/ 19 h 20"/>
                <a:gd name="T14" fmla="*/ 3 w 12"/>
                <a:gd name="T15" fmla="*/ 20 h 20"/>
                <a:gd name="T16" fmla="*/ 5 w 12"/>
                <a:gd name="T17" fmla="*/ 18 h 20"/>
                <a:gd name="T18" fmla="*/ 8 w 12"/>
                <a:gd name="T19" fmla="*/ 18 h 20"/>
                <a:gd name="T20" fmla="*/ 10 w 12"/>
                <a:gd name="T21" fmla="*/ 12 h 20"/>
                <a:gd name="T22" fmla="*/ 12 w 12"/>
                <a:gd name="T23" fmla="*/ 14 h 20"/>
                <a:gd name="T24" fmla="*/ 12 w 12"/>
                <a:gd name="T25" fmla="*/ 9 h 20"/>
                <a:gd name="T26" fmla="*/ 8 w 12"/>
                <a:gd name="T27" fmla="*/ 8 h 20"/>
                <a:gd name="T28" fmla="*/ 12 w 12"/>
                <a:gd name="T29" fmla="*/ 1 h 20"/>
                <a:gd name="T30" fmla="*/ 11 w 12"/>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20">
                  <a:moveTo>
                    <a:pt x="11" y="0"/>
                  </a:moveTo>
                  <a:cubicBezTo>
                    <a:pt x="9" y="3"/>
                    <a:pt x="7" y="5"/>
                    <a:pt x="6" y="9"/>
                  </a:cubicBezTo>
                  <a:cubicBezTo>
                    <a:pt x="7" y="10"/>
                    <a:pt x="7" y="11"/>
                    <a:pt x="7" y="12"/>
                  </a:cubicBezTo>
                  <a:cubicBezTo>
                    <a:pt x="6" y="14"/>
                    <a:pt x="6" y="16"/>
                    <a:pt x="5" y="18"/>
                  </a:cubicBezTo>
                  <a:cubicBezTo>
                    <a:pt x="1" y="20"/>
                    <a:pt x="2" y="13"/>
                    <a:pt x="0" y="13"/>
                  </a:cubicBezTo>
                  <a:cubicBezTo>
                    <a:pt x="0" y="15"/>
                    <a:pt x="1" y="17"/>
                    <a:pt x="2" y="18"/>
                  </a:cubicBezTo>
                  <a:cubicBezTo>
                    <a:pt x="1" y="18"/>
                    <a:pt x="1" y="19"/>
                    <a:pt x="2" y="19"/>
                  </a:cubicBezTo>
                  <a:cubicBezTo>
                    <a:pt x="2" y="18"/>
                    <a:pt x="3" y="19"/>
                    <a:pt x="3" y="20"/>
                  </a:cubicBezTo>
                  <a:cubicBezTo>
                    <a:pt x="4" y="20"/>
                    <a:pt x="4" y="19"/>
                    <a:pt x="5" y="18"/>
                  </a:cubicBezTo>
                  <a:cubicBezTo>
                    <a:pt x="6" y="18"/>
                    <a:pt x="7" y="18"/>
                    <a:pt x="8" y="18"/>
                  </a:cubicBezTo>
                  <a:cubicBezTo>
                    <a:pt x="10" y="17"/>
                    <a:pt x="9" y="14"/>
                    <a:pt x="10" y="12"/>
                  </a:cubicBezTo>
                  <a:cubicBezTo>
                    <a:pt x="12" y="11"/>
                    <a:pt x="11" y="14"/>
                    <a:pt x="12" y="14"/>
                  </a:cubicBezTo>
                  <a:cubicBezTo>
                    <a:pt x="12" y="13"/>
                    <a:pt x="12" y="11"/>
                    <a:pt x="12" y="9"/>
                  </a:cubicBezTo>
                  <a:cubicBezTo>
                    <a:pt x="10" y="9"/>
                    <a:pt x="9" y="9"/>
                    <a:pt x="8" y="8"/>
                  </a:cubicBezTo>
                  <a:cubicBezTo>
                    <a:pt x="8" y="4"/>
                    <a:pt x="11" y="4"/>
                    <a:pt x="12" y="1"/>
                  </a:cubicBezTo>
                  <a:cubicBezTo>
                    <a:pt x="11" y="0"/>
                    <a:pt x="11" y="0"/>
                    <a:pt x="11"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49" name="Freeform 123"/>
            <p:cNvSpPr/>
            <p:nvPr/>
          </p:nvSpPr>
          <p:spPr bwMode="auto">
            <a:xfrm>
              <a:off x="4810125" y="6328568"/>
              <a:ext cx="1588" cy="158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0"/>
                    <a:pt x="1" y="1"/>
                  </a:cubicBezTo>
                  <a:cubicBezTo>
                    <a:pt x="1" y="1"/>
                    <a:pt x="1" y="0"/>
                    <a:pt x="1"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0" name="Freeform 124"/>
            <p:cNvSpPr/>
            <p:nvPr/>
          </p:nvSpPr>
          <p:spPr bwMode="auto">
            <a:xfrm>
              <a:off x="5064125" y="6409531"/>
              <a:ext cx="6350" cy="9525"/>
            </a:xfrm>
            <a:custGeom>
              <a:avLst/>
              <a:gdLst>
                <a:gd name="T0" fmla="*/ 1 w 4"/>
                <a:gd name="T1" fmla="*/ 1 h 6"/>
                <a:gd name="T2" fmla="*/ 2 w 4"/>
                <a:gd name="T3" fmla="*/ 5 h 6"/>
                <a:gd name="T4" fmla="*/ 4 w 4"/>
                <a:gd name="T5" fmla="*/ 6 h 6"/>
                <a:gd name="T6" fmla="*/ 4 w 4"/>
                <a:gd name="T7" fmla="*/ 2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0" y="3"/>
                    <a:pt x="2" y="3"/>
                    <a:pt x="2" y="5"/>
                  </a:cubicBezTo>
                  <a:cubicBezTo>
                    <a:pt x="2" y="5"/>
                    <a:pt x="3" y="5"/>
                    <a:pt x="4" y="6"/>
                  </a:cubicBezTo>
                  <a:cubicBezTo>
                    <a:pt x="3" y="3"/>
                    <a:pt x="3" y="4"/>
                    <a:pt x="4" y="2"/>
                  </a:cubicBezTo>
                  <a:cubicBezTo>
                    <a:pt x="2" y="3"/>
                    <a:pt x="2" y="0"/>
                    <a:pt x="1"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1" name="Freeform 125"/>
            <p:cNvSpPr/>
            <p:nvPr/>
          </p:nvSpPr>
          <p:spPr bwMode="auto">
            <a:xfrm>
              <a:off x="4941888" y="6288881"/>
              <a:ext cx="7938" cy="7938"/>
            </a:xfrm>
            <a:custGeom>
              <a:avLst/>
              <a:gdLst>
                <a:gd name="T0" fmla="*/ 0 w 5"/>
                <a:gd name="T1" fmla="*/ 0 h 5"/>
                <a:gd name="T2" fmla="*/ 2 w 5"/>
                <a:gd name="T3" fmla="*/ 4 h 5"/>
                <a:gd name="T4" fmla="*/ 3 w 5"/>
                <a:gd name="T5" fmla="*/ 3 h 5"/>
                <a:gd name="T6" fmla="*/ 5 w 5"/>
                <a:gd name="T7" fmla="*/ 1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1"/>
                    <a:pt x="0" y="5"/>
                    <a:pt x="2" y="4"/>
                  </a:cubicBezTo>
                  <a:cubicBezTo>
                    <a:pt x="3" y="4"/>
                    <a:pt x="2" y="3"/>
                    <a:pt x="3" y="3"/>
                  </a:cubicBezTo>
                  <a:cubicBezTo>
                    <a:pt x="4" y="2"/>
                    <a:pt x="5" y="2"/>
                    <a:pt x="5" y="1"/>
                  </a:cubicBezTo>
                  <a:cubicBezTo>
                    <a:pt x="4" y="0"/>
                    <a:pt x="2"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2" name="Freeform 126"/>
            <p:cNvSpPr/>
            <p:nvPr/>
          </p:nvSpPr>
          <p:spPr bwMode="auto">
            <a:xfrm>
              <a:off x="4933950" y="6277768"/>
              <a:ext cx="1588" cy="1588"/>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0"/>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3" name="Freeform 127"/>
            <p:cNvSpPr/>
            <p:nvPr/>
          </p:nvSpPr>
          <p:spPr bwMode="auto">
            <a:xfrm>
              <a:off x="4946650" y="6395243"/>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0" y="0"/>
                    <a:pt x="0" y="1"/>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4" name="Freeform 128"/>
            <p:cNvSpPr/>
            <p:nvPr/>
          </p:nvSpPr>
          <p:spPr bwMode="auto">
            <a:xfrm>
              <a:off x="4946650" y="6293643"/>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5" name="Freeform 129"/>
            <p:cNvSpPr/>
            <p:nvPr/>
          </p:nvSpPr>
          <p:spPr bwMode="auto">
            <a:xfrm>
              <a:off x="4994275" y="6276181"/>
              <a:ext cx="3175" cy="3175"/>
            </a:xfrm>
            <a:custGeom>
              <a:avLst/>
              <a:gdLst>
                <a:gd name="T0" fmla="*/ 2 w 2"/>
                <a:gd name="T1" fmla="*/ 2 h 2"/>
                <a:gd name="T2" fmla="*/ 2 w 2"/>
                <a:gd name="T3" fmla="*/ 2 h 2"/>
              </a:gdLst>
              <a:ahLst/>
              <a:cxnLst>
                <a:cxn ang="0">
                  <a:pos x="T0" y="T1"/>
                </a:cxn>
                <a:cxn ang="0">
                  <a:pos x="T2" y="T3"/>
                </a:cxn>
              </a:cxnLst>
              <a:rect l="0" t="0" r="r" b="b"/>
              <a:pathLst>
                <a:path w="2" h="2">
                  <a:moveTo>
                    <a:pt x="2" y="2"/>
                  </a:moveTo>
                  <a:cubicBezTo>
                    <a:pt x="2" y="0"/>
                    <a:pt x="0" y="2"/>
                    <a:pt x="2" y="2"/>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6" name="Freeform 130"/>
            <p:cNvSpPr/>
            <p:nvPr/>
          </p:nvSpPr>
          <p:spPr bwMode="auto">
            <a:xfrm>
              <a:off x="4929188" y="6307931"/>
              <a:ext cx="3175" cy="3175"/>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2" y="2"/>
                    <a:pt x="2" y="0"/>
                  </a:cubicBezTo>
                  <a:cubicBezTo>
                    <a:pt x="1" y="1"/>
                    <a:pt x="0" y="0"/>
                    <a:pt x="0" y="2"/>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7" name="Freeform 131"/>
            <p:cNvSpPr/>
            <p:nvPr/>
          </p:nvSpPr>
          <p:spPr bwMode="auto">
            <a:xfrm>
              <a:off x="5046663" y="6263481"/>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8" name="Freeform 132"/>
            <p:cNvSpPr/>
            <p:nvPr/>
          </p:nvSpPr>
          <p:spPr bwMode="auto">
            <a:xfrm>
              <a:off x="4860925" y="6231731"/>
              <a:ext cx="12700" cy="6350"/>
            </a:xfrm>
            <a:custGeom>
              <a:avLst/>
              <a:gdLst>
                <a:gd name="T0" fmla="*/ 7 w 7"/>
                <a:gd name="T1" fmla="*/ 0 h 3"/>
                <a:gd name="T2" fmla="*/ 0 w 7"/>
                <a:gd name="T3" fmla="*/ 2 h 3"/>
                <a:gd name="T4" fmla="*/ 5 w 7"/>
                <a:gd name="T5" fmla="*/ 3 h 3"/>
                <a:gd name="T6" fmla="*/ 7 w 7"/>
                <a:gd name="T7" fmla="*/ 0 h 3"/>
              </a:gdLst>
              <a:ahLst/>
              <a:cxnLst>
                <a:cxn ang="0">
                  <a:pos x="T0" y="T1"/>
                </a:cxn>
                <a:cxn ang="0">
                  <a:pos x="T2" y="T3"/>
                </a:cxn>
                <a:cxn ang="0">
                  <a:pos x="T4" y="T5"/>
                </a:cxn>
                <a:cxn ang="0">
                  <a:pos x="T6" y="T7"/>
                </a:cxn>
              </a:cxnLst>
              <a:rect l="0" t="0" r="r" b="b"/>
              <a:pathLst>
                <a:path w="7" h="3">
                  <a:moveTo>
                    <a:pt x="7" y="0"/>
                  </a:moveTo>
                  <a:cubicBezTo>
                    <a:pt x="5" y="1"/>
                    <a:pt x="1" y="0"/>
                    <a:pt x="0" y="2"/>
                  </a:cubicBezTo>
                  <a:cubicBezTo>
                    <a:pt x="2" y="2"/>
                    <a:pt x="4" y="2"/>
                    <a:pt x="5" y="3"/>
                  </a:cubicBezTo>
                  <a:cubicBezTo>
                    <a:pt x="6" y="2"/>
                    <a:pt x="7" y="2"/>
                    <a:pt x="7"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59" name="Freeform 133"/>
            <p:cNvSpPr/>
            <p:nvPr/>
          </p:nvSpPr>
          <p:spPr bwMode="auto">
            <a:xfrm>
              <a:off x="4865688" y="6268243"/>
              <a:ext cx="4763" cy="4763"/>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1"/>
                    <a:pt x="2" y="0"/>
                  </a:cubicBezTo>
                  <a:cubicBezTo>
                    <a:pt x="1" y="0"/>
                    <a:pt x="0" y="2"/>
                    <a:pt x="1" y="3"/>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60" name="Freeform 134"/>
            <p:cNvSpPr/>
            <p:nvPr/>
          </p:nvSpPr>
          <p:spPr bwMode="auto">
            <a:xfrm>
              <a:off x="4719638" y="6390481"/>
              <a:ext cx="3175" cy="4763"/>
            </a:xfrm>
            <a:custGeom>
              <a:avLst/>
              <a:gdLst>
                <a:gd name="T0" fmla="*/ 0 w 2"/>
                <a:gd name="T1" fmla="*/ 0 h 3"/>
                <a:gd name="T2" fmla="*/ 2 w 2"/>
                <a:gd name="T3" fmla="*/ 2 h 3"/>
                <a:gd name="T4" fmla="*/ 0 w 2"/>
                <a:gd name="T5" fmla="*/ 0 h 3"/>
              </a:gdLst>
              <a:ahLst/>
              <a:cxnLst>
                <a:cxn ang="0">
                  <a:pos x="T0" y="T1"/>
                </a:cxn>
                <a:cxn ang="0">
                  <a:pos x="T2" y="T3"/>
                </a:cxn>
                <a:cxn ang="0">
                  <a:pos x="T4" y="T5"/>
                </a:cxn>
              </a:cxnLst>
              <a:rect l="0" t="0" r="r" b="b"/>
              <a:pathLst>
                <a:path w="2" h="3">
                  <a:moveTo>
                    <a:pt x="0" y="0"/>
                  </a:moveTo>
                  <a:cubicBezTo>
                    <a:pt x="0" y="2"/>
                    <a:pt x="1" y="3"/>
                    <a:pt x="2" y="2"/>
                  </a:cubicBezTo>
                  <a:cubicBezTo>
                    <a:pt x="1" y="2"/>
                    <a:pt x="1"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sp>
          <p:nvSpPr>
            <p:cNvPr id="161" name="Freeform 135"/>
            <p:cNvSpPr/>
            <p:nvPr/>
          </p:nvSpPr>
          <p:spPr bwMode="auto">
            <a:xfrm>
              <a:off x="4719638" y="638889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1"/>
                    <a:pt x="0" y="0"/>
                  </a:cubicBezTo>
                  <a:cubicBezTo>
                    <a:pt x="0" y="0"/>
                    <a:pt x="0" y="0"/>
                    <a:pt x="0" y="0"/>
                  </a:cubicBezTo>
                  <a:close/>
                </a:path>
              </a:pathLst>
            </a:custGeom>
            <a:solidFill>
              <a:srgbClr val="7766FF"/>
            </a:solidFill>
            <a:ln>
              <a:noFill/>
            </a:ln>
            <a:extLst/>
          </p:spPr>
          <p:txBody>
            <a:bodyPr vert="horz" wrap="square" lIns="91440" tIns="45720" rIns="91440" bIns="45720" numCol="1" anchor="t" anchorCtr="0" compatLnSpc="1"/>
            <a:lstStyle/>
            <a:p>
              <a:endParaRPr lang="en-US">
                <a:solidFill>
                  <a:srgbClr val="7766FF"/>
                </a:solidFill>
              </a:endParaRPr>
            </a:p>
          </p:txBody>
        </p:sp>
      </p:grpSp>
    </p:spTree>
    <p:extLst>
      <p:ext uri="{BB962C8B-B14F-4D97-AF65-F5344CB8AC3E}">
        <p14:creationId xmlns:p14="http://schemas.microsoft.com/office/powerpoint/2010/main" val="1152596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4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8413" y="364978"/>
            <a:ext cx="3877985" cy="584775"/>
          </a:xfrm>
          <a:prstGeom prst="rect">
            <a:avLst/>
          </a:prstGeom>
          <a:noFill/>
        </p:spPr>
        <p:txBody>
          <a:bodyPr wrap="none" rtlCol="0">
            <a:spAutoFit/>
          </a:bodyPr>
          <a:lstStyle/>
          <a:p>
            <a:r>
              <a:rPr lang="zh-CN" altLang="en-US" sz="3200" b="1" dirty="0">
                <a:solidFill>
                  <a:srgbClr val="404040"/>
                </a:solidFill>
                <a:latin typeface="+mn-ea"/>
              </a:rPr>
              <a:t>需求分析与解决思路</a:t>
            </a:r>
            <a:endParaRPr lang="en-US" altLang="zh-CN" sz="3200" b="1" dirty="0">
              <a:solidFill>
                <a:srgbClr val="404040"/>
              </a:solidFill>
              <a:latin typeface="+mn-ea"/>
            </a:endParaRPr>
          </a:p>
        </p:txBody>
      </p:sp>
      <p:sp>
        <p:nvSpPr>
          <p:cNvPr id="3" name="文本框 2"/>
          <p:cNvSpPr txBox="1"/>
          <p:nvPr/>
        </p:nvSpPr>
        <p:spPr>
          <a:xfrm>
            <a:off x="1748413" y="949705"/>
            <a:ext cx="2590800" cy="400110"/>
          </a:xfrm>
          <a:prstGeom prst="rect">
            <a:avLst/>
          </a:prstGeom>
          <a:noFill/>
        </p:spPr>
        <p:txBody>
          <a:bodyPr wrap="square" rtlCol="0">
            <a:spAutoFit/>
          </a:bodyPr>
          <a:lstStyle/>
          <a:p>
            <a:r>
              <a:rPr lang="zh-CN" altLang="en-US" sz="2000" dirty="0">
                <a:solidFill>
                  <a:srgbClr val="404040"/>
                </a:solidFill>
              </a:rPr>
              <a:t>具体问题具体实现</a:t>
            </a:r>
          </a:p>
        </p:txBody>
      </p:sp>
      <p:grpSp>
        <p:nvGrpSpPr>
          <p:cNvPr id="4" name="组合 3"/>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5"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2</a:t>
            </a:r>
            <a:endParaRPr lang="zh-CN" altLang="en-US" sz="4800" dirty="0">
              <a:solidFill>
                <a:srgbClr val="7766FF"/>
              </a:solidFill>
            </a:endParaRPr>
          </a:p>
        </p:txBody>
      </p:sp>
      <p:sp>
        <p:nvSpPr>
          <p:cNvPr id="8" name="文本框 7"/>
          <p:cNvSpPr txBox="1"/>
          <p:nvPr/>
        </p:nvSpPr>
        <p:spPr>
          <a:xfrm>
            <a:off x="3334870" y="1934542"/>
            <a:ext cx="5522259" cy="523220"/>
          </a:xfrm>
          <a:prstGeom prst="rect">
            <a:avLst/>
          </a:prstGeom>
          <a:noFill/>
        </p:spPr>
        <p:txBody>
          <a:bodyPr wrap="square" rtlCol="0">
            <a:spAutoFit/>
          </a:bodyPr>
          <a:lstStyle/>
          <a:p>
            <a:r>
              <a:rPr lang="zh-CN" altLang="zh-CN" sz="2800" dirty="0"/>
              <a:t>企业</a:t>
            </a:r>
            <a:r>
              <a:rPr lang="zh-CN" altLang="en-US" sz="2800" dirty="0"/>
              <a:t>经过</a:t>
            </a:r>
            <a:r>
              <a:rPr lang="zh-CN" altLang="zh-CN" sz="2800" dirty="0"/>
              <a:t>调研后发现的问题</a:t>
            </a:r>
            <a:r>
              <a:rPr lang="zh-CN" altLang="en-US" sz="2800" dirty="0"/>
              <a:t>如下：</a:t>
            </a:r>
            <a:endParaRPr lang="zh-CN" altLang="zh-CN" sz="2800" dirty="0"/>
          </a:p>
        </p:txBody>
      </p:sp>
      <p:sp>
        <p:nvSpPr>
          <p:cNvPr id="9" name="文本框 8"/>
          <p:cNvSpPr txBox="1"/>
          <p:nvPr/>
        </p:nvSpPr>
        <p:spPr>
          <a:xfrm>
            <a:off x="3334871" y="2795350"/>
            <a:ext cx="4536142" cy="646331"/>
          </a:xfrm>
          <a:prstGeom prst="rect">
            <a:avLst/>
          </a:prstGeom>
          <a:noFill/>
        </p:spPr>
        <p:txBody>
          <a:bodyPr wrap="square" rtlCol="0">
            <a:spAutoFit/>
          </a:bodyPr>
          <a:lstStyle/>
          <a:p>
            <a:r>
              <a:rPr lang="en-US" altLang="zh-CN" sz="2400" dirty="0"/>
              <a:t>1</a:t>
            </a:r>
            <a:r>
              <a:rPr lang="zh-CN" altLang="en-US" sz="2400" dirty="0"/>
              <a:t>、数据</a:t>
            </a:r>
            <a:r>
              <a:rPr lang="zh-CN" altLang="en-US" sz="3600" b="1" dirty="0">
                <a:solidFill>
                  <a:srgbClr val="523BFF"/>
                </a:solidFill>
              </a:rPr>
              <a:t>量</a:t>
            </a:r>
            <a:r>
              <a:rPr lang="zh-CN" altLang="en-US" sz="2400" dirty="0"/>
              <a:t>巨大，更新</a:t>
            </a:r>
            <a:r>
              <a:rPr lang="zh-CN" altLang="en-US" sz="3600" b="1" dirty="0">
                <a:solidFill>
                  <a:srgbClr val="523BFF"/>
                </a:solidFill>
              </a:rPr>
              <a:t>速度</a:t>
            </a:r>
            <a:r>
              <a:rPr lang="zh-CN" altLang="en-US" sz="2400" dirty="0"/>
              <a:t>快</a:t>
            </a:r>
          </a:p>
        </p:txBody>
      </p:sp>
      <p:sp>
        <p:nvSpPr>
          <p:cNvPr id="10" name="文本框 9"/>
          <p:cNvSpPr txBox="1"/>
          <p:nvPr/>
        </p:nvSpPr>
        <p:spPr>
          <a:xfrm>
            <a:off x="3334870" y="3610909"/>
            <a:ext cx="5522259" cy="646331"/>
          </a:xfrm>
          <a:prstGeom prst="rect">
            <a:avLst/>
          </a:prstGeom>
          <a:noFill/>
        </p:spPr>
        <p:txBody>
          <a:bodyPr wrap="square" rtlCol="0">
            <a:spAutoFit/>
          </a:bodyPr>
          <a:lstStyle/>
          <a:p>
            <a:r>
              <a:rPr lang="en-US" altLang="zh-CN" sz="2400" dirty="0"/>
              <a:t>2</a:t>
            </a:r>
            <a:r>
              <a:rPr lang="zh-CN" altLang="en-US" sz="2400" dirty="0"/>
              <a:t>、有效信息难于</a:t>
            </a:r>
            <a:r>
              <a:rPr lang="zh-CN" altLang="en-US" sz="3600" b="1" dirty="0">
                <a:solidFill>
                  <a:srgbClr val="523BFF"/>
                </a:solidFill>
              </a:rPr>
              <a:t>筛选</a:t>
            </a:r>
          </a:p>
        </p:txBody>
      </p:sp>
      <p:sp>
        <p:nvSpPr>
          <p:cNvPr id="11" name="文本框 10"/>
          <p:cNvSpPr txBox="1"/>
          <p:nvPr/>
        </p:nvSpPr>
        <p:spPr>
          <a:xfrm>
            <a:off x="3334870" y="4426468"/>
            <a:ext cx="5522259" cy="646331"/>
          </a:xfrm>
          <a:prstGeom prst="rect">
            <a:avLst/>
          </a:prstGeom>
          <a:noFill/>
        </p:spPr>
        <p:txBody>
          <a:bodyPr wrap="square" rtlCol="0">
            <a:spAutoFit/>
          </a:bodyPr>
          <a:lstStyle/>
          <a:p>
            <a:r>
              <a:rPr lang="en-US" altLang="zh-CN" sz="2400" dirty="0"/>
              <a:t>3</a:t>
            </a:r>
            <a:r>
              <a:rPr lang="zh-CN" altLang="en-US" sz="2400" dirty="0"/>
              <a:t>、信息的可视化</a:t>
            </a:r>
            <a:r>
              <a:rPr lang="zh-CN" altLang="en-US" sz="3600" b="1" dirty="0">
                <a:solidFill>
                  <a:srgbClr val="523BFF"/>
                </a:solidFill>
              </a:rPr>
              <a:t>呈现</a:t>
            </a:r>
            <a:r>
              <a:rPr lang="zh-CN" altLang="en-US" sz="2400" dirty="0"/>
              <a:t>形式</a:t>
            </a:r>
          </a:p>
        </p:txBody>
      </p:sp>
      <p:sp>
        <p:nvSpPr>
          <p:cNvPr id="12" name="文本框 11"/>
          <p:cNvSpPr txBox="1"/>
          <p:nvPr/>
        </p:nvSpPr>
        <p:spPr>
          <a:xfrm>
            <a:off x="3334870" y="5242027"/>
            <a:ext cx="5522259" cy="646331"/>
          </a:xfrm>
          <a:prstGeom prst="rect">
            <a:avLst/>
          </a:prstGeom>
          <a:noFill/>
        </p:spPr>
        <p:txBody>
          <a:bodyPr wrap="square" rtlCol="0">
            <a:spAutoFit/>
          </a:bodyPr>
          <a:lstStyle/>
          <a:p>
            <a:r>
              <a:rPr lang="en-US" altLang="zh-CN" sz="2400" dirty="0"/>
              <a:t>4</a:t>
            </a:r>
            <a:r>
              <a:rPr lang="zh-CN" altLang="en-US" sz="2400" dirty="0"/>
              <a:t>、不同用户</a:t>
            </a:r>
            <a:r>
              <a:rPr lang="zh-CN" altLang="en-US" sz="3600" b="1" dirty="0">
                <a:solidFill>
                  <a:srgbClr val="523BFF"/>
                </a:solidFill>
              </a:rPr>
              <a:t>关注点</a:t>
            </a:r>
            <a:r>
              <a:rPr lang="zh-CN" altLang="en-US" sz="2400" dirty="0"/>
              <a:t>不一</a:t>
            </a:r>
          </a:p>
        </p:txBody>
      </p:sp>
      <p:sp>
        <p:nvSpPr>
          <p:cNvPr id="13" name="文本框 12"/>
          <p:cNvSpPr txBox="1"/>
          <p:nvPr/>
        </p:nvSpPr>
        <p:spPr>
          <a:xfrm>
            <a:off x="6598024" y="2772725"/>
            <a:ext cx="4536142" cy="646331"/>
          </a:xfrm>
          <a:prstGeom prst="rect">
            <a:avLst/>
          </a:prstGeom>
          <a:noFill/>
          <a:effectLst>
            <a:outerShdw blurRad="152400" dist="38100" dir="5400000" algn="t" rotWithShape="0">
              <a:prstClr val="black">
                <a:alpha val="30000"/>
              </a:prstClr>
            </a:outerShdw>
          </a:effectLst>
        </p:spPr>
        <p:txBody>
          <a:bodyPr wrap="square" rtlCol="0">
            <a:spAutoFit/>
          </a:bodyPr>
          <a:lstStyle/>
          <a:p>
            <a:r>
              <a:rPr lang="zh-CN" altLang="en-US" sz="3600" b="1" dirty="0">
                <a:solidFill>
                  <a:srgbClr val="00B050"/>
                </a:solidFill>
              </a:rPr>
              <a:t>分布式爬虫 </a:t>
            </a:r>
            <a:r>
              <a:rPr lang="en-US" altLang="zh-CN" sz="3600" b="1" dirty="0">
                <a:solidFill>
                  <a:srgbClr val="00B050"/>
                </a:solidFill>
              </a:rPr>
              <a:t>+ </a:t>
            </a:r>
            <a:r>
              <a:rPr lang="zh-CN" altLang="en-US" sz="3600" b="1" dirty="0">
                <a:solidFill>
                  <a:srgbClr val="00B050"/>
                </a:solidFill>
              </a:rPr>
              <a:t>数据库</a:t>
            </a:r>
          </a:p>
        </p:txBody>
      </p:sp>
      <p:sp>
        <p:nvSpPr>
          <p:cNvPr id="14" name="文本框 13"/>
          <p:cNvSpPr txBox="1"/>
          <p:nvPr/>
        </p:nvSpPr>
        <p:spPr>
          <a:xfrm>
            <a:off x="6598023" y="3588284"/>
            <a:ext cx="5522259" cy="646331"/>
          </a:xfrm>
          <a:prstGeom prst="rect">
            <a:avLst/>
          </a:prstGeom>
          <a:noFill/>
          <a:effectLst>
            <a:outerShdw blurRad="152400" dist="38100" dir="5400000" algn="t" rotWithShape="0">
              <a:prstClr val="black">
                <a:alpha val="30000"/>
              </a:prstClr>
            </a:outerShdw>
          </a:effectLst>
        </p:spPr>
        <p:txBody>
          <a:bodyPr wrap="square" rtlCol="0">
            <a:spAutoFit/>
          </a:bodyPr>
          <a:lstStyle/>
          <a:p>
            <a:r>
              <a:rPr lang="zh-CN" altLang="en-US" sz="3600" b="1" dirty="0">
                <a:solidFill>
                  <a:srgbClr val="00B050"/>
                </a:solidFill>
              </a:rPr>
              <a:t>可自定义的多筛选条件</a:t>
            </a:r>
          </a:p>
        </p:txBody>
      </p:sp>
      <p:sp>
        <p:nvSpPr>
          <p:cNvPr id="15" name="文本框 14"/>
          <p:cNvSpPr txBox="1"/>
          <p:nvPr/>
        </p:nvSpPr>
        <p:spPr>
          <a:xfrm>
            <a:off x="6598023" y="4403843"/>
            <a:ext cx="5522259" cy="646331"/>
          </a:xfrm>
          <a:prstGeom prst="rect">
            <a:avLst/>
          </a:prstGeom>
          <a:noFill/>
          <a:effectLst>
            <a:outerShdw blurRad="152400" dist="38100" dir="5400000" algn="t" rotWithShape="0">
              <a:prstClr val="black">
                <a:alpha val="30000"/>
              </a:prstClr>
            </a:outerShdw>
          </a:effectLst>
        </p:spPr>
        <p:txBody>
          <a:bodyPr wrap="square" rtlCol="0">
            <a:spAutoFit/>
          </a:bodyPr>
          <a:lstStyle/>
          <a:p>
            <a:r>
              <a:rPr lang="zh-CN" altLang="en-US" sz="3600" b="1" dirty="0">
                <a:solidFill>
                  <a:srgbClr val="00B050"/>
                </a:solidFill>
              </a:rPr>
              <a:t>多图表的直观展现形式</a:t>
            </a:r>
          </a:p>
        </p:txBody>
      </p:sp>
      <p:sp>
        <p:nvSpPr>
          <p:cNvPr id="16" name="文本框 15"/>
          <p:cNvSpPr txBox="1"/>
          <p:nvPr/>
        </p:nvSpPr>
        <p:spPr>
          <a:xfrm>
            <a:off x="6598023" y="5219402"/>
            <a:ext cx="5522259" cy="646331"/>
          </a:xfrm>
          <a:prstGeom prst="rect">
            <a:avLst/>
          </a:prstGeom>
          <a:noFill/>
          <a:effectLst>
            <a:outerShdw blurRad="152400" dist="38100" dir="5400000" algn="t" rotWithShape="0">
              <a:prstClr val="black">
                <a:alpha val="30000"/>
              </a:prstClr>
            </a:outerShdw>
          </a:effectLst>
        </p:spPr>
        <p:txBody>
          <a:bodyPr wrap="square" rtlCol="0">
            <a:spAutoFit/>
          </a:bodyPr>
          <a:lstStyle/>
          <a:p>
            <a:r>
              <a:rPr lang="zh-CN" altLang="en-US" sz="3600" b="1" dirty="0">
                <a:solidFill>
                  <a:srgbClr val="00B050"/>
                </a:solidFill>
              </a:rPr>
              <a:t>实时关注热词</a:t>
            </a:r>
          </a:p>
        </p:txBody>
      </p:sp>
      <p:sp>
        <p:nvSpPr>
          <p:cNvPr id="17" name="文本框 16"/>
          <p:cNvSpPr txBox="1"/>
          <p:nvPr/>
        </p:nvSpPr>
        <p:spPr>
          <a:xfrm>
            <a:off x="6669741" y="1934542"/>
            <a:ext cx="5522259" cy="523220"/>
          </a:xfrm>
          <a:prstGeom prst="rect">
            <a:avLst/>
          </a:prstGeom>
          <a:noFill/>
        </p:spPr>
        <p:txBody>
          <a:bodyPr wrap="square" rtlCol="0">
            <a:spAutoFit/>
          </a:bodyPr>
          <a:lstStyle/>
          <a:p>
            <a:r>
              <a:rPr lang="zh-CN" altLang="en-US" sz="2800" dirty="0"/>
              <a:t>解决思路：</a:t>
            </a:r>
            <a:endParaRPr lang="zh-CN" altLang="zh-CN" sz="2800" dirty="0"/>
          </a:p>
        </p:txBody>
      </p:sp>
    </p:spTree>
    <p:extLst>
      <p:ext uri="{BB962C8B-B14F-4D97-AF65-F5344CB8AC3E}">
        <p14:creationId xmlns:p14="http://schemas.microsoft.com/office/powerpoint/2010/main" val="26799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par>
                          <p:cTn id="23" fill="hold">
                            <p:stCondLst>
                              <p:cond delay="6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1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6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21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grpId="1" nodeType="clickEffect">
                                  <p:stCondLst>
                                    <p:cond delay="0"/>
                                  </p:stCondLst>
                                  <p:childTnLst>
                                    <p:animMotion origin="layout" path="M 0 0 L -0.25 0 E" pathEditMode="relative" ptsTypes="">
                                      <p:cBhvr>
                                        <p:cTn id="46" dur="1000" fill="hold"/>
                                        <p:tgtEl>
                                          <p:spTgt spid="8"/>
                                        </p:tgtEl>
                                        <p:attrNameLst>
                                          <p:attrName>ppt_x</p:attrName>
                                          <p:attrName>ppt_y</p:attrName>
                                        </p:attrNameLst>
                                      </p:cBhvr>
                                    </p:animMotion>
                                  </p:childTnLst>
                                </p:cTn>
                              </p:par>
                            </p:childTnLst>
                          </p:cTn>
                        </p:par>
                        <p:par>
                          <p:cTn id="47" fill="hold">
                            <p:stCondLst>
                              <p:cond delay="1000"/>
                            </p:stCondLst>
                            <p:childTnLst>
                              <p:par>
                                <p:cTn id="48" presetID="1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righ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path" presetSubtype="0" accel="50000" decel="50000" fill="hold" grpId="1" nodeType="clickEffect">
                                  <p:stCondLst>
                                    <p:cond delay="0"/>
                                  </p:stCondLst>
                                  <p:childTnLst>
                                    <p:animMotion origin="layout" path="M 0 0 L -0.25 0 E" pathEditMode="relative" ptsTypes="">
                                      <p:cBhvr>
                                        <p:cTn id="55" dur="1000" fill="hold"/>
                                        <p:tgtEl>
                                          <p:spTgt spid="9"/>
                                        </p:tgtEl>
                                        <p:attrNameLst>
                                          <p:attrName>ppt_x</p:attrName>
                                          <p:attrName>ppt_y</p:attrName>
                                        </p:attrNameLst>
                                      </p:cBhvr>
                                    </p:animMotion>
                                  </p:childTnLst>
                                </p:cTn>
                              </p:par>
                            </p:childTnLst>
                          </p:cTn>
                        </p:par>
                        <p:par>
                          <p:cTn id="56" fill="hold">
                            <p:stCondLst>
                              <p:cond delay="1000"/>
                            </p:stCondLst>
                            <p:childTnLst>
                              <p:par>
                                <p:cTn id="57" presetID="12" presetClass="entr" presetSubtype="8"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p:tgtEl>
                                          <p:spTgt spid="13"/>
                                        </p:tgtEl>
                                        <p:attrNameLst>
                                          <p:attrName>ppt_x</p:attrName>
                                        </p:attrNameLst>
                                      </p:cBhvr>
                                      <p:tavLst>
                                        <p:tav tm="0">
                                          <p:val>
                                            <p:strVal val="#ppt_x-#ppt_w*1.125000"/>
                                          </p:val>
                                        </p:tav>
                                        <p:tav tm="100000">
                                          <p:val>
                                            <p:strVal val="#ppt_x"/>
                                          </p:val>
                                        </p:tav>
                                      </p:tavLst>
                                    </p:anim>
                                    <p:animEffect transition="in" filter="wipe(right)">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grpId="1" nodeType="clickEffect">
                                  <p:stCondLst>
                                    <p:cond delay="0"/>
                                  </p:stCondLst>
                                  <p:childTnLst>
                                    <p:animMotion origin="layout" path="M 0 0 L -0.25 0 E" pathEditMode="relative" ptsTypes="">
                                      <p:cBhvr>
                                        <p:cTn id="64" dur="1000" fill="hold"/>
                                        <p:tgtEl>
                                          <p:spTgt spid="10"/>
                                        </p:tgtEl>
                                        <p:attrNameLst>
                                          <p:attrName>ppt_x</p:attrName>
                                          <p:attrName>ppt_y</p:attrName>
                                        </p:attrNameLst>
                                      </p:cBhvr>
                                    </p:animMotion>
                                  </p:childTnLst>
                                </p:cTn>
                              </p:par>
                            </p:childTnLst>
                          </p:cTn>
                        </p:par>
                        <p:par>
                          <p:cTn id="65" fill="hold">
                            <p:stCondLst>
                              <p:cond delay="1000"/>
                            </p:stCondLst>
                            <p:childTnLst>
                              <p:par>
                                <p:cTn id="66" presetID="12" presetClass="entr" presetSubtype="8"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p:tgtEl>
                                          <p:spTgt spid="14"/>
                                        </p:tgtEl>
                                        <p:attrNameLst>
                                          <p:attrName>ppt_x</p:attrName>
                                        </p:attrNameLst>
                                      </p:cBhvr>
                                      <p:tavLst>
                                        <p:tav tm="0">
                                          <p:val>
                                            <p:strVal val="#ppt_x-#ppt_w*1.125000"/>
                                          </p:val>
                                        </p:tav>
                                        <p:tav tm="100000">
                                          <p:val>
                                            <p:strVal val="#ppt_x"/>
                                          </p:val>
                                        </p:tav>
                                      </p:tavLst>
                                    </p:anim>
                                    <p:animEffect transition="in" filter="wipe(right)">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35" presetClass="path" presetSubtype="0" accel="50000" decel="50000" fill="hold" grpId="1" nodeType="clickEffect">
                                  <p:stCondLst>
                                    <p:cond delay="0"/>
                                  </p:stCondLst>
                                  <p:childTnLst>
                                    <p:animMotion origin="layout" path="M 0 0 L -0.25 0 E" pathEditMode="relative" ptsTypes="">
                                      <p:cBhvr>
                                        <p:cTn id="73" dur="900" fill="hold"/>
                                        <p:tgtEl>
                                          <p:spTgt spid="11"/>
                                        </p:tgtEl>
                                        <p:attrNameLst>
                                          <p:attrName>ppt_x</p:attrName>
                                          <p:attrName>ppt_y</p:attrName>
                                        </p:attrNameLst>
                                      </p:cBhvr>
                                    </p:animMotion>
                                  </p:childTnLst>
                                </p:cTn>
                              </p:par>
                            </p:childTnLst>
                          </p:cTn>
                        </p:par>
                        <p:par>
                          <p:cTn id="74" fill="hold">
                            <p:stCondLst>
                              <p:cond delay="900"/>
                            </p:stCondLst>
                            <p:childTnLst>
                              <p:par>
                                <p:cTn id="75" presetID="1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p:tgtEl>
                                          <p:spTgt spid="15"/>
                                        </p:tgtEl>
                                        <p:attrNameLst>
                                          <p:attrName>ppt_x</p:attrName>
                                        </p:attrNameLst>
                                      </p:cBhvr>
                                      <p:tavLst>
                                        <p:tav tm="0">
                                          <p:val>
                                            <p:strVal val="#ppt_x-#ppt_w*1.125000"/>
                                          </p:val>
                                        </p:tav>
                                        <p:tav tm="100000">
                                          <p:val>
                                            <p:strVal val="#ppt_x"/>
                                          </p:val>
                                        </p:tav>
                                      </p:tavLst>
                                    </p:anim>
                                    <p:animEffect transition="in" filter="wipe(right)">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35" presetClass="path" presetSubtype="0" accel="50000" decel="50000" fill="hold" grpId="1" nodeType="clickEffect">
                                  <p:stCondLst>
                                    <p:cond delay="0"/>
                                  </p:stCondLst>
                                  <p:childTnLst>
                                    <p:animMotion origin="layout" path="M 0 0 L -0.25 0 E" pathEditMode="relative" ptsTypes="">
                                      <p:cBhvr>
                                        <p:cTn id="82" dur="1000" fill="hold"/>
                                        <p:tgtEl>
                                          <p:spTgt spid="12"/>
                                        </p:tgtEl>
                                        <p:attrNameLst>
                                          <p:attrName>ppt_x</p:attrName>
                                          <p:attrName>ppt_y</p:attrName>
                                        </p:attrNameLst>
                                      </p:cBhvr>
                                    </p:animMotion>
                                  </p:childTnLst>
                                </p:cTn>
                              </p:par>
                            </p:childTnLst>
                          </p:cTn>
                        </p:par>
                        <p:par>
                          <p:cTn id="83" fill="hold">
                            <p:stCondLst>
                              <p:cond delay="1000"/>
                            </p:stCondLst>
                            <p:childTnLst>
                              <p:par>
                                <p:cTn id="84" presetID="12" presetClass="entr" presetSubtype="8"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p:tgtEl>
                                          <p:spTgt spid="16"/>
                                        </p:tgtEl>
                                        <p:attrNameLst>
                                          <p:attrName>ppt_x</p:attrName>
                                        </p:attrNameLst>
                                      </p:cBhvr>
                                      <p:tavLst>
                                        <p:tav tm="0">
                                          <p:val>
                                            <p:strVal val="#ppt_x-#ppt_w*1.125000"/>
                                          </p:val>
                                        </p:tav>
                                        <p:tav tm="100000">
                                          <p:val>
                                            <p:strVal val="#ppt_x"/>
                                          </p:val>
                                        </p:tav>
                                      </p:tavLst>
                                    </p:anim>
                                    <p:animEffect transition="in" filter="wipe(right)">
                                      <p:cBhvr>
                                        <p:cTn id="8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8" grpId="1"/>
      <p:bldP spid="9" grpId="0"/>
      <p:bldP spid="9" grpId="1"/>
      <p:bldP spid="10" grpId="0"/>
      <p:bldP spid="10" grpId="1"/>
      <p:bldP spid="11" grpId="0"/>
      <p:bldP spid="11" grpId="1"/>
      <p:bldP spid="12" grpId="0"/>
      <p:bldP spid="12" grpId="1"/>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3</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a:bodyPr>
          <a:lstStyle/>
          <a:p>
            <a:r>
              <a:rPr lang="zh-CN" altLang="en-US" sz="6000" b="1" dirty="0">
                <a:solidFill>
                  <a:srgbClr val="7766FF"/>
                </a:solidFill>
                <a:latin typeface="+mn-ea"/>
                <a:ea typeface="+mn-ea"/>
              </a:rPr>
              <a:t>技术路线</a:t>
            </a:r>
          </a:p>
        </p:txBody>
      </p:sp>
      <p:sp>
        <p:nvSpPr>
          <p:cNvPr id="37" name="矩形 36"/>
          <p:cNvSpPr/>
          <p:nvPr/>
        </p:nvSpPr>
        <p:spPr>
          <a:xfrm>
            <a:off x="0" y="1642678"/>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529333" y="2665202"/>
            <a:ext cx="2368133" cy="1822480"/>
            <a:chOff x="9601200" y="4601368"/>
            <a:chExt cx="688975" cy="530225"/>
          </a:xfrm>
          <a:solidFill>
            <a:srgbClr val="7766FF"/>
          </a:solidFill>
        </p:grpSpPr>
        <p:sp>
          <p:nvSpPr>
            <p:cNvPr id="34" name="Freeform 861"/>
            <p:cNvSpPr>
              <a:spLocks noEditPoints="1"/>
            </p:cNvSpPr>
            <p:nvPr/>
          </p:nvSpPr>
          <p:spPr bwMode="auto">
            <a:xfrm>
              <a:off x="9877425" y="4601368"/>
              <a:ext cx="412750" cy="485775"/>
            </a:xfrm>
            <a:custGeom>
              <a:avLst/>
              <a:gdLst>
                <a:gd name="T0" fmla="*/ 118 w 236"/>
                <a:gd name="T1" fmla="*/ 278 h 278"/>
                <a:gd name="T2" fmla="*/ 18 w 236"/>
                <a:gd name="T3" fmla="*/ 208 h 278"/>
                <a:gd name="T4" fmla="*/ 0 w 236"/>
                <a:gd name="T5" fmla="*/ 165 h 278"/>
                <a:gd name="T6" fmla="*/ 0 w 236"/>
                <a:gd name="T7" fmla="*/ 50 h 278"/>
                <a:gd name="T8" fmla="*/ 22 w 236"/>
                <a:gd name="T9" fmla="*/ 21 h 278"/>
                <a:gd name="T10" fmla="*/ 214 w 236"/>
                <a:gd name="T11" fmla="*/ 21 h 278"/>
                <a:gd name="T12" fmla="*/ 236 w 236"/>
                <a:gd name="T13" fmla="*/ 50 h 278"/>
                <a:gd name="T14" fmla="*/ 236 w 236"/>
                <a:gd name="T15" fmla="*/ 165 h 278"/>
                <a:gd name="T16" fmla="*/ 219 w 236"/>
                <a:gd name="T17" fmla="*/ 208 h 278"/>
                <a:gd name="T18" fmla="*/ 118 w 236"/>
                <a:gd name="T19" fmla="*/ 278 h 278"/>
                <a:gd name="T20" fmla="*/ 118 w 236"/>
                <a:gd name="T21" fmla="*/ 15 h 278"/>
                <a:gd name="T22" fmla="*/ 25 w 236"/>
                <a:gd name="T23" fmla="*/ 30 h 278"/>
                <a:gd name="T24" fmla="*/ 10 w 236"/>
                <a:gd name="T25" fmla="*/ 50 h 278"/>
                <a:gd name="T26" fmla="*/ 10 w 236"/>
                <a:gd name="T27" fmla="*/ 165 h 278"/>
                <a:gd name="T28" fmla="*/ 24 w 236"/>
                <a:gd name="T29" fmla="*/ 202 h 278"/>
                <a:gd name="T30" fmla="*/ 118 w 236"/>
                <a:gd name="T31" fmla="*/ 269 h 278"/>
                <a:gd name="T32" fmla="*/ 212 w 236"/>
                <a:gd name="T33" fmla="*/ 202 h 278"/>
                <a:gd name="T34" fmla="*/ 227 w 236"/>
                <a:gd name="T35" fmla="*/ 164 h 278"/>
                <a:gd name="T36" fmla="*/ 227 w 236"/>
                <a:gd name="T37" fmla="*/ 50 h 278"/>
                <a:gd name="T38" fmla="*/ 211 w 236"/>
                <a:gd name="T39" fmla="*/ 30 h 278"/>
                <a:gd name="T40" fmla="*/ 118 w 236"/>
                <a:gd name="T41" fmla="*/ 1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78">
                  <a:moveTo>
                    <a:pt x="118" y="278"/>
                  </a:moveTo>
                  <a:cubicBezTo>
                    <a:pt x="91" y="278"/>
                    <a:pt x="63" y="255"/>
                    <a:pt x="18" y="208"/>
                  </a:cubicBezTo>
                  <a:cubicBezTo>
                    <a:pt x="7" y="198"/>
                    <a:pt x="0" y="177"/>
                    <a:pt x="0" y="165"/>
                  </a:cubicBezTo>
                  <a:cubicBezTo>
                    <a:pt x="0" y="50"/>
                    <a:pt x="0" y="50"/>
                    <a:pt x="0" y="50"/>
                  </a:cubicBezTo>
                  <a:cubicBezTo>
                    <a:pt x="0" y="38"/>
                    <a:pt x="10" y="25"/>
                    <a:pt x="22" y="21"/>
                  </a:cubicBezTo>
                  <a:cubicBezTo>
                    <a:pt x="84" y="0"/>
                    <a:pt x="152" y="0"/>
                    <a:pt x="214" y="21"/>
                  </a:cubicBezTo>
                  <a:cubicBezTo>
                    <a:pt x="226" y="25"/>
                    <a:pt x="236" y="38"/>
                    <a:pt x="236" y="50"/>
                  </a:cubicBezTo>
                  <a:cubicBezTo>
                    <a:pt x="236" y="165"/>
                    <a:pt x="236" y="165"/>
                    <a:pt x="236" y="165"/>
                  </a:cubicBezTo>
                  <a:cubicBezTo>
                    <a:pt x="236" y="177"/>
                    <a:pt x="229" y="198"/>
                    <a:pt x="219" y="208"/>
                  </a:cubicBezTo>
                  <a:cubicBezTo>
                    <a:pt x="173" y="255"/>
                    <a:pt x="145" y="278"/>
                    <a:pt x="118" y="278"/>
                  </a:cubicBezTo>
                  <a:close/>
                  <a:moveTo>
                    <a:pt x="118" y="15"/>
                  </a:moveTo>
                  <a:cubicBezTo>
                    <a:pt x="87" y="15"/>
                    <a:pt x="55" y="20"/>
                    <a:pt x="25" y="30"/>
                  </a:cubicBezTo>
                  <a:cubicBezTo>
                    <a:pt x="17" y="32"/>
                    <a:pt x="10" y="42"/>
                    <a:pt x="10" y="50"/>
                  </a:cubicBezTo>
                  <a:cubicBezTo>
                    <a:pt x="10" y="165"/>
                    <a:pt x="10" y="165"/>
                    <a:pt x="10" y="165"/>
                  </a:cubicBezTo>
                  <a:cubicBezTo>
                    <a:pt x="10" y="175"/>
                    <a:pt x="16" y="193"/>
                    <a:pt x="24" y="202"/>
                  </a:cubicBezTo>
                  <a:cubicBezTo>
                    <a:pt x="68" y="246"/>
                    <a:pt x="94" y="269"/>
                    <a:pt x="118" y="269"/>
                  </a:cubicBezTo>
                  <a:cubicBezTo>
                    <a:pt x="142" y="269"/>
                    <a:pt x="169" y="246"/>
                    <a:pt x="212" y="202"/>
                  </a:cubicBezTo>
                  <a:cubicBezTo>
                    <a:pt x="220" y="193"/>
                    <a:pt x="227" y="175"/>
                    <a:pt x="227" y="164"/>
                  </a:cubicBezTo>
                  <a:cubicBezTo>
                    <a:pt x="227" y="50"/>
                    <a:pt x="227" y="50"/>
                    <a:pt x="227" y="50"/>
                  </a:cubicBezTo>
                  <a:cubicBezTo>
                    <a:pt x="227" y="42"/>
                    <a:pt x="220" y="32"/>
                    <a:pt x="211" y="30"/>
                  </a:cubicBezTo>
                  <a:cubicBezTo>
                    <a:pt x="181" y="20"/>
                    <a:pt x="150" y="15"/>
                    <a:pt x="11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862"/>
            <p:cNvSpPr>
              <a:spLocks noEditPoints="1"/>
            </p:cNvSpPr>
            <p:nvPr/>
          </p:nvSpPr>
          <p:spPr bwMode="auto">
            <a:xfrm>
              <a:off x="9910763" y="4642643"/>
              <a:ext cx="346075" cy="412750"/>
            </a:xfrm>
            <a:custGeom>
              <a:avLst/>
              <a:gdLst>
                <a:gd name="T0" fmla="*/ 189 w 198"/>
                <a:gd name="T1" fmla="*/ 14 h 236"/>
                <a:gd name="T2" fmla="*/ 99 w 198"/>
                <a:gd name="T3" fmla="*/ 0 h 236"/>
                <a:gd name="T4" fmla="*/ 9 w 198"/>
                <a:gd name="T5" fmla="*/ 15 h 236"/>
                <a:gd name="T6" fmla="*/ 0 w 198"/>
                <a:gd name="T7" fmla="*/ 26 h 236"/>
                <a:gd name="T8" fmla="*/ 0 w 198"/>
                <a:gd name="T9" fmla="*/ 140 h 236"/>
                <a:gd name="T10" fmla="*/ 12 w 198"/>
                <a:gd name="T11" fmla="*/ 171 h 236"/>
                <a:gd name="T12" fmla="*/ 99 w 198"/>
                <a:gd name="T13" fmla="*/ 236 h 236"/>
                <a:gd name="T14" fmla="*/ 186 w 198"/>
                <a:gd name="T15" fmla="*/ 171 h 236"/>
                <a:gd name="T16" fmla="*/ 198 w 198"/>
                <a:gd name="T17" fmla="*/ 141 h 236"/>
                <a:gd name="T18" fmla="*/ 198 w 198"/>
                <a:gd name="T19" fmla="*/ 26 h 236"/>
                <a:gd name="T20" fmla="*/ 189 w 198"/>
                <a:gd name="T21" fmla="*/ 14 h 236"/>
                <a:gd name="T22" fmla="*/ 177 w 198"/>
                <a:gd name="T23" fmla="*/ 41 h 236"/>
                <a:gd name="T24" fmla="*/ 97 w 198"/>
                <a:gd name="T25" fmla="*/ 67 h 236"/>
                <a:gd name="T26" fmla="*/ 97 w 198"/>
                <a:gd name="T27" fmla="*/ 79 h 236"/>
                <a:gd name="T28" fmla="*/ 177 w 198"/>
                <a:gd name="T29" fmla="*/ 53 h 236"/>
                <a:gd name="T30" fmla="*/ 177 w 198"/>
                <a:gd name="T31" fmla="*/ 67 h 236"/>
                <a:gd name="T32" fmla="*/ 97 w 198"/>
                <a:gd name="T33" fmla="*/ 93 h 236"/>
                <a:gd name="T34" fmla="*/ 97 w 198"/>
                <a:gd name="T35" fmla="*/ 105 h 236"/>
                <a:gd name="T36" fmla="*/ 177 w 198"/>
                <a:gd name="T37" fmla="*/ 79 h 236"/>
                <a:gd name="T38" fmla="*/ 177 w 198"/>
                <a:gd name="T39" fmla="*/ 92 h 236"/>
                <a:gd name="T40" fmla="*/ 97 w 198"/>
                <a:gd name="T41" fmla="*/ 118 h 236"/>
                <a:gd name="T42" fmla="*/ 97 w 198"/>
                <a:gd name="T43" fmla="*/ 130 h 236"/>
                <a:gd name="T44" fmla="*/ 177 w 198"/>
                <a:gd name="T45" fmla="*/ 104 h 236"/>
                <a:gd name="T46" fmla="*/ 177 w 198"/>
                <a:gd name="T47" fmla="*/ 118 h 236"/>
                <a:gd name="T48" fmla="*/ 97 w 198"/>
                <a:gd name="T49" fmla="*/ 144 h 236"/>
                <a:gd name="T50" fmla="*/ 97 w 198"/>
                <a:gd name="T51" fmla="*/ 156 h 236"/>
                <a:gd name="T52" fmla="*/ 177 w 198"/>
                <a:gd name="T53" fmla="*/ 130 h 236"/>
                <a:gd name="T54" fmla="*/ 177 w 198"/>
                <a:gd name="T55" fmla="*/ 141 h 236"/>
                <a:gd name="T56" fmla="*/ 177 w 198"/>
                <a:gd name="T57" fmla="*/ 143 h 236"/>
                <a:gd name="T58" fmla="*/ 97 w 198"/>
                <a:gd name="T59" fmla="*/ 169 h 236"/>
                <a:gd name="T60" fmla="*/ 97 w 198"/>
                <a:gd name="T61" fmla="*/ 181 h 236"/>
                <a:gd name="T62" fmla="*/ 170 w 198"/>
                <a:gd name="T63" fmla="*/ 158 h 236"/>
                <a:gd name="T64" fmla="*/ 150 w 198"/>
                <a:gd name="T65" fmla="*/ 177 h 236"/>
                <a:gd name="T66" fmla="*/ 97 w 198"/>
                <a:gd name="T67" fmla="*/ 195 h 236"/>
                <a:gd name="T68" fmla="*/ 97 w 198"/>
                <a:gd name="T69" fmla="*/ 207 h 236"/>
                <a:gd name="T70" fmla="*/ 130 w 198"/>
                <a:gd name="T71" fmla="*/ 196 h 236"/>
                <a:gd name="T72" fmla="*/ 99 w 198"/>
                <a:gd name="T73" fmla="*/ 214 h 236"/>
                <a:gd name="T74" fmla="*/ 27 w 198"/>
                <a:gd name="T75" fmla="*/ 157 h 236"/>
                <a:gd name="T76" fmla="*/ 21 w 198"/>
                <a:gd name="T77" fmla="*/ 140 h 236"/>
                <a:gd name="T78" fmla="*/ 21 w 198"/>
                <a:gd name="T79" fmla="*/ 33 h 236"/>
                <a:gd name="T80" fmla="*/ 97 w 198"/>
                <a:gd name="T81" fmla="*/ 21 h 236"/>
                <a:gd name="T82" fmla="*/ 97 w 198"/>
                <a:gd name="T83" fmla="*/ 28 h 236"/>
                <a:gd name="T84" fmla="*/ 117 w 198"/>
                <a:gd name="T85" fmla="*/ 22 h 236"/>
                <a:gd name="T86" fmla="*/ 147 w 198"/>
                <a:gd name="T87" fmla="*/ 26 h 236"/>
                <a:gd name="T88" fmla="*/ 97 w 198"/>
                <a:gd name="T89" fmla="*/ 42 h 236"/>
                <a:gd name="T90" fmla="*/ 97 w 198"/>
                <a:gd name="T91" fmla="*/ 54 h 236"/>
                <a:gd name="T92" fmla="*/ 169 w 198"/>
                <a:gd name="T93" fmla="*/ 31 h 236"/>
                <a:gd name="T94" fmla="*/ 177 w 198"/>
                <a:gd name="T95" fmla="*/ 33 h 236"/>
                <a:gd name="T96" fmla="*/ 177 w 198"/>
                <a:gd name="T97" fmla="*/ 4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236">
                  <a:moveTo>
                    <a:pt x="189" y="14"/>
                  </a:moveTo>
                  <a:cubicBezTo>
                    <a:pt x="160" y="5"/>
                    <a:pt x="130" y="0"/>
                    <a:pt x="99" y="0"/>
                  </a:cubicBezTo>
                  <a:cubicBezTo>
                    <a:pt x="69" y="0"/>
                    <a:pt x="38" y="5"/>
                    <a:pt x="9" y="15"/>
                  </a:cubicBezTo>
                  <a:cubicBezTo>
                    <a:pt x="4" y="16"/>
                    <a:pt x="0" y="22"/>
                    <a:pt x="0" y="26"/>
                  </a:cubicBezTo>
                  <a:cubicBezTo>
                    <a:pt x="0" y="140"/>
                    <a:pt x="0" y="140"/>
                    <a:pt x="0" y="140"/>
                  </a:cubicBezTo>
                  <a:cubicBezTo>
                    <a:pt x="0" y="149"/>
                    <a:pt x="6" y="165"/>
                    <a:pt x="12" y="171"/>
                  </a:cubicBezTo>
                  <a:cubicBezTo>
                    <a:pt x="53" y="213"/>
                    <a:pt x="79" y="236"/>
                    <a:pt x="99" y="236"/>
                  </a:cubicBezTo>
                  <a:cubicBezTo>
                    <a:pt x="120" y="236"/>
                    <a:pt x="146" y="213"/>
                    <a:pt x="186" y="171"/>
                  </a:cubicBezTo>
                  <a:cubicBezTo>
                    <a:pt x="193" y="165"/>
                    <a:pt x="198" y="149"/>
                    <a:pt x="198" y="141"/>
                  </a:cubicBezTo>
                  <a:cubicBezTo>
                    <a:pt x="198" y="26"/>
                    <a:pt x="198" y="26"/>
                    <a:pt x="198" y="26"/>
                  </a:cubicBezTo>
                  <a:cubicBezTo>
                    <a:pt x="198" y="22"/>
                    <a:pt x="194" y="16"/>
                    <a:pt x="189" y="14"/>
                  </a:cubicBezTo>
                  <a:close/>
                  <a:moveTo>
                    <a:pt x="177" y="41"/>
                  </a:moveTo>
                  <a:cubicBezTo>
                    <a:pt x="97" y="67"/>
                    <a:pt x="97" y="67"/>
                    <a:pt x="97" y="67"/>
                  </a:cubicBezTo>
                  <a:cubicBezTo>
                    <a:pt x="97" y="79"/>
                    <a:pt x="97" y="79"/>
                    <a:pt x="97" y="79"/>
                  </a:cubicBezTo>
                  <a:cubicBezTo>
                    <a:pt x="177" y="53"/>
                    <a:pt x="177" y="53"/>
                    <a:pt x="177" y="53"/>
                  </a:cubicBezTo>
                  <a:cubicBezTo>
                    <a:pt x="177" y="67"/>
                    <a:pt x="177" y="67"/>
                    <a:pt x="177" y="67"/>
                  </a:cubicBezTo>
                  <a:cubicBezTo>
                    <a:pt x="97" y="93"/>
                    <a:pt x="97" y="93"/>
                    <a:pt x="97" y="93"/>
                  </a:cubicBezTo>
                  <a:cubicBezTo>
                    <a:pt x="97" y="105"/>
                    <a:pt x="97" y="105"/>
                    <a:pt x="97" y="105"/>
                  </a:cubicBezTo>
                  <a:cubicBezTo>
                    <a:pt x="177" y="79"/>
                    <a:pt x="177" y="79"/>
                    <a:pt x="177" y="79"/>
                  </a:cubicBezTo>
                  <a:cubicBezTo>
                    <a:pt x="177" y="92"/>
                    <a:pt x="177" y="92"/>
                    <a:pt x="177" y="92"/>
                  </a:cubicBezTo>
                  <a:cubicBezTo>
                    <a:pt x="97" y="118"/>
                    <a:pt x="97" y="118"/>
                    <a:pt x="97" y="118"/>
                  </a:cubicBezTo>
                  <a:cubicBezTo>
                    <a:pt x="97" y="130"/>
                    <a:pt x="97" y="130"/>
                    <a:pt x="97" y="130"/>
                  </a:cubicBezTo>
                  <a:cubicBezTo>
                    <a:pt x="177" y="104"/>
                    <a:pt x="177" y="104"/>
                    <a:pt x="177" y="104"/>
                  </a:cubicBezTo>
                  <a:cubicBezTo>
                    <a:pt x="177" y="118"/>
                    <a:pt x="177" y="118"/>
                    <a:pt x="177" y="118"/>
                  </a:cubicBezTo>
                  <a:cubicBezTo>
                    <a:pt x="97" y="144"/>
                    <a:pt x="97" y="144"/>
                    <a:pt x="97" y="144"/>
                  </a:cubicBezTo>
                  <a:cubicBezTo>
                    <a:pt x="97" y="156"/>
                    <a:pt x="97" y="156"/>
                    <a:pt x="97" y="156"/>
                  </a:cubicBezTo>
                  <a:cubicBezTo>
                    <a:pt x="177" y="130"/>
                    <a:pt x="177" y="130"/>
                    <a:pt x="177" y="130"/>
                  </a:cubicBezTo>
                  <a:cubicBezTo>
                    <a:pt x="177" y="141"/>
                    <a:pt x="177" y="141"/>
                    <a:pt x="177" y="141"/>
                  </a:cubicBezTo>
                  <a:cubicBezTo>
                    <a:pt x="177" y="141"/>
                    <a:pt x="177" y="142"/>
                    <a:pt x="177" y="143"/>
                  </a:cubicBezTo>
                  <a:cubicBezTo>
                    <a:pt x="97" y="169"/>
                    <a:pt x="97" y="169"/>
                    <a:pt x="97" y="169"/>
                  </a:cubicBezTo>
                  <a:cubicBezTo>
                    <a:pt x="97" y="181"/>
                    <a:pt x="97" y="181"/>
                    <a:pt x="97" y="181"/>
                  </a:cubicBezTo>
                  <a:cubicBezTo>
                    <a:pt x="170" y="158"/>
                    <a:pt x="170" y="158"/>
                    <a:pt x="170" y="158"/>
                  </a:cubicBezTo>
                  <a:cubicBezTo>
                    <a:pt x="165" y="163"/>
                    <a:pt x="158" y="170"/>
                    <a:pt x="150" y="177"/>
                  </a:cubicBezTo>
                  <a:cubicBezTo>
                    <a:pt x="97" y="195"/>
                    <a:pt x="97" y="195"/>
                    <a:pt x="97" y="195"/>
                  </a:cubicBezTo>
                  <a:cubicBezTo>
                    <a:pt x="97" y="207"/>
                    <a:pt x="97" y="207"/>
                    <a:pt x="97" y="207"/>
                  </a:cubicBezTo>
                  <a:cubicBezTo>
                    <a:pt x="130" y="196"/>
                    <a:pt x="130" y="196"/>
                    <a:pt x="130" y="196"/>
                  </a:cubicBezTo>
                  <a:cubicBezTo>
                    <a:pt x="118" y="206"/>
                    <a:pt x="106" y="214"/>
                    <a:pt x="99" y="214"/>
                  </a:cubicBezTo>
                  <a:cubicBezTo>
                    <a:pt x="84" y="214"/>
                    <a:pt x="45" y="175"/>
                    <a:pt x="27" y="157"/>
                  </a:cubicBezTo>
                  <a:cubicBezTo>
                    <a:pt x="25" y="154"/>
                    <a:pt x="21" y="144"/>
                    <a:pt x="21" y="140"/>
                  </a:cubicBezTo>
                  <a:cubicBezTo>
                    <a:pt x="21" y="33"/>
                    <a:pt x="21" y="33"/>
                    <a:pt x="21" y="33"/>
                  </a:cubicBezTo>
                  <a:cubicBezTo>
                    <a:pt x="46" y="25"/>
                    <a:pt x="71" y="21"/>
                    <a:pt x="97" y="21"/>
                  </a:cubicBezTo>
                  <a:cubicBezTo>
                    <a:pt x="97" y="28"/>
                    <a:pt x="97" y="28"/>
                    <a:pt x="97" y="28"/>
                  </a:cubicBezTo>
                  <a:cubicBezTo>
                    <a:pt x="117" y="22"/>
                    <a:pt x="117" y="22"/>
                    <a:pt x="117" y="22"/>
                  </a:cubicBezTo>
                  <a:cubicBezTo>
                    <a:pt x="127" y="22"/>
                    <a:pt x="137" y="24"/>
                    <a:pt x="147" y="26"/>
                  </a:cubicBezTo>
                  <a:cubicBezTo>
                    <a:pt x="97" y="42"/>
                    <a:pt x="97" y="42"/>
                    <a:pt x="97" y="42"/>
                  </a:cubicBezTo>
                  <a:cubicBezTo>
                    <a:pt x="97" y="54"/>
                    <a:pt x="97" y="54"/>
                    <a:pt x="97" y="54"/>
                  </a:cubicBezTo>
                  <a:cubicBezTo>
                    <a:pt x="169" y="31"/>
                    <a:pt x="169" y="31"/>
                    <a:pt x="169" y="31"/>
                  </a:cubicBezTo>
                  <a:cubicBezTo>
                    <a:pt x="172" y="31"/>
                    <a:pt x="174" y="32"/>
                    <a:pt x="177" y="33"/>
                  </a:cubicBezTo>
                  <a:lnTo>
                    <a:pt x="177"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863"/>
            <p:cNvSpPr>
              <a:spLocks noEditPoints="1"/>
            </p:cNvSpPr>
            <p:nvPr/>
          </p:nvSpPr>
          <p:spPr bwMode="auto">
            <a:xfrm>
              <a:off x="9601200" y="4645818"/>
              <a:ext cx="438150" cy="485775"/>
            </a:xfrm>
            <a:custGeom>
              <a:avLst/>
              <a:gdLst>
                <a:gd name="T0" fmla="*/ 192 w 251"/>
                <a:gd name="T1" fmla="*/ 255 h 278"/>
                <a:gd name="T2" fmla="*/ 187 w 251"/>
                <a:gd name="T3" fmla="*/ 187 h 278"/>
                <a:gd name="T4" fmla="*/ 116 w 251"/>
                <a:gd name="T5" fmla="*/ 171 h 278"/>
                <a:gd name="T6" fmla="*/ 164 w 251"/>
                <a:gd name="T7" fmla="*/ 149 h 278"/>
                <a:gd name="T8" fmla="*/ 163 w 251"/>
                <a:gd name="T9" fmla="*/ 130 h 278"/>
                <a:gd name="T10" fmla="*/ 115 w 251"/>
                <a:gd name="T11" fmla="*/ 111 h 278"/>
                <a:gd name="T12" fmla="*/ 158 w 251"/>
                <a:gd name="T13" fmla="*/ 92 h 278"/>
                <a:gd name="T14" fmla="*/ 163 w 251"/>
                <a:gd name="T15" fmla="*/ 73 h 278"/>
                <a:gd name="T16" fmla="*/ 127 w 251"/>
                <a:gd name="T17" fmla="*/ 57 h 278"/>
                <a:gd name="T18" fmla="*/ 163 w 251"/>
                <a:gd name="T19" fmla="*/ 23 h 278"/>
                <a:gd name="T20" fmla="*/ 158 w 251"/>
                <a:gd name="T21" fmla="*/ 0 h 278"/>
                <a:gd name="T22" fmla="*/ 0 w 251"/>
                <a:gd name="T23" fmla="*/ 136 h 278"/>
                <a:gd name="T24" fmla="*/ 158 w 251"/>
                <a:gd name="T25" fmla="*/ 278 h 278"/>
                <a:gd name="T26" fmla="*/ 235 w 251"/>
                <a:gd name="T27" fmla="*/ 231 h 278"/>
                <a:gd name="T28" fmla="*/ 100 w 251"/>
                <a:gd name="T29" fmla="*/ 82 h 278"/>
                <a:gd name="T30" fmla="*/ 125 w 251"/>
                <a:gd name="T31" fmla="*/ 82 h 278"/>
                <a:gd name="T32" fmla="*/ 124 w 251"/>
                <a:gd name="T33" fmla="*/ 24 h 278"/>
                <a:gd name="T34" fmla="*/ 88 w 251"/>
                <a:gd name="T35" fmla="*/ 67 h 278"/>
                <a:gd name="T36" fmla="*/ 124 w 251"/>
                <a:gd name="T37" fmla="*/ 24 h 278"/>
                <a:gd name="T38" fmla="*/ 84 w 251"/>
                <a:gd name="T39" fmla="*/ 85 h 278"/>
                <a:gd name="T40" fmla="*/ 95 w 251"/>
                <a:gd name="T41" fmla="*/ 130 h 278"/>
                <a:gd name="T42" fmla="*/ 43 w 251"/>
                <a:gd name="T43" fmla="*/ 111 h 278"/>
                <a:gd name="T44" fmla="*/ 29 w 251"/>
                <a:gd name="T45" fmla="*/ 149 h 278"/>
                <a:gd name="T46" fmla="*/ 29 w 251"/>
                <a:gd name="T47" fmla="*/ 124 h 278"/>
                <a:gd name="T48" fmla="*/ 29 w 251"/>
                <a:gd name="T49" fmla="*/ 149 h 278"/>
                <a:gd name="T50" fmla="*/ 42 w 251"/>
                <a:gd name="T51" fmla="*/ 163 h 278"/>
                <a:gd name="T52" fmla="*/ 95 w 251"/>
                <a:gd name="T53" fmla="*/ 149 h 278"/>
                <a:gd name="T54" fmla="*/ 84 w 251"/>
                <a:gd name="T55" fmla="*/ 193 h 278"/>
                <a:gd name="T56" fmla="*/ 66 w 251"/>
                <a:gd name="T57" fmla="*/ 216 h 278"/>
                <a:gd name="T58" fmla="*/ 110 w 251"/>
                <a:gd name="T59" fmla="*/ 229 h 278"/>
                <a:gd name="T60" fmla="*/ 66 w 251"/>
                <a:gd name="T61" fmla="*/ 216 h 278"/>
                <a:gd name="T62" fmla="*/ 100 w 251"/>
                <a:gd name="T63" fmla="*/ 200 h 278"/>
                <a:gd name="T64" fmla="*/ 125 w 251"/>
                <a:gd name="T65" fmla="*/ 200 h 278"/>
                <a:gd name="T66" fmla="*/ 158 w 251"/>
                <a:gd name="T67" fmla="*/ 256 h 278"/>
                <a:gd name="T68" fmla="*/ 141 w 251"/>
                <a:gd name="T69" fmla="*/ 205 h 278"/>
                <a:gd name="T70" fmla="*/ 158 w 251"/>
                <a:gd name="T71" fmla="*/ 25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78">
                  <a:moveTo>
                    <a:pt x="235" y="231"/>
                  </a:moveTo>
                  <a:cubicBezTo>
                    <a:pt x="222" y="242"/>
                    <a:pt x="208" y="250"/>
                    <a:pt x="192" y="255"/>
                  </a:cubicBezTo>
                  <a:cubicBezTo>
                    <a:pt x="200" y="244"/>
                    <a:pt x="207" y="229"/>
                    <a:pt x="212" y="211"/>
                  </a:cubicBezTo>
                  <a:cubicBezTo>
                    <a:pt x="204" y="204"/>
                    <a:pt x="196" y="196"/>
                    <a:pt x="187" y="187"/>
                  </a:cubicBezTo>
                  <a:cubicBezTo>
                    <a:pt x="171" y="186"/>
                    <a:pt x="155" y="186"/>
                    <a:pt x="139" y="187"/>
                  </a:cubicBezTo>
                  <a:cubicBezTo>
                    <a:pt x="134" y="178"/>
                    <a:pt x="126" y="172"/>
                    <a:pt x="116" y="171"/>
                  </a:cubicBezTo>
                  <a:cubicBezTo>
                    <a:pt x="115" y="164"/>
                    <a:pt x="114" y="156"/>
                    <a:pt x="114" y="149"/>
                  </a:cubicBezTo>
                  <a:cubicBezTo>
                    <a:pt x="164" y="149"/>
                    <a:pt x="164" y="149"/>
                    <a:pt x="164" y="149"/>
                  </a:cubicBezTo>
                  <a:cubicBezTo>
                    <a:pt x="163" y="145"/>
                    <a:pt x="163" y="141"/>
                    <a:pt x="163" y="139"/>
                  </a:cubicBezTo>
                  <a:cubicBezTo>
                    <a:pt x="163" y="130"/>
                    <a:pt x="163" y="130"/>
                    <a:pt x="163" y="130"/>
                  </a:cubicBezTo>
                  <a:cubicBezTo>
                    <a:pt x="114" y="130"/>
                    <a:pt x="114" y="130"/>
                    <a:pt x="114" y="130"/>
                  </a:cubicBezTo>
                  <a:cubicBezTo>
                    <a:pt x="114" y="123"/>
                    <a:pt x="115" y="117"/>
                    <a:pt x="115" y="111"/>
                  </a:cubicBezTo>
                  <a:cubicBezTo>
                    <a:pt x="127" y="110"/>
                    <a:pt x="136" y="102"/>
                    <a:pt x="140" y="92"/>
                  </a:cubicBezTo>
                  <a:cubicBezTo>
                    <a:pt x="146" y="92"/>
                    <a:pt x="152" y="92"/>
                    <a:pt x="158" y="92"/>
                  </a:cubicBezTo>
                  <a:cubicBezTo>
                    <a:pt x="160" y="92"/>
                    <a:pt x="161" y="92"/>
                    <a:pt x="163" y="92"/>
                  </a:cubicBezTo>
                  <a:cubicBezTo>
                    <a:pt x="163" y="73"/>
                    <a:pt x="163" y="73"/>
                    <a:pt x="163" y="73"/>
                  </a:cubicBezTo>
                  <a:cubicBezTo>
                    <a:pt x="155" y="74"/>
                    <a:pt x="148" y="73"/>
                    <a:pt x="141" y="73"/>
                  </a:cubicBezTo>
                  <a:cubicBezTo>
                    <a:pt x="138" y="66"/>
                    <a:pt x="134" y="60"/>
                    <a:pt x="127" y="57"/>
                  </a:cubicBezTo>
                  <a:cubicBezTo>
                    <a:pt x="136" y="35"/>
                    <a:pt x="147" y="22"/>
                    <a:pt x="158" y="22"/>
                  </a:cubicBezTo>
                  <a:cubicBezTo>
                    <a:pt x="160" y="22"/>
                    <a:pt x="161" y="23"/>
                    <a:pt x="163" y="23"/>
                  </a:cubicBezTo>
                  <a:cubicBezTo>
                    <a:pt x="163" y="15"/>
                    <a:pt x="169" y="6"/>
                    <a:pt x="176" y="2"/>
                  </a:cubicBezTo>
                  <a:cubicBezTo>
                    <a:pt x="170" y="1"/>
                    <a:pt x="164" y="0"/>
                    <a:pt x="158" y="0"/>
                  </a:cubicBezTo>
                  <a:cubicBezTo>
                    <a:pt x="93" y="0"/>
                    <a:pt x="39" y="46"/>
                    <a:pt x="24" y="108"/>
                  </a:cubicBezTo>
                  <a:cubicBezTo>
                    <a:pt x="11" y="110"/>
                    <a:pt x="0" y="122"/>
                    <a:pt x="0" y="136"/>
                  </a:cubicBezTo>
                  <a:cubicBezTo>
                    <a:pt x="0" y="150"/>
                    <a:pt x="10" y="162"/>
                    <a:pt x="23" y="165"/>
                  </a:cubicBezTo>
                  <a:cubicBezTo>
                    <a:pt x="35" y="229"/>
                    <a:pt x="91" y="278"/>
                    <a:pt x="158" y="278"/>
                  </a:cubicBezTo>
                  <a:cubicBezTo>
                    <a:pt x="194" y="278"/>
                    <a:pt x="227" y="264"/>
                    <a:pt x="251" y="241"/>
                  </a:cubicBezTo>
                  <a:cubicBezTo>
                    <a:pt x="246" y="238"/>
                    <a:pt x="241" y="235"/>
                    <a:pt x="235" y="231"/>
                  </a:cubicBezTo>
                  <a:close/>
                  <a:moveTo>
                    <a:pt x="113" y="94"/>
                  </a:moveTo>
                  <a:cubicBezTo>
                    <a:pt x="106" y="94"/>
                    <a:pt x="100" y="89"/>
                    <a:pt x="100" y="82"/>
                  </a:cubicBezTo>
                  <a:cubicBezTo>
                    <a:pt x="100" y="75"/>
                    <a:pt x="106" y="69"/>
                    <a:pt x="113" y="69"/>
                  </a:cubicBezTo>
                  <a:cubicBezTo>
                    <a:pt x="120" y="69"/>
                    <a:pt x="125" y="75"/>
                    <a:pt x="125" y="82"/>
                  </a:cubicBezTo>
                  <a:cubicBezTo>
                    <a:pt x="125" y="89"/>
                    <a:pt x="120" y="94"/>
                    <a:pt x="113" y="94"/>
                  </a:cubicBezTo>
                  <a:close/>
                  <a:moveTo>
                    <a:pt x="124" y="24"/>
                  </a:moveTo>
                  <a:cubicBezTo>
                    <a:pt x="119" y="32"/>
                    <a:pt x="113" y="41"/>
                    <a:pt x="109" y="53"/>
                  </a:cubicBezTo>
                  <a:cubicBezTo>
                    <a:pt x="100" y="54"/>
                    <a:pt x="92" y="60"/>
                    <a:pt x="88" y="67"/>
                  </a:cubicBezTo>
                  <a:cubicBezTo>
                    <a:pt x="80" y="66"/>
                    <a:pt x="73" y="65"/>
                    <a:pt x="66" y="63"/>
                  </a:cubicBezTo>
                  <a:cubicBezTo>
                    <a:pt x="81" y="44"/>
                    <a:pt x="101" y="31"/>
                    <a:pt x="124" y="24"/>
                  </a:cubicBezTo>
                  <a:close/>
                  <a:moveTo>
                    <a:pt x="55" y="79"/>
                  </a:moveTo>
                  <a:cubicBezTo>
                    <a:pt x="65" y="82"/>
                    <a:pt x="74" y="84"/>
                    <a:pt x="84" y="85"/>
                  </a:cubicBezTo>
                  <a:cubicBezTo>
                    <a:pt x="85" y="94"/>
                    <a:pt x="90" y="102"/>
                    <a:pt x="97" y="107"/>
                  </a:cubicBezTo>
                  <a:cubicBezTo>
                    <a:pt x="96" y="114"/>
                    <a:pt x="96" y="122"/>
                    <a:pt x="95" y="130"/>
                  </a:cubicBezTo>
                  <a:cubicBezTo>
                    <a:pt x="58" y="130"/>
                    <a:pt x="58" y="130"/>
                    <a:pt x="58" y="130"/>
                  </a:cubicBezTo>
                  <a:cubicBezTo>
                    <a:pt x="56" y="122"/>
                    <a:pt x="50" y="115"/>
                    <a:pt x="43" y="111"/>
                  </a:cubicBezTo>
                  <a:cubicBezTo>
                    <a:pt x="45" y="99"/>
                    <a:pt x="49" y="89"/>
                    <a:pt x="55" y="79"/>
                  </a:cubicBezTo>
                  <a:close/>
                  <a:moveTo>
                    <a:pt x="29" y="149"/>
                  </a:moveTo>
                  <a:cubicBezTo>
                    <a:pt x="22" y="149"/>
                    <a:pt x="17" y="143"/>
                    <a:pt x="17" y="136"/>
                  </a:cubicBezTo>
                  <a:cubicBezTo>
                    <a:pt x="17" y="130"/>
                    <a:pt x="22" y="124"/>
                    <a:pt x="29" y="124"/>
                  </a:cubicBezTo>
                  <a:cubicBezTo>
                    <a:pt x="36" y="124"/>
                    <a:pt x="42" y="130"/>
                    <a:pt x="42" y="136"/>
                  </a:cubicBezTo>
                  <a:cubicBezTo>
                    <a:pt x="42" y="143"/>
                    <a:pt x="36" y="149"/>
                    <a:pt x="29" y="149"/>
                  </a:cubicBezTo>
                  <a:close/>
                  <a:moveTo>
                    <a:pt x="55" y="199"/>
                  </a:moveTo>
                  <a:cubicBezTo>
                    <a:pt x="49" y="188"/>
                    <a:pt x="44" y="176"/>
                    <a:pt x="42" y="163"/>
                  </a:cubicBezTo>
                  <a:cubicBezTo>
                    <a:pt x="48" y="160"/>
                    <a:pt x="53" y="155"/>
                    <a:pt x="56" y="149"/>
                  </a:cubicBezTo>
                  <a:cubicBezTo>
                    <a:pt x="95" y="149"/>
                    <a:pt x="95" y="149"/>
                    <a:pt x="95" y="149"/>
                  </a:cubicBezTo>
                  <a:cubicBezTo>
                    <a:pt x="96" y="158"/>
                    <a:pt x="96" y="166"/>
                    <a:pt x="97" y="174"/>
                  </a:cubicBezTo>
                  <a:cubicBezTo>
                    <a:pt x="91" y="179"/>
                    <a:pt x="85" y="185"/>
                    <a:pt x="84" y="193"/>
                  </a:cubicBezTo>
                  <a:cubicBezTo>
                    <a:pt x="74" y="195"/>
                    <a:pt x="64" y="197"/>
                    <a:pt x="55" y="199"/>
                  </a:cubicBezTo>
                  <a:close/>
                  <a:moveTo>
                    <a:pt x="66" y="216"/>
                  </a:moveTo>
                  <a:cubicBezTo>
                    <a:pt x="73" y="214"/>
                    <a:pt x="79" y="213"/>
                    <a:pt x="86" y="212"/>
                  </a:cubicBezTo>
                  <a:cubicBezTo>
                    <a:pt x="90" y="221"/>
                    <a:pt x="99" y="228"/>
                    <a:pt x="110" y="229"/>
                  </a:cubicBezTo>
                  <a:cubicBezTo>
                    <a:pt x="114" y="239"/>
                    <a:pt x="119" y="248"/>
                    <a:pt x="124" y="255"/>
                  </a:cubicBezTo>
                  <a:cubicBezTo>
                    <a:pt x="101" y="248"/>
                    <a:pt x="81" y="234"/>
                    <a:pt x="66" y="216"/>
                  </a:cubicBezTo>
                  <a:close/>
                  <a:moveTo>
                    <a:pt x="112" y="212"/>
                  </a:moveTo>
                  <a:cubicBezTo>
                    <a:pt x="105" y="212"/>
                    <a:pt x="100" y="206"/>
                    <a:pt x="100" y="200"/>
                  </a:cubicBezTo>
                  <a:cubicBezTo>
                    <a:pt x="100" y="193"/>
                    <a:pt x="105" y="187"/>
                    <a:pt x="112" y="187"/>
                  </a:cubicBezTo>
                  <a:cubicBezTo>
                    <a:pt x="119" y="187"/>
                    <a:pt x="125" y="193"/>
                    <a:pt x="125" y="200"/>
                  </a:cubicBezTo>
                  <a:cubicBezTo>
                    <a:pt x="125" y="206"/>
                    <a:pt x="119" y="212"/>
                    <a:pt x="112" y="212"/>
                  </a:cubicBezTo>
                  <a:close/>
                  <a:moveTo>
                    <a:pt x="158" y="256"/>
                  </a:moveTo>
                  <a:cubicBezTo>
                    <a:pt x="148" y="256"/>
                    <a:pt x="137" y="244"/>
                    <a:pt x="128" y="224"/>
                  </a:cubicBezTo>
                  <a:cubicBezTo>
                    <a:pt x="135" y="220"/>
                    <a:pt x="139" y="213"/>
                    <a:pt x="141" y="205"/>
                  </a:cubicBezTo>
                  <a:cubicBezTo>
                    <a:pt x="158" y="205"/>
                    <a:pt x="176" y="205"/>
                    <a:pt x="194" y="207"/>
                  </a:cubicBezTo>
                  <a:cubicBezTo>
                    <a:pt x="185" y="237"/>
                    <a:pt x="171" y="256"/>
                    <a:pt x="158"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1593124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nodeType="withEffect">
                                  <p:stCondLst>
                                    <p:cond delay="4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938027" y="3250393"/>
            <a:ext cx="284190" cy="284190"/>
          </a:xfrm>
          <a:prstGeom prst="ellipse">
            <a:avLst/>
          </a:prstGeom>
          <a:solidFill>
            <a:srgbClr val="F2F2F2"/>
          </a:solidFill>
          <a:ln w="57150">
            <a:solidFill>
              <a:srgbClr val="77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8413" y="364978"/>
            <a:ext cx="1826141" cy="584775"/>
          </a:xfrm>
          <a:prstGeom prst="rect">
            <a:avLst/>
          </a:prstGeom>
          <a:noFill/>
        </p:spPr>
        <p:txBody>
          <a:bodyPr wrap="none" rtlCol="0">
            <a:spAutoFit/>
          </a:bodyPr>
          <a:lstStyle/>
          <a:p>
            <a:r>
              <a:rPr lang="zh-CN" altLang="en-US" sz="3200" b="1" dirty="0">
                <a:solidFill>
                  <a:srgbClr val="404040"/>
                </a:solidFill>
                <a:latin typeface="+mn-ea"/>
              </a:rPr>
              <a:t>技术路线</a:t>
            </a:r>
            <a:endParaRPr lang="en-US" altLang="zh-CN" sz="3200" b="1" dirty="0">
              <a:solidFill>
                <a:srgbClr val="404040"/>
              </a:solidFill>
              <a:latin typeface="+mn-ea"/>
            </a:endParaRPr>
          </a:p>
        </p:txBody>
      </p:sp>
      <p:sp>
        <p:nvSpPr>
          <p:cNvPr id="3" name="文本框 2"/>
          <p:cNvSpPr txBox="1"/>
          <p:nvPr/>
        </p:nvSpPr>
        <p:spPr>
          <a:xfrm>
            <a:off x="1748413" y="949705"/>
            <a:ext cx="2590800" cy="400110"/>
          </a:xfrm>
          <a:prstGeom prst="rect">
            <a:avLst/>
          </a:prstGeom>
          <a:noFill/>
        </p:spPr>
        <p:txBody>
          <a:bodyPr wrap="square" rtlCol="0">
            <a:spAutoFit/>
          </a:bodyPr>
          <a:lstStyle/>
          <a:p>
            <a:r>
              <a:rPr lang="zh-CN" altLang="en-US" sz="2000" dirty="0">
                <a:solidFill>
                  <a:srgbClr val="404040"/>
                </a:solidFill>
              </a:rPr>
              <a:t>相关技术描述</a:t>
            </a:r>
          </a:p>
        </p:txBody>
      </p:sp>
      <p:grpSp>
        <p:nvGrpSpPr>
          <p:cNvPr id="4" name="组合 3"/>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5"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3</a:t>
            </a:r>
            <a:endParaRPr lang="zh-CN" altLang="en-US" sz="4800" dirty="0">
              <a:solidFill>
                <a:srgbClr val="7766FF"/>
              </a:solidFill>
            </a:endParaRPr>
          </a:p>
        </p:txBody>
      </p:sp>
      <p:sp>
        <p:nvSpPr>
          <p:cNvPr id="9" name="Line 39"/>
          <p:cNvSpPr>
            <a:spLocks noChangeShapeType="1"/>
          </p:cNvSpPr>
          <p:nvPr/>
        </p:nvSpPr>
        <p:spPr bwMode="auto">
          <a:xfrm flipV="1">
            <a:off x="0" y="659219"/>
            <a:ext cx="6826102" cy="3700124"/>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dirty="0">
              <a:latin typeface="+mj-ea"/>
              <a:ea typeface="+mj-ea"/>
            </a:endParaRPr>
          </a:p>
        </p:txBody>
      </p:sp>
      <p:sp>
        <p:nvSpPr>
          <p:cNvPr id="13" name="椭圆 12"/>
          <p:cNvSpPr/>
          <p:nvPr/>
        </p:nvSpPr>
        <p:spPr>
          <a:xfrm>
            <a:off x="553526" y="4153453"/>
            <a:ext cx="284190" cy="284190"/>
          </a:xfrm>
          <a:prstGeom prst="ellipse">
            <a:avLst/>
          </a:prstGeom>
          <a:solidFill>
            <a:srgbClr val="F2F2F2"/>
          </a:solidFill>
          <a:ln w="57150">
            <a:solidFill>
              <a:srgbClr val="77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32459" y="2238696"/>
            <a:ext cx="284190" cy="284190"/>
          </a:xfrm>
          <a:prstGeom prst="ellipse">
            <a:avLst/>
          </a:prstGeom>
          <a:solidFill>
            <a:srgbClr val="F2F2F2"/>
          </a:solidFill>
          <a:ln w="57150">
            <a:solidFill>
              <a:srgbClr val="77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135107" y="1144989"/>
            <a:ext cx="284190" cy="284190"/>
          </a:xfrm>
          <a:prstGeom prst="ellipse">
            <a:avLst/>
          </a:prstGeom>
          <a:solidFill>
            <a:srgbClr val="F2F2F2"/>
          </a:solidFill>
          <a:ln w="57150">
            <a:solidFill>
              <a:srgbClr val="77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837716" y="4593265"/>
            <a:ext cx="1100311" cy="150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8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par>
                          <p:cTn id="23" fill="hold">
                            <p:stCondLst>
                              <p:cond delay="6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5582191" y="2593225"/>
            <a:ext cx="4925084" cy="9832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tx1">
                    <a:lumMod val="65000"/>
                    <a:lumOff val="35000"/>
                  </a:schemeClr>
                </a:solidFill>
                <a:latin typeface="+mn-ea"/>
                <a:ea typeface="+mn-ea"/>
              </a:rPr>
              <a:t>PART 4</a:t>
            </a:r>
            <a:endParaRPr lang="zh-CN" altLang="en-US" dirty="0">
              <a:solidFill>
                <a:schemeClr val="tx1">
                  <a:lumMod val="65000"/>
                  <a:lumOff val="35000"/>
                </a:schemeClr>
              </a:solidFill>
              <a:latin typeface="+mn-ea"/>
              <a:ea typeface="+mn-ea"/>
            </a:endParaRPr>
          </a:p>
        </p:txBody>
      </p:sp>
      <p:sp>
        <p:nvSpPr>
          <p:cNvPr id="2" name="标题 1"/>
          <p:cNvSpPr>
            <a:spLocks noGrp="1"/>
          </p:cNvSpPr>
          <p:nvPr>
            <p:ph type="title"/>
          </p:nvPr>
        </p:nvSpPr>
        <p:spPr>
          <a:xfrm>
            <a:off x="5435470" y="3452402"/>
            <a:ext cx="6756530" cy="1325563"/>
          </a:xfrm>
        </p:spPr>
        <p:txBody>
          <a:bodyPr>
            <a:normAutofit/>
          </a:bodyPr>
          <a:lstStyle/>
          <a:p>
            <a:r>
              <a:rPr lang="zh-CN" altLang="en-US" sz="6000" b="1" dirty="0">
                <a:solidFill>
                  <a:srgbClr val="7766FF"/>
                </a:solidFill>
                <a:latin typeface="+mn-ea"/>
                <a:ea typeface="+mn-ea"/>
              </a:rPr>
              <a:t>项目创新</a:t>
            </a:r>
          </a:p>
        </p:txBody>
      </p:sp>
      <p:sp>
        <p:nvSpPr>
          <p:cNvPr id="37" name="矩形 36"/>
          <p:cNvSpPr/>
          <p:nvPr/>
        </p:nvSpPr>
        <p:spPr>
          <a:xfrm>
            <a:off x="0" y="1642678"/>
            <a:ext cx="4907687" cy="45397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0259186" y="6195802"/>
            <a:ext cx="563093" cy="563093"/>
            <a:chOff x="304800" y="673100"/>
            <a:chExt cx="4000500" cy="4000500"/>
          </a:xfrm>
          <a:effectLst>
            <a:outerShdw blurRad="317500" dist="190500" dir="8100000" algn="tr" rotWithShape="0">
              <a:prstClr val="black">
                <a:alpha val="50000"/>
              </a:prstClr>
            </a:outerShdw>
          </a:effectLst>
        </p:grpSpPr>
        <p:sp>
          <p:nvSpPr>
            <p:cNvPr id="1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2020044" y="6186402"/>
            <a:ext cx="430672" cy="430672"/>
            <a:chOff x="304800" y="673100"/>
            <a:chExt cx="4000500" cy="4000500"/>
          </a:xfrm>
          <a:effectLst>
            <a:outerShdw blurRad="317500" dist="190500" dir="8100000" algn="tr" rotWithShape="0">
              <a:prstClr val="black">
                <a:alpha val="50000"/>
              </a:prstClr>
            </a:outerShdw>
          </a:effectLst>
        </p:grpSpPr>
        <p:sp>
          <p:nvSpPr>
            <p:cNvPr id="1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11139791" y="6551380"/>
            <a:ext cx="415029" cy="415029"/>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311174" y="209324"/>
            <a:ext cx="307748" cy="307748"/>
            <a:chOff x="304800" y="673100"/>
            <a:chExt cx="4000500" cy="4000500"/>
          </a:xfrm>
          <a:effectLst>
            <a:outerShdw blurRad="317500" dist="190500" dir="8100000" algn="tr" rotWithShape="0">
              <a:prstClr val="black">
                <a:alpha val="50000"/>
              </a:prstClr>
            </a:outerShdw>
          </a:effectLst>
        </p:grpSpPr>
        <p:sp>
          <p:nvSpPr>
            <p:cNvPr id="23"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96719" y="-146237"/>
            <a:ext cx="509435" cy="509435"/>
            <a:chOff x="304800" y="673100"/>
            <a:chExt cx="4000500" cy="4000500"/>
          </a:xfrm>
          <a:effectLst>
            <a:outerShdw blurRad="317500" dist="190500" dir="8100000" algn="tr" rotWithShape="0">
              <a:prstClr val="black">
                <a:alpha val="50000"/>
              </a:prstClr>
            </a:outerShdw>
          </a:effectLst>
        </p:grpSpPr>
        <p:sp>
          <p:nvSpPr>
            <p:cNvPr id="26"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238221" y="754326"/>
            <a:ext cx="226827" cy="226827"/>
          </a:xfrm>
          <a:prstGeom prst="ellipse">
            <a:avLst/>
          </a:prstGeom>
          <a:solidFill>
            <a:srgbClr val="7766FF"/>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a:cxnSpLocks/>
          </p:cNvCxnSpPr>
          <p:nvPr/>
        </p:nvCxnSpPr>
        <p:spPr>
          <a:xfrm>
            <a:off x="4903702" y="2967789"/>
            <a:ext cx="0" cy="137962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1042251" y="479803"/>
            <a:ext cx="1707591" cy="1707591"/>
            <a:chOff x="304800" y="673100"/>
            <a:chExt cx="4000500" cy="4000500"/>
          </a:xfrm>
          <a:effectLst>
            <a:outerShdw blurRad="444500" dist="254000" dir="8100000" algn="tr" rotWithShape="0">
              <a:prstClr val="black">
                <a:alpha val="50000"/>
              </a:prstClr>
            </a:outerShdw>
          </a:effectLst>
        </p:grpSpPr>
        <p:sp>
          <p:nvSpPr>
            <p:cNvPr id="32"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523841" y="2687762"/>
            <a:ext cx="2077313" cy="1939676"/>
            <a:chOff x="6012180" y="3183255"/>
            <a:chExt cx="517525" cy="483235"/>
          </a:xfrm>
          <a:solidFill>
            <a:srgbClr val="7766FF"/>
          </a:solidFill>
        </p:grpSpPr>
        <p:sp>
          <p:nvSpPr>
            <p:cNvPr id="34" name="Freeform 250"/>
            <p:cNvSpPr/>
            <p:nvPr/>
          </p:nvSpPr>
          <p:spPr bwMode="auto">
            <a:xfrm>
              <a:off x="6012180" y="3324225"/>
              <a:ext cx="495300" cy="342265"/>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lstStyle/>
            <a:p>
              <a:endParaRPr lang="en-US"/>
            </a:p>
          </p:txBody>
        </p:sp>
        <p:sp>
          <p:nvSpPr>
            <p:cNvPr id="35" name="Freeform 251"/>
            <p:cNvSpPr/>
            <p:nvPr/>
          </p:nvSpPr>
          <p:spPr bwMode="auto">
            <a:xfrm>
              <a:off x="6076950" y="3183255"/>
              <a:ext cx="187960" cy="158115"/>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lstStyle/>
            <a:p>
              <a:endParaRPr lang="en-US"/>
            </a:p>
          </p:txBody>
        </p:sp>
        <p:sp>
          <p:nvSpPr>
            <p:cNvPr id="36" name="Freeform 252"/>
            <p:cNvSpPr/>
            <p:nvPr/>
          </p:nvSpPr>
          <p:spPr bwMode="auto">
            <a:xfrm>
              <a:off x="6436360" y="3445510"/>
              <a:ext cx="93345" cy="56515"/>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lstStyle/>
            <a:p>
              <a:endParaRPr lang="en-US"/>
            </a:p>
          </p:txBody>
        </p:sp>
        <p:sp>
          <p:nvSpPr>
            <p:cNvPr id="38" name="Freeform 253"/>
            <p:cNvSpPr/>
            <p:nvPr/>
          </p:nvSpPr>
          <p:spPr bwMode="auto">
            <a:xfrm>
              <a:off x="6286500" y="3183255"/>
              <a:ext cx="242570" cy="241300"/>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lstStyle/>
            <a:p>
              <a:endParaRPr lang="en-US"/>
            </a:p>
          </p:txBody>
        </p:sp>
        <p:sp>
          <p:nvSpPr>
            <p:cNvPr id="39" name="Rectangle 254"/>
            <p:cNvSpPr>
              <a:spLocks noChangeArrowheads="1"/>
            </p:cNvSpPr>
            <p:nvPr/>
          </p:nvSpPr>
          <p:spPr bwMode="auto">
            <a:xfrm>
              <a:off x="6200140" y="3453765"/>
              <a:ext cx="43180" cy="56515"/>
            </a:xfrm>
            <a:prstGeom prst="rect">
              <a:avLst/>
            </a:prstGeom>
            <a:solidFill>
              <a:srgbClr val="404040"/>
            </a:solidFill>
            <a:ln>
              <a:noFill/>
            </a:ln>
          </p:spPr>
          <p:txBody>
            <a:bodyPr vert="horz" wrap="square" lIns="91440" tIns="45720" rIns="91440" bIns="45720" numCol="1" anchor="t" anchorCtr="0" compatLnSpc="1"/>
            <a:lstStyle/>
            <a:p>
              <a:endParaRPr lang="en-US"/>
            </a:p>
          </p:txBody>
        </p:sp>
        <p:sp>
          <p:nvSpPr>
            <p:cNvPr id="40" name="Rectangle 255"/>
            <p:cNvSpPr>
              <a:spLocks noChangeArrowheads="1"/>
            </p:cNvSpPr>
            <p:nvPr/>
          </p:nvSpPr>
          <p:spPr bwMode="auto">
            <a:xfrm>
              <a:off x="6264910" y="3382645"/>
              <a:ext cx="45085" cy="128270"/>
            </a:xfrm>
            <a:prstGeom prst="rect">
              <a:avLst/>
            </a:prstGeom>
            <a:grpFill/>
            <a:ln>
              <a:noFill/>
            </a:ln>
          </p:spPr>
          <p:txBody>
            <a:bodyPr vert="horz" wrap="square" lIns="91440" tIns="45720" rIns="91440" bIns="45720" numCol="1" anchor="t" anchorCtr="0" compatLnSpc="1"/>
            <a:lstStyle/>
            <a:p>
              <a:endParaRPr lang="en-US"/>
            </a:p>
          </p:txBody>
        </p:sp>
        <p:sp>
          <p:nvSpPr>
            <p:cNvPr id="41" name="Rectangle 256"/>
            <p:cNvSpPr>
              <a:spLocks noChangeArrowheads="1"/>
            </p:cNvSpPr>
            <p:nvPr/>
          </p:nvSpPr>
          <p:spPr bwMode="auto">
            <a:xfrm>
              <a:off x="6331585" y="3345815"/>
              <a:ext cx="43180" cy="164465"/>
            </a:xfrm>
            <a:prstGeom prst="rect">
              <a:avLst/>
            </a:prstGeom>
            <a:solidFill>
              <a:srgbClr val="404040"/>
            </a:solidFill>
            <a:ln>
              <a:noFill/>
            </a:ln>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3846481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4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10" presetClass="entr" presetSubtype="0" fill="hold" nodeType="withEffect">
                                  <p:stCondLst>
                                    <p:cond delay="4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nodeType="withEffect">
                                  <p:stCondLst>
                                    <p:cond delay="4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2" presetClass="entr" presetSubtype="8"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1500"/>
                                        <p:tgtEl>
                                          <p:spTgt spid="14"/>
                                        </p:tgtEl>
                                        <p:attrNameLst>
                                          <p:attrName>ppt_x</p:attrName>
                                        </p:attrNameLst>
                                      </p:cBhvr>
                                      <p:tavLst>
                                        <p:tav tm="0">
                                          <p:val>
                                            <p:strVal val="#ppt_x-#ppt_w*1.125000"/>
                                          </p:val>
                                        </p:tav>
                                        <p:tav tm="100000">
                                          <p:val>
                                            <p:strVal val="#ppt_x"/>
                                          </p:val>
                                        </p:tav>
                                      </p:tavLst>
                                    </p:anim>
                                    <p:animEffect transition="in" filter="wipe(right)">
                                      <p:cBhvr>
                                        <p:cTn id="49" dur="1500"/>
                                        <p:tgtEl>
                                          <p:spTgt spid="14"/>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p:tgtEl>
                                          <p:spTgt spid="2"/>
                                        </p:tgtEl>
                                        <p:attrNameLst>
                                          <p:attrName>ppt_x</p:attrName>
                                        </p:attrNameLst>
                                      </p:cBhvr>
                                      <p:tavLst>
                                        <p:tav tm="0">
                                          <p:val>
                                            <p:strVal val="#ppt_x-#ppt_w*1.125000"/>
                                          </p:val>
                                        </p:tav>
                                        <p:tav tm="100000">
                                          <p:val>
                                            <p:strVal val="#ppt_x"/>
                                          </p:val>
                                        </p:tav>
                                      </p:tavLst>
                                    </p:anim>
                                    <p:animEffect transition="in" filter="wipe(right)">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20176" y="2966225"/>
            <a:ext cx="7761249" cy="1754326"/>
          </a:xfrm>
          <a:prstGeom prst="rect">
            <a:avLst/>
          </a:prstGeom>
          <a:noFill/>
        </p:spPr>
        <p:txBody>
          <a:bodyPr wrap="square" rtlCol="0">
            <a:spAutoFit/>
          </a:bodyPr>
          <a:lstStyle/>
          <a:p>
            <a:pPr lvl="0"/>
            <a:r>
              <a:rPr lang="zh-CN" altLang="zh-CN" dirty="0"/>
              <a:t>企业内部各部门关注点不一</a:t>
            </a:r>
            <a:r>
              <a:rPr lang="en-US" altLang="zh-CN" dirty="0"/>
              <a:t>=</a:t>
            </a:r>
            <a:r>
              <a:rPr lang="zh-CN" altLang="zh-CN" dirty="0"/>
              <a:t>》不同部门不同分词</a:t>
            </a:r>
          </a:p>
          <a:p>
            <a:pPr lvl="0"/>
            <a:r>
              <a:rPr lang="zh-CN" altLang="zh-CN" dirty="0"/>
              <a:t>评论内容冗杂，部分评论参考度低</a:t>
            </a:r>
            <a:r>
              <a:rPr lang="en-US" altLang="zh-CN" dirty="0"/>
              <a:t>=</a:t>
            </a:r>
            <a:r>
              <a:rPr lang="zh-CN" altLang="zh-CN" dirty="0"/>
              <a:t>》垃圾评论过滤</a:t>
            </a:r>
          </a:p>
          <a:p>
            <a:pPr lvl="0"/>
            <a:r>
              <a:rPr lang="zh-CN" altLang="zh-CN" dirty="0"/>
              <a:t>第一时间获取相关信息</a:t>
            </a:r>
            <a:r>
              <a:rPr lang="en-US" altLang="zh-CN" dirty="0"/>
              <a:t>=</a:t>
            </a:r>
            <a:r>
              <a:rPr lang="zh-CN" altLang="zh-CN" dirty="0"/>
              <a:t>》关注的</a:t>
            </a:r>
            <a:r>
              <a:rPr lang="en-US" altLang="zh-CN" dirty="0"/>
              <a:t>APP</a:t>
            </a:r>
            <a:r>
              <a:rPr lang="zh-CN" altLang="zh-CN" dirty="0"/>
              <a:t>某一数据量变化明显时邮件提醒</a:t>
            </a:r>
          </a:p>
          <a:p>
            <a:pPr lvl="0"/>
            <a:r>
              <a:rPr lang="zh-CN" altLang="zh-CN" dirty="0"/>
              <a:t>希望查看某一新增功能或关键词的评论详情进而获取对公司有用的信息</a:t>
            </a:r>
            <a:r>
              <a:rPr lang="en-US" altLang="zh-CN" dirty="0"/>
              <a:t>=</a:t>
            </a:r>
            <a:r>
              <a:rPr lang="zh-CN" altLang="zh-CN" dirty="0"/>
              <a:t>》根据词语搜索相关评论（点击词云图中的词语或者评论详情中手动输入）</a:t>
            </a:r>
          </a:p>
          <a:p>
            <a:endParaRPr lang="zh-CN" altLang="en-US" dirty="0"/>
          </a:p>
        </p:txBody>
      </p:sp>
      <p:sp>
        <p:nvSpPr>
          <p:cNvPr id="3" name="文本框 2"/>
          <p:cNvSpPr txBox="1"/>
          <p:nvPr/>
        </p:nvSpPr>
        <p:spPr>
          <a:xfrm>
            <a:off x="1748413" y="364978"/>
            <a:ext cx="1826141" cy="584775"/>
          </a:xfrm>
          <a:prstGeom prst="rect">
            <a:avLst/>
          </a:prstGeom>
          <a:noFill/>
        </p:spPr>
        <p:txBody>
          <a:bodyPr wrap="none" rtlCol="0">
            <a:spAutoFit/>
          </a:bodyPr>
          <a:lstStyle/>
          <a:p>
            <a:r>
              <a:rPr lang="zh-CN" altLang="en-US" sz="3200" b="1" dirty="0">
                <a:solidFill>
                  <a:srgbClr val="404040"/>
                </a:solidFill>
                <a:latin typeface="+mn-ea"/>
              </a:rPr>
              <a:t>项目创新</a:t>
            </a:r>
            <a:endParaRPr lang="en-US" altLang="zh-CN" sz="3200" b="1" dirty="0">
              <a:solidFill>
                <a:srgbClr val="404040"/>
              </a:solidFill>
              <a:latin typeface="+mn-ea"/>
            </a:endParaRPr>
          </a:p>
        </p:txBody>
      </p:sp>
      <p:sp>
        <p:nvSpPr>
          <p:cNvPr id="4" name="文本框 3"/>
          <p:cNvSpPr txBox="1"/>
          <p:nvPr/>
        </p:nvSpPr>
        <p:spPr>
          <a:xfrm>
            <a:off x="1748413" y="949705"/>
            <a:ext cx="2590800" cy="400110"/>
          </a:xfrm>
          <a:prstGeom prst="rect">
            <a:avLst/>
          </a:prstGeom>
          <a:noFill/>
        </p:spPr>
        <p:txBody>
          <a:bodyPr wrap="square" rtlCol="0">
            <a:spAutoFit/>
          </a:bodyPr>
          <a:lstStyle/>
          <a:p>
            <a:r>
              <a:rPr lang="zh-CN" altLang="en-US" sz="2000" dirty="0">
                <a:solidFill>
                  <a:srgbClr val="404040"/>
                </a:solidFill>
              </a:rPr>
              <a:t>创新点明细</a:t>
            </a:r>
          </a:p>
        </p:txBody>
      </p:sp>
      <p:grpSp>
        <p:nvGrpSpPr>
          <p:cNvPr id="5" name="组合 4"/>
          <p:cNvGrpSpPr/>
          <p:nvPr/>
        </p:nvGrpSpPr>
        <p:grpSpPr>
          <a:xfrm>
            <a:off x="332600" y="209550"/>
            <a:ext cx="1135895" cy="1135895"/>
            <a:chOff x="304800" y="673100"/>
            <a:chExt cx="4000500" cy="4000500"/>
          </a:xfrm>
          <a:effectLst>
            <a:outerShdw blurRad="444500" dist="254000" dir="8100000" algn="tr" rotWithShape="0">
              <a:prstClr val="black">
                <a:alpha val="50000"/>
              </a:prstClr>
            </a:outerShdw>
          </a:effectLst>
        </p:grpSpPr>
        <p:sp>
          <p:nvSpPr>
            <p:cNvPr id="6"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637309" y="361998"/>
            <a:ext cx="443345" cy="830997"/>
          </a:xfrm>
          <a:prstGeom prst="rect">
            <a:avLst/>
          </a:prstGeom>
          <a:noFill/>
        </p:spPr>
        <p:txBody>
          <a:bodyPr wrap="square" rtlCol="0">
            <a:spAutoFit/>
          </a:bodyPr>
          <a:lstStyle/>
          <a:p>
            <a:r>
              <a:rPr lang="en-US" altLang="zh-CN" sz="4800" dirty="0">
                <a:solidFill>
                  <a:srgbClr val="7766FF"/>
                </a:solidFill>
              </a:rPr>
              <a:t>4</a:t>
            </a:r>
            <a:endParaRPr lang="zh-CN" altLang="en-US" sz="4800" dirty="0">
              <a:solidFill>
                <a:srgbClr val="7766FF"/>
              </a:solidFill>
            </a:endParaRPr>
          </a:p>
        </p:txBody>
      </p:sp>
    </p:spTree>
    <p:extLst>
      <p:ext uri="{BB962C8B-B14F-4D97-AF65-F5344CB8AC3E}">
        <p14:creationId xmlns:p14="http://schemas.microsoft.com/office/powerpoint/2010/main" val="11264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1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right)">
                                      <p:cBhvr>
                                        <p:cTn id="18" dur="500"/>
                                        <p:tgtEl>
                                          <p:spTgt spid="3"/>
                                        </p:tgtEl>
                                      </p:cBhvr>
                                    </p:animEffect>
                                  </p:childTnLst>
                                </p:cTn>
                              </p:par>
                              <p:par>
                                <p:cTn id="19" presetID="12" presetClass="entr" presetSubtype="8" fill="hold" grpId="0" nodeType="withEffect">
                                  <p:stCondLst>
                                    <p:cond delay="1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316</Words>
  <Application>Microsoft Office PowerPoint</Application>
  <PresentationFormat>宽屏</PresentationFormat>
  <Paragraphs>63</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Viiision</vt:lpstr>
      <vt:lpstr>目标与解决思路</vt:lpstr>
      <vt:lpstr>PowerPoint 演示文稿</vt:lpstr>
      <vt:lpstr>需求分析与解决思路</vt:lpstr>
      <vt:lpstr>PowerPoint 演示文稿</vt:lpstr>
      <vt:lpstr>技术路线</vt:lpstr>
      <vt:lpstr>PowerPoint 演示文稿</vt:lpstr>
      <vt:lpstr>项目创新</vt:lpstr>
      <vt:lpstr>PowerPoint 演示文稿</vt:lpstr>
      <vt:lpstr>项目管理</vt:lpstr>
      <vt:lpstr>PowerPoint 演示文稿</vt:lpstr>
      <vt:lpstr>项目发展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Viiision</dc:title>
  <dc:creator>朱鑫荣</dc:creator>
  <cp:lastModifiedBy>朱鑫荣</cp:lastModifiedBy>
  <cp:revision>30</cp:revision>
  <dcterms:created xsi:type="dcterms:W3CDTF">2017-04-25T15:38:57Z</dcterms:created>
  <dcterms:modified xsi:type="dcterms:W3CDTF">2017-04-26T13:05:30Z</dcterms:modified>
</cp:coreProperties>
</file>