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93" r:id="rId4"/>
    <p:sldId id="294" r:id="rId5"/>
    <p:sldId id="295" r:id="rId6"/>
    <p:sldId id="297" r:id="rId7"/>
    <p:sldId id="296" r:id="rId8"/>
    <p:sldId id="298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199"/>
    <a:srgbClr val="065990"/>
    <a:srgbClr val="0381B6"/>
    <a:srgbClr val="00B3E4"/>
    <a:srgbClr val="FFFFFF"/>
    <a:srgbClr val="70AD47"/>
    <a:srgbClr val="92D050"/>
    <a:srgbClr val="F1E10F"/>
    <a:srgbClr val="4242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19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3CB0D-4AB2-4E81-8FE7-8E6DA2E3523D}" type="datetimeFigureOut">
              <a:rPr lang="es-ES_tradnl" smtClean="0"/>
              <a:t>05/02/2018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87498-FF28-44A5-B916-FB86FFEB5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828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the next step, once a country profile is defined? Hand over the UML diagram to the software developer to implement it in a system? How to describe it in a formalized way, while maintaining platform independence? How to standardize an exchange format based on the developed conceptual model?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C35A0-5999-4A0F-9E78-DA6D687F802A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9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the next step, once a country profile is defined? Hand over the UML diagram to the software developer to implement it in a system? How to describe it in a formalized way, while maintaining platform independence? How to standardize an exchange format based on the developed conceptual model?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C35A0-5999-4A0F-9E78-DA6D687F802A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20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the next step, once a country profile is defined? Hand over the UML diagram to the software developer to implement it in a system? How to describe it in a formalized way, while maintaining platform independence? How to standardize an exchange format based on the developed conceptual model?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C35A0-5999-4A0F-9E78-DA6D687F802A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964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21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9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47410C-20A9-4F63-BDBE-02F6AE9806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96" y="5940709"/>
            <a:ext cx="3465095" cy="8312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FD71FA7-2C95-4AF5-834E-AF46D74006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6949" y="6149255"/>
            <a:ext cx="3465095" cy="432803"/>
          </a:xfrm>
          <a:prstGeom prst="rect">
            <a:avLst/>
          </a:prstGeom>
        </p:spPr>
      </p:pic>
      <p:pic>
        <p:nvPicPr>
          <p:cNvPr id="9" name="Picture 2" descr="https://static.wixstatic.com/media/c9a336_f17dfb672a8a465991c6a5ba3708cfd4~mv2.png/v1/fill/w_580,h_100,al_c,usm_0.66_1.00_0.01/c9a336_f17dfb672a8a465991c6a5ba3708cfd4~mv2.png">
            <a:extLst>
              <a:ext uri="{FF2B5EF4-FFF2-40B4-BE49-F238E27FC236}">
                <a16:creationId xmlns:a16="http://schemas.microsoft.com/office/drawing/2014/main" id="{A839159B-DA1D-4AF2-B9C7-DE0A0448E3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0420" y="5962435"/>
            <a:ext cx="3846093" cy="69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297655-E7F8-4F97-86FB-23D17AA3645F}"/>
              </a:ext>
            </a:extLst>
          </p:cNvPr>
          <p:cNvSpPr txBox="1"/>
          <p:nvPr userDrawn="1"/>
        </p:nvSpPr>
        <p:spPr>
          <a:xfrm>
            <a:off x="3108163" y="5924667"/>
            <a:ext cx="2602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latin typeface="Helvetica" panose="020B0604020202020204" pitchFamily="34" charset="0"/>
              </a:rPr>
              <a:t>Un proyecto de :</a:t>
            </a:r>
          </a:p>
        </p:txBody>
      </p:sp>
    </p:spTree>
    <p:extLst>
      <p:ext uri="{BB962C8B-B14F-4D97-AF65-F5344CB8AC3E}">
        <p14:creationId xmlns:p14="http://schemas.microsoft.com/office/powerpoint/2010/main" val="138016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87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709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4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71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45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4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1265-941A-41BE-A67C-BFED169D6F32}" type="datetimeFigureOut">
              <a:rPr lang="es-CO" smtClean="0"/>
              <a:t>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5A38-BE94-4C8E-8994-64AD094298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0" y="648496"/>
            <a:ext cx="10831384" cy="1584164"/>
          </a:xfrm>
        </p:spPr>
        <p:txBody>
          <a:bodyPr>
            <a:normAutofit/>
          </a:bodyPr>
          <a:lstStyle/>
          <a:p>
            <a:r>
              <a:rPr lang="es-NI" sz="3600" b="1" dirty="0">
                <a:solidFill>
                  <a:srgbClr val="0B3259"/>
                </a:solidFill>
                <a:effectLst>
                  <a:glow rad="254000">
                    <a:schemeClr val="bg1"/>
                  </a:glow>
                </a:effectLst>
                <a:latin typeface="HelveticaNeue LT 55 Roman" panose="02000503040000020004" pitchFamily="2" charset="0"/>
              </a:rPr>
              <a:t>Proyecto Modernización de la Administración de Tierras en Colombia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0086" y="3291840"/>
            <a:ext cx="11145137" cy="1079801"/>
          </a:xfrm>
        </p:spPr>
        <p:txBody>
          <a:bodyPr vert="horz" lIns="91440" tIns="45720" rIns="91440" bIns="45720" rtlCol="0" anchor="t">
            <a:normAutofit fontScale="900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s-NI" sz="3600" dirty="0">
                <a:effectLst>
                  <a:glow rad="254000">
                    <a:schemeClr val="bg1"/>
                  </a:glow>
                </a:effectLst>
                <a:latin typeface="HelveticaNeue LT 55 Roman" panose="02000503040000020004" pitchFamily="2" charset="0"/>
                <a:ea typeface="+mj-ea"/>
                <a:cs typeface="+mj-cs"/>
              </a:rPr>
              <a:t>Control de cambios </a:t>
            </a:r>
            <a:r>
              <a:rPr lang="es-NI" sz="3600" dirty="0" err="1">
                <a:effectLst>
                  <a:glow rad="254000">
                    <a:schemeClr val="bg1"/>
                  </a:glow>
                </a:effectLst>
                <a:latin typeface="HelveticaNeue LT 55 Roman" panose="02000503040000020004" pitchFamily="2" charset="0"/>
                <a:ea typeface="+mj-ea"/>
                <a:cs typeface="+mj-cs"/>
              </a:rPr>
              <a:t>LADM</a:t>
            </a:r>
            <a:r>
              <a:rPr lang="es-NI" sz="3600" dirty="0">
                <a:effectLst>
                  <a:glow rad="254000">
                    <a:schemeClr val="bg1"/>
                  </a:glow>
                </a:effectLst>
                <a:latin typeface="HelveticaNeue LT 55 Roman" panose="02000503040000020004" pitchFamily="2" charset="0"/>
                <a:ea typeface="+mj-ea"/>
                <a:cs typeface="+mj-cs"/>
              </a:rPr>
              <a:t>-Col + Catastro Multipropósito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s-NI" sz="3600" dirty="0">
                <a:effectLst>
                  <a:glow rad="254000">
                    <a:schemeClr val="bg1"/>
                  </a:glow>
                </a:effectLst>
                <a:latin typeface="HelveticaNeue LT 55 Roman" panose="02000503040000020004" pitchFamily="2" charset="0"/>
                <a:ea typeface="+mj-ea"/>
                <a:cs typeface="+mj-cs"/>
              </a:rPr>
              <a:t>2.2.0 a 2.2.1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EBDA35-494F-4857-B58D-7DA9B0AFD0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96" y="5940709"/>
            <a:ext cx="3465095" cy="8312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C1ECB7-9675-4FB2-B70F-2495083183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6949" y="6149255"/>
            <a:ext cx="3465095" cy="432803"/>
          </a:xfrm>
          <a:prstGeom prst="rect">
            <a:avLst/>
          </a:prstGeom>
        </p:spPr>
      </p:pic>
      <p:pic>
        <p:nvPicPr>
          <p:cNvPr id="11" name="Picture 2" descr="https://static.wixstatic.com/media/c9a336_f17dfb672a8a465991c6a5ba3708cfd4~mv2.png/v1/fill/w_580,h_100,al_c,usm_0.66_1.00_0.01/c9a336_f17dfb672a8a465991c6a5ba3708cfd4~mv2.png">
            <a:extLst>
              <a:ext uri="{FF2B5EF4-FFF2-40B4-BE49-F238E27FC236}">
                <a16:creationId xmlns:a16="http://schemas.microsoft.com/office/drawing/2014/main" id="{E87BE219-8920-4445-9413-F37E1BAA0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0420" y="5962435"/>
            <a:ext cx="3846093" cy="69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8B8FFFB-4E15-442A-9649-B1890B5CD2EB}"/>
              </a:ext>
            </a:extLst>
          </p:cNvPr>
          <p:cNvSpPr txBox="1"/>
          <p:nvPr/>
        </p:nvSpPr>
        <p:spPr>
          <a:xfrm>
            <a:off x="3108163" y="5924667"/>
            <a:ext cx="2602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latin typeface="Helvetica" panose="020B0604020202020204" pitchFamily="34" charset="0"/>
              </a:rPr>
              <a:t>Un proyecto de :</a:t>
            </a:r>
          </a:p>
        </p:txBody>
      </p:sp>
    </p:spTree>
    <p:extLst>
      <p:ext uri="{BB962C8B-B14F-4D97-AF65-F5344CB8AC3E}">
        <p14:creationId xmlns:p14="http://schemas.microsoft.com/office/powerpoint/2010/main" val="42634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2"/>
          <a:stretch/>
        </p:blipFill>
        <p:spPr>
          <a:xfrm>
            <a:off x="385503" y="899802"/>
            <a:ext cx="11084816" cy="52297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78547" y="315027"/>
            <a:ext cx="1089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Modelo </a:t>
            </a:r>
            <a:r>
              <a:rPr lang="es-CO" sz="3200" dirty="0" err="1"/>
              <a:t>LADM_Col</a:t>
            </a:r>
            <a:r>
              <a:rPr lang="es-CO" sz="3200" dirty="0"/>
              <a:t> (Modelo Núcleo)</a:t>
            </a:r>
          </a:p>
        </p:txBody>
      </p:sp>
    </p:spTree>
    <p:extLst>
      <p:ext uri="{BB962C8B-B14F-4D97-AF65-F5344CB8AC3E}">
        <p14:creationId xmlns:p14="http://schemas.microsoft.com/office/powerpoint/2010/main" val="288715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78547" y="315027"/>
            <a:ext cx="1089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Modelo </a:t>
            </a:r>
            <a:r>
              <a:rPr lang="es-CO" sz="3200" dirty="0" err="1"/>
              <a:t>Nucleo</a:t>
            </a:r>
            <a:r>
              <a:rPr lang="es-CO" sz="3200" dirty="0"/>
              <a:t> Catastro-Registro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0" b="39259"/>
          <a:stretch/>
        </p:blipFill>
        <p:spPr>
          <a:xfrm>
            <a:off x="79416" y="899802"/>
            <a:ext cx="11689854" cy="5093831"/>
          </a:xfrm>
          <a:prstGeom prst="rect">
            <a:avLst/>
          </a:prstGeom>
        </p:spPr>
      </p:pic>
      <p:sp>
        <p:nvSpPr>
          <p:cNvPr id="5" name="Forma libre 4"/>
          <p:cNvSpPr/>
          <p:nvPr/>
        </p:nvSpPr>
        <p:spPr>
          <a:xfrm>
            <a:off x="1930400" y="1422400"/>
            <a:ext cx="8348133" cy="4140200"/>
          </a:xfrm>
          <a:custGeom>
            <a:avLst/>
            <a:gdLst>
              <a:gd name="connsiteX0" fmla="*/ 0 w 8348133"/>
              <a:gd name="connsiteY0" fmla="*/ 0 h 4140200"/>
              <a:gd name="connsiteX1" fmla="*/ 0 w 8348133"/>
              <a:gd name="connsiteY1" fmla="*/ 1718733 h 4140200"/>
              <a:gd name="connsiteX2" fmla="*/ 2345267 w 8348133"/>
              <a:gd name="connsiteY2" fmla="*/ 1718733 h 4140200"/>
              <a:gd name="connsiteX3" fmla="*/ 2345267 w 8348133"/>
              <a:gd name="connsiteY3" fmla="*/ 4140200 h 4140200"/>
              <a:gd name="connsiteX4" fmla="*/ 8348133 w 8348133"/>
              <a:gd name="connsiteY4" fmla="*/ 4140200 h 4140200"/>
              <a:gd name="connsiteX5" fmla="*/ 8348133 w 8348133"/>
              <a:gd name="connsiteY5" fmla="*/ 3064933 h 4140200"/>
              <a:gd name="connsiteX6" fmla="*/ 6570133 w 8348133"/>
              <a:gd name="connsiteY6" fmla="*/ 3064933 h 4140200"/>
              <a:gd name="connsiteX7" fmla="*/ 6570133 w 8348133"/>
              <a:gd name="connsiteY7" fmla="*/ 685800 h 4140200"/>
              <a:gd name="connsiteX8" fmla="*/ 4614333 w 8348133"/>
              <a:gd name="connsiteY8" fmla="*/ 685800 h 4140200"/>
              <a:gd name="connsiteX9" fmla="*/ 4614333 w 8348133"/>
              <a:gd name="connsiteY9" fmla="*/ 33867 h 4140200"/>
              <a:gd name="connsiteX10" fmla="*/ 0 w 8348133"/>
              <a:gd name="connsiteY10" fmla="*/ 0 h 414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48133" h="4140200">
                <a:moveTo>
                  <a:pt x="0" y="0"/>
                </a:moveTo>
                <a:lnTo>
                  <a:pt x="0" y="1718733"/>
                </a:lnTo>
                <a:lnTo>
                  <a:pt x="2345267" y="1718733"/>
                </a:lnTo>
                <a:lnTo>
                  <a:pt x="2345267" y="4140200"/>
                </a:lnTo>
                <a:lnTo>
                  <a:pt x="8348133" y="4140200"/>
                </a:lnTo>
                <a:lnTo>
                  <a:pt x="8348133" y="3064933"/>
                </a:lnTo>
                <a:lnTo>
                  <a:pt x="6570133" y="3064933"/>
                </a:lnTo>
                <a:lnTo>
                  <a:pt x="6570133" y="685800"/>
                </a:lnTo>
                <a:lnTo>
                  <a:pt x="4614333" y="685800"/>
                </a:lnTo>
                <a:lnTo>
                  <a:pt x="4614333" y="33867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04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F11492-B11F-45FC-B49D-B537346314FD}"/>
              </a:ext>
            </a:extLst>
          </p:cNvPr>
          <p:cNvSpPr txBox="1"/>
          <p:nvPr/>
        </p:nvSpPr>
        <p:spPr>
          <a:xfrm>
            <a:off x="678547" y="315027"/>
            <a:ext cx="1089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Modelo Catastro Multipropósito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25"/>
          <a:stretch/>
        </p:blipFill>
        <p:spPr>
          <a:xfrm>
            <a:off x="1550175" y="850305"/>
            <a:ext cx="9007757" cy="5093275"/>
          </a:xfrm>
          <a:prstGeom prst="rect">
            <a:avLst/>
          </a:prstGeom>
        </p:spPr>
      </p:pic>
      <p:sp>
        <p:nvSpPr>
          <p:cNvPr id="5" name="Forma libre 4"/>
          <p:cNvSpPr/>
          <p:nvPr/>
        </p:nvSpPr>
        <p:spPr>
          <a:xfrm>
            <a:off x="2793798" y="2500313"/>
            <a:ext cx="5654877" cy="2771775"/>
          </a:xfrm>
          <a:custGeom>
            <a:avLst/>
            <a:gdLst>
              <a:gd name="connsiteX0" fmla="*/ 9525 w 5648325"/>
              <a:gd name="connsiteY0" fmla="*/ 0 h 2771775"/>
              <a:gd name="connsiteX1" fmla="*/ 3109913 w 5648325"/>
              <a:gd name="connsiteY1" fmla="*/ 0 h 2771775"/>
              <a:gd name="connsiteX2" fmla="*/ 3109913 w 5648325"/>
              <a:gd name="connsiteY2" fmla="*/ 457200 h 2771775"/>
              <a:gd name="connsiteX3" fmla="*/ 4448175 w 5648325"/>
              <a:gd name="connsiteY3" fmla="*/ 457200 h 2771775"/>
              <a:gd name="connsiteX4" fmla="*/ 4448175 w 5648325"/>
              <a:gd name="connsiteY4" fmla="*/ 1990725 h 2771775"/>
              <a:gd name="connsiteX5" fmla="*/ 5648325 w 5648325"/>
              <a:gd name="connsiteY5" fmla="*/ 1990725 h 2771775"/>
              <a:gd name="connsiteX6" fmla="*/ 5648325 w 5648325"/>
              <a:gd name="connsiteY6" fmla="*/ 2771775 h 2771775"/>
              <a:gd name="connsiteX7" fmla="*/ 2262188 w 5648325"/>
              <a:gd name="connsiteY7" fmla="*/ 2771775 h 2771775"/>
              <a:gd name="connsiteX8" fmla="*/ 2262188 w 5648325"/>
              <a:gd name="connsiteY8" fmla="*/ 2705100 h 2771775"/>
              <a:gd name="connsiteX9" fmla="*/ 2262188 w 5648325"/>
              <a:gd name="connsiteY9" fmla="*/ 2200275 h 2771775"/>
              <a:gd name="connsiteX10" fmla="*/ 1647825 w 5648325"/>
              <a:gd name="connsiteY10" fmla="*/ 2200275 h 2771775"/>
              <a:gd name="connsiteX11" fmla="*/ 1647825 w 5648325"/>
              <a:gd name="connsiteY11" fmla="*/ 1152525 h 2771775"/>
              <a:gd name="connsiteX12" fmla="*/ 0 w 5648325"/>
              <a:gd name="connsiteY12" fmla="*/ 1152525 h 2771775"/>
              <a:gd name="connsiteX13" fmla="*/ 9525 w 5648325"/>
              <a:gd name="connsiteY13" fmla="*/ 0 h 2771775"/>
              <a:gd name="connsiteX0" fmla="*/ 1790 w 5654877"/>
              <a:gd name="connsiteY0" fmla="*/ 0 h 2771775"/>
              <a:gd name="connsiteX1" fmla="*/ 3116465 w 5654877"/>
              <a:gd name="connsiteY1" fmla="*/ 0 h 2771775"/>
              <a:gd name="connsiteX2" fmla="*/ 3116465 w 5654877"/>
              <a:gd name="connsiteY2" fmla="*/ 457200 h 2771775"/>
              <a:gd name="connsiteX3" fmla="*/ 4454727 w 5654877"/>
              <a:gd name="connsiteY3" fmla="*/ 457200 h 2771775"/>
              <a:gd name="connsiteX4" fmla="*/ 4454727 w 5654877"/>
              <a:gd name="connsiteY4" fmla="*/ 1990725 h 2771775"/>
              <a:gd name="connsiteX5" fmla="*/ 5654877 w 5654877"/>
              <a:gd name="connsiteY5" fmla="*/ 1990725 h 2771775"/>
              <a:gd name="connsiteX6" fmla="*/ 5654877 w 5654877"/>
              <a:gd name="connsiteY6" fmla="*/ 2771775 h 2771775"/>
              <a:gd name="connsiteX7" fmla="*/ 2268740 w 5654877"/>
              <a:gd name="connsiteY7" fmla="*/ 2771775 h 2771775"/>
              <a:gd name="connsiteX8" fmla="*/ 2268740 w 5654877"/>
              <a:gd name="connsiteY8" fmla="*/ 2705100 h 2771775"/>
              <a:gd name="connsiteX9" fmla="*/ 2268740 w 5654877"/>
              <a:gd name="connsiteY9" fmla="*/ 2200275 h 2771775"/>
              <a:gd name="connsiteX10" fmla="*/ 1654377 w 5654877"/>
              <a:gd name="connsiteY10" fmla="*/ 2200275 h 2771775"/>
              <a:gd name="connsiteX11" fmla="*/ 1654377 w 5654877"/>
              <a:gd name="connsiteY11" fmla="*/ 1152525 h 2771775"/>
              <a:gd name="connsiteX12" fmla="*/ 6552 w 5654877"/>
              <a:gd name="connsiteY12" fmla="*/ 1152525 h 2771775"/>
              <a:gd name="connsiteX13" fmla="*/ 1790 w 5654877"/>
              <a:gd name="connsiteY13" fmla="*/ 0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54877" h="2771775">
                <a:moveTo>
                  <a:pt x="1790" y="0"/>
                </a:moveTo>
                <a:lnTo>
                  <a:pt x="3116465" y="0"/>
                </a:lnTo>
                <a:lnTo>
                  <a:pt x="3116465" y="457200"/>
                </a:lnTo>
                <a:lnTo>
                  <a:pt x="4454727" y="457200"/>
                </a:lnTo>
                <a:lnTo>
                  <a:pt x="4454727" y="1990725"/>
                </a:lnTo>
                <a:lnTo>
                  <a:pt x="5654877" y="1990725"/>
                </a:lnTo>
                <a:lnTo>
                  <a:pt x="5654877" y="2771775"/>
                </a:lnTo>
                <a:lnTo>
                  <a:pt x="2268740" y="2771775"/>
                </a:lnTo>
                <a:lnTo>
                  <a:pt x="2268740" y="2705100"/>
                </a:lnTo>
                <a:lnTo>
                  <a:pt x="2268740" y="2200275"/>
                </a:lnTo>
                <a:lnTo>
                  <a:pt x="1654377" y="2200275"/>
                </a:lnTo>
                <a:lnTo>
                  <a:pt x="1654377" y="1152525"/>
                </a:lnTo>
                <a:lnTo>
                  <a:pt x="6552" y="1152525"/>
                </a:lnTo>
                <a:cubicBezTo>
                  <a:pt x="8140" y="774700"/>
                  <a:pt x="-4560" y="396875"/>
                  <a:pt x="179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orma libre 5"/>
          <p:cNvSpPr/>
          <p:nvPr/>
        </p:nvSpPr>
        <p:spPr>
          <a:xfrm>
            <a:off x="1805940" y="2125980"/>
            <a:ext cx="7620000" cy="3482340"/>
          </a:xfrm>
          <a:custGeom>
            <a:avLst/>
            <a:gdLst>
              <a:gd name="connsiteX0" fmla="*/ 0 w 7612380"/>
              <a:gd name="connsiteY0" fmla="*/ 0 h 3482340"/>
              <a:gd name="connsiteX1" fmla="*/ 3086100 w 7612380"/>
              <a:gd name="connsiteY1" fmla="*/ 0 h 3482340"/>
              <a:gd name="connsiteX2" fmla="*/ 3086100 w 7612380"/>
              <a:gd name="connsiteY2" fmla="*/ 220980 h 3482340"/>
              <a:gd name="connsiteX3" fmla="*/ 4876800 w 7612380"/>
              <a:gd name="connsiteY3" fmla="*/ 220980 h 3482340"/>
              <a:gd name="connsiteX4" fmla="*/ 4876800 w 7612380"/>
              <a:gd name="connsiteY4" fmla="*/ 708660 h 3482340"/>
              <a:gd name="connsiteX5" fmla="*/ 7612380 w 7612380"/>
              <a:gd name="connsiteY5" fmla="*/ 708660 h 3482340"/>
              <a:gd name="connsiteX6" fmla="*/ 7612380 w 7612380"/>
              <a:gd name="connsiteY6" fmla="*/ 3482340 h 3482340"/>
              <a:gd name="connsiteX7" fmla="*/ 5052060 w 7612380"/>
              <a:gd name="connsiteY7" fmla="*/ 3482340 h 3482340"/>
              <a:gd name="connsiteX8" fmla="*/ 5052060 w 7612380"/>
              <a:gd name="connsiteY8" fmla="*/ 3230880 h 3482340"/>
              <a:gd name="connsiteX9" fmla="*/ 3192780 w 7612380"/>
              <a:gd name="connsiteY9" fmla="*/ 3230880 h 3482340"/>
              <a:gd name="connsiteX10" fmla="*/ 3192780 w 7612380"/>
              <a:gd name="connsiteY10" fmla="*/ 2644140 h 3482340"/>
              <a:gd name="connsiteX11" fmla="*/ 2613660 w 7612380"/>
              <a:gd name="connsiteY11" fmla="*/ 2644140 h 3482340"/>
              <a:gd name="connsiteX12" fmla="*/ 2613660 w 7612380"/>
              <a:gd name="connsiteY12" fmla="*/ 2156460 h 3482340"/>
              <a:gd name="connsiteX13" fmla="*/ 22860 w 7612380"/>
              <a:gd name="connsiteY13" fmla="*/ 2156460 h 3482340"/>
              <a:gd name="connsiteX14" fmla="*/ 0 w 7612380"/>
              <a:gd name="connsiteY14" fmla="*/ 0 h 3482340"/>
              <a:gd name="connsiteX0" fmla="*/ 7620 w 7620000"/>
              <a:gd name="connsiteY0" fmla="*/ 0 h 3482340"/>
              <a:gd name="connsiteX1" fmla="*/ 3093720 w 7620000"/>
              <a:gd name="connsiteY1" fmla="*/ 0 h 3482340"/>
              <a:gd name="connsiteX2" fmla="*/ 3093720 w 7620000"/>
              <a:gd name="connsiteY2" fmla="*/ 220980 h 3482340"/>
              <a:gd name="connsiteX3" fmla="*/ 4884420 w 7620000"/>
              <a:gd name="connsiteY3" fmla="*/ 220980 h 3482340"/>
              <a:gd name="connsiteX4" fmla="*/ 4884420 w 7620000"/>
              <a:gd name="connsiteY4" fmla="*/ 708660 h 3482340"/>
              <a:gd name="connsiteX5" fmla="*/ 7620000 w 7620000"/>
              <a:gd name="connsiteY5" fmla="*/ 708660 h 3482340"/>
              <a:gd name="connsiteX6" fmla="*/ 7620000 w 7620000"/>
              <a:gd name="connsiteY6" fmla="*/ 3482340 h 3482340"/>
              <a:gd name="connsiteX7" fmla="*/ 5059680 w 7620000"/>
              <a:gd name="connsiteY7" fmla="*/ 3482340 h 3482340"/>
              <a:gd name="connsiteX8" fmla="*/ 5059680 w 7620000"/>
              <a:gd name="connsiteY8" fmla="*/ 3230880 h 3482340"/>
              <a:gd name="connsiteX9" fmla="*/ 3200400 w 7620000"/>
              <a:gd name="connsiteY9" fmla="*/ 3230880 h 3482340"/>
              <a:gd name="connsiteX10" fmla="*/ 3200400 w 7620000"/>
              <a:gd name="connsiteY10" fmla="*/ 2644140 h 3482340"/>
              <a:gd name="connsiteX11" fmla="*/ 2621280 w 7620000"/>
              <a:gd name="connsiteY11" fmla="*/ 2644140 h 3482340"/>
              <a:gd name="connsiteX12" fmla="*/ 2621280 w 7620000"/>
              <a:gd name="connsiteY12" fmla="*/ 2156460 h 3482340"/>
              <a:gd name="connsiteX13" fmla="*/ 0 w 7620000"/>
              <a:gd name="connsiteY13" fmla="*/ 2171700 h 3482340"/>
              <a:gd name="connsiteX14" fmla="*/ 7620 w 7620000"/>
              <a:gd name="connsiteY14" fmla="*/ 0 h 348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620000" h="3482340">
                <a:moveTo>
                  <a:pt x="7620" y="0"/>
                </a:moveTo>
                <a:lnTo>
                  <a:pt x="3093720" y="0"/>
                </a:lnTo>
                <a:lnTo>
                  <a:pt x="3093720" y="220980"/>
                </a:lnTo>
                <a:lnTo>
                  <a:pt x="4884420" y="220980"/>
                </a:lnTo>
                <a:lnTo>
                  <a:pt x="4884420" y="708660"/>
                </a:lnTo>
                <a:lnTo>
                  <a:pt x="7620000" y="708660"/>
                </a:lnTo>
                <a:lnTo>
                  <a:pt x="7620000" y="3482340"/>
                </a:lnTo>
                <a:lnTo>
                  <a:pt x="5059680" y="3482340"/>
                </a:lnTo>
                <a:lnTo>
                  <a:pt x="5059680" y="3230880"/>
                </a:lnTo>
                <a:lnTo>
                  <a:pt x="3200400" y="3230880"/>
                </a:lnTo>
                <a:lnTo>
                  <a:pt x="3200400" y="2644140"/>
                </a:lnTo>
                <a:lnTo>
                  <a:pt x="2621280" y="2644140"/>
                </a:lnTo>
                <a:lnTo>
                  <a:pt x="2621280" y="2156460"/>
                </a:lnTo>
                <a:lnTo>
                  <a:pt x="0" y="2171700"/>
                </a:lnTo>
                <a:lnTo>
                  <a:pt x="7620" y="0"/>
                </a:lnTo>
                <a:close/>
              </a:path>
            </a:pathLst>
          </a:custGeom>
          <a:noFill/>
          <a:ln w="38100">
            <a:solidFill>
              <a:srgbClr val="13B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9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2A7A3C0-8CCE-45A1-A3BD-35D36170E270}"/>
              </a:ext>
            </a:extLst>
          </p:cNvPr>
          <p:cNvSpPr txBox="1"/>
          <p:nvPr/>
        </p:nvSpPr>
        <p:spPr>
          <a:xfrm>
            <a:off x="678547" y="315027"/>
            <a:ext cx="1089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Agrupación interesados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9D8F90-8C6F-4C8E-8B0B-F1D8D3CE9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33166" r="31894" b="45725"/>
          <a:stretch/>
        </p:blipFill>
        <p:spPr>
          <a:xfrm>
            <a:off x="829640" y="2406280"/>
            <a:ext cx="4715259" cy="1301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2DE833A-A928-46A4-B8D1-F5A3C1321CBD}"/>
              </a:ext>
            </a:extLst>
          </p:cNvPr>
          <p:cNvSpPr txBox="1"/>
          <p:nvPr/>
        </p:nvSpPr>
        <p:spPr>
          <a:xfrm>
            <a:off x="741569" y="1152155"/>
            <a:ext cx="175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V 2.2.0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294EE5-ED46-4723-A4E5-11A6696E2D30}"/>
              </a:ext>
            </a:extLst>
          </p:cNvPr>
          <p:cNvSpPr txBox="1"/>
          <p:nvPr/>
        </p:nvSpPr>
        <p:spPr>
          <a:xfrm>
            <a:off x="6647102" y="1152155"/>
            <a:ext cx="175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V 2.2.1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090B09-14D3-434E-9133-E56633759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42" t="22553" r="31055" b="52810"/>
          <a:stretch/>
        </p:blipFill>
        <p:spPr>
          <a:xfrm>
            <a:off x="6299199" y="2243584"/>
            <a:ext cx="5145333" cy="1627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BBEDF818-91EA-4DA6-9D63-420306FF0BD8}"/>
              </a:ext>
            </a:extLst>
          </p:cNvPr>
          <p:cNvSpPr/>
          <p:nvPr/>
        </p:nvSpPr>
        <p:spPr>
          <a:xfrm>
            <a:off x="1476186" y="2687781"/>
            <a:ext cx="785090" cy="452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800F2E0-8BA5-4F45-9541-69CC0A34B1B0}"/>
              </a:ext>
            </a:extLst>
          </p:cNvPr>
          <p:cNvSpPr/>
          <p:nvPr/>
        </p:nvSpPr>
        <p:spPr>
          <a:xfrm>
            <a:off x="7012604" y="2604524"/>
            <a:ext cx="785090" cy="452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01F646-457E-4133-A518-1CC209551DE8}"/>
              </a:ext>
            </a:extLst>
          </p:cNvPr>
          <p:cNvSpPr txBox="1"/>
          <p:nvPr/>
        </p:nvSpPr>
        <p:spPr>
          <a:xfrm>
            <a:off x="792055" y="4756558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Helvetica" panose="020B0604020202020204" pitchFamily="34" charset="0"/>
                <a:cs typeface="Helvetica" panose="020B0604020202020204" pitchFamily="34" charset="0"/>
              </a:rPr>
              <a:t>De acuerdo a la ISO 19152 la agregación de interesados debe tener multiplicidad 0..*</a:t>
            </a:r>
          </a:p>
        </p:txBody>
      </p:sp>
    </p:spTree>
    <p:extLst>
      <p:ext uri="{BB962C8B-B14F-4D97-AF65-F5344CB8AC3E}">
        <p14:creationId xmlns:p14="http://schemas.microsoft.com/office/powerpoint/2010/main" val="26647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97B4E3E-06A8-4868-9CE5-AEAE82FFE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90" t="40192" r="41205" b="36971"/>
          <a:stretch/>
        </p:blipFill>
        <p:spPr>
          <a:xfrm>
            <a:off x="6906730" y="1843724"/>
            <a:ext cx="2998077" cy="2015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6DCC3E-9FC1-4D45-BA75-8B97122B4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09" t="44810" r="41987" b="32363"/>
          <a:stretch/>
        </p:blipFill>
        <p:spPr>
          <a:xfrm>
            <a:off x="1515955" y="1843724"/>
            <a:ext cx="2998076" cy="2015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A7A3C0-8CCE-45A1-A3BD-35D36170E270}"/>
              </a:ext>
            </a:extLst>
          </p:cNvPr>
          <p:cNvSpPr txBox="1"/>
          <p:nvPr/>
        </p:nvSpPr>
        <p:spPr>
          <a:xfrm>
            <a:off x="678547" y="315027"/>
            <a:ext cx="1089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 err="1"/>
              <a:t>LA_UnidadEspacial</a:t>
            </a:r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DE833A-A928-46A4-B8D1-F5A3C1321CBD}"/>
              </a:ext>
            </a:extLst>
          </p:cNvPr>
          <p:cNvSpPr txBox="1"/>
          <p:nvPr/>
        </p:nvSpPr>
        <p:spPr>
          <a:xfrm>
            <a:off x="1181063" y="1152156"/>
            <a:ext cx="175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V 2.2.0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294EE5-ED46-4723-A4E5-11A6696E2D30}"/>
              </a:ext>
            </a:extLst>
          </p:cNvPr>
          <p:cNvSpPr txBox="1"/>
          <p:nvPr/>
        </p:nvSpPr>
        <p:spPr>
          <a:xfrm>
            <a:off x="6647102" y="1152155"/>
            <a:ext cx="175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V 2.2.1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BEDF818-91EA-4DA6-9D63-420306FF0BD8}"/>
              </a:ext>
            </a:extLst>
          </p:cNvPr>
          <p:cNvSpPr/>
          <p:nvPr/>
        </p:nvSpPr>
        <p:spPr>
          <a:xfrm>
            <a:off x="1847720" y="2524125"/>
            <a:ext cx="1702380" cy="3091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01F646-457E-4133-A518-1CC209551DE8}"/>
              </a:ext>
            </a:extLst>
          </p:cNvPr>
          <p:cNvSpPr txBox="1"/>
          <p:nvPr/>
        </p:nvSpPr>
        <p:spPr>
          <a:xfrm>
            <a:off x="782530" y="4276935"/>
            <a:ext cx="91374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Helvetica" panose="020B0604020202020204" pitchFamily="34" charset="0"/>
                <a:cs typeface="Helvetica" panose="020B0604020202020204" pitchFamily="34" charset="0"/>
              </a:rPr>
              <a:t>Tipo de dato del atributo </a:t>
            </a:r>
            <a:r>
              <a:rPr lang="es-CO" dirty="0" err="1">
                <a:latin typeface="Helvetica" panose="020B0604020202020204" pitchFamily="34" charset="0"/>
                <a:cs typeface="Helvetica" panose="020B0604020202020204" pitchFamily="34" charset="0"/>
              </a:rPr>
              <a:t>ext_Direccion</a:t>
            </a:r>
            <a:r>
              <a:rPr lang="es-CO" dirty="0">
                <a:latin typeface="Helvetica" panose="020B0604020202020204" pitchFamily="34" charset="0"/>
                <a:cs typeface="Helvetica" panose="020B0604020202020204" pitchFamily="34" charset="0"/>
              </a:rPr>
              <a:t> se cambia de </a:t>
            </a:r>
            <a:r>
              <a:rPr lang="es-CO" dirty="0" err="1">
                <a:latin typeface="Helvetica" panose="020B0604020202020204" pitchFamily="34" charset="0"/>
                <a:cs typeface="Helvetica" panose="020B0604020202020204" pitchFamily="34" charset="0"/>
              </a:rPr>
              <a:t>Oid</a:t>
            </a:r>
            <a:r>
              <a:rPr lang="es-CO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s-CO" dirty="0" err="1">
                <a:latin typeface="Helvetica" panose="020B0604020202020204" pitchFamily="34" charset="0"/>
                <a:cs typeface="Helvetica" panose="020B0604020202020204" pitchFamily="34" charset="0"/>
              </a:rPr>
              <a:t>ExtDireccion</a:t>
            </a:r>
            <a:endParaRPr lang="es-CO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CO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CO" sz="1400" dirty="0">
                <a:latin typeface="Helvetica" panose="020B0604020202020204" pitchFamily="34" charset="0"/>
                <a:cs typeface="Helvetica" panose="020B0604020202020204" pitchFamily="34" charset="0"/>
              </a:rPr>
              <a:t>Significa que ahora el </a:t>
            </a:r>
            <a:r>
              <a:rPr lang="es-CO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ext_direccion</a:t>
            </a:r>
            <a:r>
              <a:rPr lang="es-CO" sz="1400" dirty="0">
                <a:latin typeface="Helvetica" panose="020B0604020202020204" pitchFamily="34" charset="0"/>
                <a:cs typeface="Helvetica" panose="020B0604020202020204" pitchFamily="34" charset="0"/>
              </a:rPr>
              <a:t> referencia a un elemento de la estructura </a:t>
            </a:r>
            <a:r>
              <a:rPr lang="es-CO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ExtDireccion</a:t>
            </a:r>
            <a:r>
              <a:rPr lang="es-CO" sz="1400" dirty="0">
                <a:latin typeface="Helvetica" panose="020B0604020202020204" pitchFamily="34" charset="0"/>
                <a:cs typeface="Helvetica" panose="020B0604020202020204" pitchFamily="34" charset="0"/>
              </a:rPr>
              <a:t>, no a un </a:t>
            </a:r>
            <a:r>
              <a:rPr lang="es-CO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OID</a:t>
            </a:r>
            <a:r>
              <a:rPr lang="es-CO" sz="1400" dirty="0">
                <a:latin typeface="Helvetica" panose="020B0604020202020204" pitchFamily="34" charset="0"/>
                <a:cs typeface="Helvetica" panose="020B0604020202020204" pitchFamily="34" charset="0"/>
              </a:rPr>
              <a:t> externo.</a:t>
            </a:r>
          </a:p>
          <a:p>
            <a:r>
              <a:rPr lang="es-CO" sz="1400" dirty="0">
                <a:latin typeface="Helvetica" panose="020B0604020202020204" pitchFamily="34" charset="0"/>
                <a:cs typeface="Helvetica" panose="020B0604020202020204" pitchFamily="34" charset="0"/>
              </a:rPr>
              <a:t>Facilita la identificación de múltiples direcciones asociadas a una o varias Unidades Espaciales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3FB3135-7B86-45F0-8CE1-C5205925AA7D}"/>
              </a:ext>
            </a:extLst>
          </p:cNvPr>
          <p:cNvSpPr/>
          <p:nvPr/>
        </p:nvSpPr>
        <p:spPr>
          <a:xfrm>
            <a:off x="7185875" y="2547124"/>
            <a:ext cx="2439785" cy="281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6C292C-4CA3-45C4-8A67-8A2395584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34" t="32050" r="44024" b="54370"/>
          <a:stretch/>
        </p:blipFill>
        <p:spPr>
          <a:xfrm>
            <a:off x="6996801" y="2132825"/>
            <a:ext cx="2455389" cy="136392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5A53744-5678-4EC8-80DB-1B81E29C1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44" t="42671" r="51615" b="43729"/>
          <a:stretch/>
        </p:blipFill>
        <p:spPr>
          <a:xfrm>
            <a:off x="1809467" y="2160325"/>
            <a:ext cx="2450645" cy="13639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A7A3C0-8CCE-45A1-A3BD-35D36170E270}"/>
              </a:ext>
            </a:extLst>
          </p:cNvPr>
          <p:cNvSpPr txBox="1"/>
          <p:nvPr/>
        </p:nvSpPr>
        <p:spPr>
          <a:xfrm>
            <a:off x="678547" y="315027"/>
            <a:ext cx="1089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 err="1"/>
              <a:t>LA_Interesado</a:t>
            </a:r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DE833A-A928-46A4-B8D1-F5A3C1321CBD}"/>
              </a:ext>
            </a:extLst>
          </p:cNvPr>
          <p:cNvSpPr txBox="1"/>
          <p:nvPr/>
        </p:nvSpPr>
        <p:spPr>
          <a:xfrm>
            <a:off x="1181063" y="1152155"/>
            <a:ext cx="175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V 2.2.0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294EE5-ED46-4723-A4E5-11A6696E2D30}"/>
              </a:ext>
            </a:extLst>
          </p:cNvPr>
          <p:cNvSpPr txBox="1"/>
          <p:nvPr/>
        </p:nvSpPr>
        <p:spPr>
          <a:xfrm>
            <a:off x="6647102" y="1152155"/>
            <a:ext cx="175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V 2.2.1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BEDF818-91EA-4DA6-9D63-420306FF0BD8}"/>
              </a:ext>
            </a:extLst>
          </p:cNvPr>
          <p:cNvSpPr/>
          <p:nvPr/>
        </p:nvSpPr>
        <p:spPr>
          <a:xfrm>
            <a:off x="1704975" y="2322609"/>
            <a:ext cx="1480941" cy="4113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01F646-457E-4133-A518-1CC209551DE8}"/>
              </a:ext>
            </a:extLst>
          </p:cNvPr>
          <p:cNvSpPr txBox="1"/>
          <p:nvPr/>
        </p:nvSpPr>
        <p:spPr>
          <a:xfrm>
            <a:off x="782530" y="3909854"/>
            <a:ext cx="87687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Helvetica" panose="020B0604020202020204" pitchFamily="34" charset="0"/>
                <a:cs typeface="Helvetica" panose="020B0604020202020204" pitchFamily="34" charset="0"/>
              </a:rPr>
              <a:t>Tipo de dato del atributo </a:t>
            </a:r>
            <a:r>
              <a:rPr lang="es-CO" dirty="0" err="1">
                <a:latin typeface="Helvetica" panose="020B0604020202020204" pitchFamily="34" charset="0"/>
                <a:cs typeface="Helvetica" panose="020B0604020202020204" pitchFamily="34" charset="0"/>
              </a:rPr>
              <a:t>ext_PID</a:t>
            </a:r>
            <a:r>
              <a:rPr lang="es-CO" dirty="0">
                <a:latin typeface="Helvetica" panose="020B0604020202020204" pitchFamily="34" charset="0"/>
                <a:cs typeface="Helvetica" panose="020B0604020202020204" pitchFamily="34" charset="0"/>
              </a:rPr>
              <a:t> se cambia de </a:t>
            </a:r>
            <a:r>
              <a:rPr lang="es-CO" dirty="0" err="1">
                <a:latin typeface="Helvetica" panose="020B0604020202020204" pitchFamily="34" charset="0"/>
                <a:cs typeface="Helvetica" panose="020B0604020202020204" pitchFamily="34" charset="0"/>
              </a:rPr>
              <a:t>Oid</a:t>
            </a:r>
            <a:r>
              <a:rPr lang="es-CO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s-CO" dirty="0" err="1">
                <a:latin typeface="Helvetica" panose="020B0604020202020204" pitchFamily="34" charset="0"/>
                <a:cs typeface="Helvetica" panose="020B0604020202020204" pitchFamily="34" charset="0"/>
              </a:rPr>
              <a:t>ExtInteresado</a:t>
            </a:r>
            <a:endParaRPr lang="es-CO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CO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CO" sz="1400" dirty="0">
                <a:latin typeface="Helvetica" panose="020B0604020202020204" pitchFamily="34" charset="0"/>
                <a:cs typeface="Helvetica" panose="020B0604020202020204" pitchFamily="34" charset="0"/>
              </a:rPr>
              <a:t>Significa que ahora el </a:t>
            </a:r>
            <a:r>
              <a:rPr lang="es-CO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ext_PID</a:t>
            </a:r>
            <a:r>
              <a:rPr lang="es-CO" sz="1400" dirty="0">
                <a:latin typeface="Helvetica" panose="020B0604020202020204" pitchFamily="34" charset="0"/>
                <a:cs typeface="Helvetica" panose="020B0604020202020204" pitchFamily="34" charset="0"/>
              </a:rPr>
              <a:t> referencia a un elemento de la estructura </a:t>
            </a:r>
            <a:r>
              <a:rPr lang="es-CO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ExtInteresado</a:t>
            </a:r>
            <a:r>
              <a:rPr lang="es-CO" sz="1400" dirty="0">
                <a:latin typeface="Helvetica" panose="020B0604020202020204" pitchFamily="34" charset="0"/>
                <a:cs typeface="Helvetica" panose="020B0604020202020204" pitchFamily="34" charset="0"/>
              </a:rPr>
              <a:t>, no a un </a:t>
            </a:r>
            <a:r>
              <a:rPr lang="es-CO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OID</a:t>
            </a:r>
            <a:r>
              <a:rPr lang="es-CO" sz="1400" dirty="0">
                <a:latin typeface="Helvetica" panose="020B0604020202020204" pitchFamily="34" charset="0"/>
                <a:cs typeface="Helvetica" panose="020B0604020202020204" pitchFamily="34" charset="0"/>
              </a:rPr>
              <a:t> externo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3FB3135-7B86-45F0-8CE1-C5205925AA7D}"/>
              </a:ext>
            </a:extLst>
          </p:cNvPr>
          <p:cNvSpPr/>
          <p:nvPr/>
        </p:nvSpPr>
        <p:spPr>
          <a:xfrm>
            <a:off x="6813185" y="2332873"/>
            <a:ext cx="2122434" cy="411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76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698B160-EE2D-4392-9E47-09FFC7BF6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4" t="19134" r="28359" b="34135"/>
          <a:stretch/>
        </p:blipFill>
        <p:spPr>
          <a:xfrm>
            <a:off x="6521825" y="1885949"/>
            <a:ext cx="4638675" cy="308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E119A4-816D-48FD-9098-B2D8237AD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07" t="23040" r="35546" b="30250"/>
          <a:stretch/>
        </p:blipFill>
        <p:spPr>
          <a:xfrm>
            <a:off x="877094" y="1885949"/>
            <a:ext cx="4638675" cy="308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A7A3C0-8CCE-45A1-A3BD-35D36170E270}"/>
              </a:ext>
            </a:extLst>
          </p:cNvPr>
          <p:cNvSpPr txBox="1"/>
          <p:nvPr/>
        </p:nvSpPr>
        <p:spPr>
          <a:xfrm>
            <a:off x="678547" y="315027"/>
            <a:ext cx="1089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Integración con modelos extendidos </a:t>
            </a:r>
            <a:r>
              <a:rPr lang="es-CO" sz="3200" dirty="0" err="1"/>
              <a:t>Avaluos</a:t>
            </a:r>
            <a:r>
              <a:rPr lang="es-CO" sz="3200" dirty="0"/>
              <a:t> y Ficha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DE833A-A928-46A4-B8D1-F5A3C1321CBD}"/>
              </a:ext>
            </a:extLst>
          </p:cNvPr>
          <p:cNvSpPr txBox="1"/>
          <p:nvPr/>
        </p:nvSpPr>
        <p:spPr>
          <a:xfrm>
            <a:off x="802372" y="1152154"/>
            <a:ext cx="175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V 2.2.0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294EE5-ED46-4723-A4E5-11A6696E2D30}"/>
              </a:ext>
            </a:extLst>
          </p:cNvPr>
          <p:cNvSpPr txBox="1"/>
          <p:nvPr/>
        </p:nvSpPr>
        <p:spPr>
          <a:xfrm>
            <a:off x="6521825" y="1152154"/>
            <a:ext cx="175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4000" b="1">
                <a:latin typeface="HelveticaNeue LT 45 Light" panose="020B0404020002020204" pitchFamily="34" charset="0"/>
              </a:defRPr>
            </a:lvl1pPr>
          </a:lstStyle>
          <a:p>
            <a:r>
              <a:rPr lang="es-CO" sz="3200" dirty="0"/>
              <a:t>V 2.2.1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BEDF818-91EA-4DA6-9D63-420306FF0BD8}"/>
              </a:ext>
            </a:extLst>
          </p:cNvPr>
          <p:cNvSpPr/>
          <p:nvPr/>
        </p:nvSpPr>
        <p:spPr>
          <a:xfrm>
            <a:off x="2410815" y="2288381"/>
            <a:ext cx="785616" cy="4113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01F646-457E-4133-A518-1CC209551DE8}"/>
              </a:ext>
            </a:extLst>
          </p:cNvPr>
          <p:cNvSpPr txBox="1"/>
          <p:nvPr/>
        </p:nvSpPr>
        <p:spPr>
          <a:xfrm>
            <a:off x="678547" y="5296614"/>
            <a:ext cx="1105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Helvetica" panose="020B0604020202020204" pitchFamily="34" charset="0"/>
                <a:cs typeface="Helvetica" panose="020B0604020202020204" pitchFamily="34" charset="0"/>
              </a:rPr>
              <a:t>Asociaciones que vinculan el modelo </a:t>
            </a:r>
            <a:r>
              <a:rPr lang="es-CO" dirty="0" err="1">
                <a:latin typeface="Helvetica" panose="020B0604020202020204" pitchFamily="34" charset="0"/>
                <a:cs typeface="Helvetica" panose="020B0604020202020204" pitchFamily="34" charset="0"/>
              </a:rPr>
              <a:t>CatastroRegistroNucleo</a:t>
            </a:r>
            <a:r>
              <a:rPr lang="es-CO" dirty="0">
                <a:latin typeface="Helvetica" panose="020B0604020202020204" pitchFamily="34" charset="0"/>
                <a:cs typeface="Helvetica" panose="020B0604020202020204" pitchFamily="34" charset="0"/>
              </a:rPr>
              <a:t> con modelos extendidos, cambia de 1 a 0..1</a:t>
            </a:r>
            <a:endParaRPr lang="es-CO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3FB3135-7B86-45F0-8CE1-C5205925AA7D}"/>
              </a:ext>
            </a:extLst>
          </p:cNvPr>
          <p:cNvSpPr/>
          <p:nvPr/>
        </p:nvSpPr>
        <p:spPr>
          <a:xfrm>
            <a:off x="8090329" y="2311705"/>
            <a:ext cx="702040" cy="411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924FB31-C455-40CB-9E55-CA0A61970FC1}"/>
              </a:ext>
            </a:extLst>
          </p:cNvPr>
          <p:cNvSpPr/>
          <p:nvPr/>
        </p:nvSpPr>
        <p:spPr>
          <a:xfrm>
            <a:off x="3649065" y="3570262"/>
            <a:ext cx="785616" cy="4113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F2711A3-F00A-495B-AEB3-F6267A38923C}"/>
              </a:ext>
            </a:extLst>
          </p:cNvPr>
          <p:cNvSpPr/>
          <p:nvPr/>
        </p:nvSpPr>
        <p:spPr>
          <a:xfrm>
            <a:off x="9366679" y="3456822"/>
            <a:ext cx="702040" cy="411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322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355</Words>
  <Application>Microsoft Office PowerPoint</Application>
  <PresentationFormat>Panorámica</PresentationFormat>
  <Paragraphs>34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HelveticaNeue LT 45 Light</vt:lpstr>
      <vt:lpstr>HelveticaNeue LT 55 Roman</vt:lpstr>
      <vt:lpstr>Tema de Office</vt:lpstr>
      <vt:lpstr>Proyecto Modernización de la Administración de Tierras en Colombia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10</dc:creator>
  <cp:lastModifiedBy>Fabian Mejia</cp:lastModifiedBy>
  <cp:revision>214</cp:revision>
  <dcterms:created xsi:type="dcterms:W3CDTF">2017-04-30T21:18:07Z</dcterms:created>
  <dcterms:modified xsi:type="dcterms:W3CDTF">2018-02-05T15:05:31Z</dcterms:modified>
</cp:coreProperties>
</file>