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9" r:id="rId3"/>
    <p:sldId id="327" r:id="rId4"/>
    <p:sldId id="334" r:id="rId5"/>
    <p:sldId id="328" r:id="rId6"/>
    <p:sldId id="331" r:id="rId7"/>
    <p:sldId id="329" r:id="rId8"/>
    <p:sldId id="330" r:id="rId9"/>
    <p:sldId id="332" r:id="rId10"/>
    <p:sldId id="33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DFB852"/>
    <a:srgbClr val="F1E0B4"/>
    <a:srgbClr val="77CB65"/>
    <a:srgbClr val="C4E9BC"/>
    <a:srgbClr val="CC6565"/>
    <a:srgbClr val="E9BCBC"/>
    <a:srgbClr val="37B2CF"/>
    <a:srgbClr val="ABDFE5"/>
    <a:srgbClr val="AFC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29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8721-46C6-4EB7-9550-EFB92F375932}" type="datetimeFigureOut">
              <a:rPr lang="es-ES_tradnl" smtClean="0"/>
              <a:pPr/>
              <a:t>27/03/2017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01773-FDD8-413F-8F5A-BC6517E49F4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58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D390-680A-4A74-B7E5-E358C65A5FA7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F71F-3B69-4D36-A4B8-B7664860BA8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34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Neue LT 45 Light" panose="020B0404020002020204" pitchFamily="34" charset="0"/>
              </a:defRPr>
            </a:lvl1pPr>
          </a:lstStyle>
          <a:p>
            <a:fld id="{B3E6803A-297A-400C-82C9-3AC09D28B848}" type="datetimeFigureOut">
              <a:rPr lang="es-CO" smtClean="0"/>
              <a:pPr/>
              <a:t>27/03/2017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Neue LT 45 Light" panose="020B0404020002020204" pitchFamily="34" charset="0"/>
              </a:defRPr>
            </a:lvl1pPr>
          </a:lstStyle>
          <a:p>
            <a:r>
              <a:rPr lang="es-CO" dirty="0"/>
              <a:t>Reunión Comité Directivo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" y="114808"/>
            <a:ext cx="4879848" cy="7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96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44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0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4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7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noProof="0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4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2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2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11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5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803A-297A-400C-82C9-3AC09D28B848}" type="datetimeFigureOut">
              <a:rPr lang="es-CO" smtClean="0"/>
              <a:pPr/>
              <a:t>27/03/2017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966C-7F44-4508-A058-73775BB3BAA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" y="114808"/>
            <a:ext cx="4879848" cy="710184"/>
          </a:xfrm>
          <a:prstGeom prst="rect">
            <a:avLst/>
          </a:prstGeom>
        </p:spPr>
      </p:pic>
      <p:pic>
        <p:nvPicPr>
          <p:cNvPr id="9" name="Imagen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93" y="143839"/>
            <a:ext cx="2678574" cy="6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1">
              <a:lumMod val="40000"/>
              <a:lumOff val="60000"/>
            </a:schemeClr>
          </a:solidFill>
          <a:latin typeface="HelveticaNeue LT 45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 LT 45 Ligh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 LT 45 Ligh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 LT 45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 LT 45 Ligh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 LT 45 Ligh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48639" y="1910541"/>
            <a:ext cx="11254153" cy="12118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CO" sz="2800" dirty="0">
                <a:solidFill>
                  <a:schemeClr val="tx1"/>
                </a:solidFill>
                <a:latin typeface="HelveticaNeue LT 45 Light" panose="020B0404020002020204" pitchFamily="34" charset="0"/>
                <a:ea typeface="+mn-ea"/>
                <a:cs typeface="+mn-cs"/>
              </a:rPr>
              <a:t>Perfil colombiano de la norma ISO 19152:2012 (LADM-COL)</a:t>
            </a:r>
            <a:br>
              <a:rPr lang="es-CO" sz="2800" dirty="0">
                <a:solidFill>
                  <a:schemeClr val="tx1"/>
                </a:solidFill>
                <a:latin typeface="HelveticaNeue LT 45 Light" panose="020B0404020002020204" pitchFamily="34" charset="0"/>
                <a:ea typeface="+mn-ea"/>
                <a:cs typeface="+mn-cs"/>
              </a:rPr>
            </a:br>
            <a:r>
              <a:rPr lang="es-CO" sz="3600" dirty="0">
                <a:solidFill>
                  <a:schemeClr val="tx1"/>
                </a:solidFill>
                <a:latin typeface="HelveticaNeue LT 45 Light" panose="020B0404020002020204" pitchFamily="34" charset="0"/>
                <a:ea typeface="+mn-ea"/>
                <a:cs typeface="+mn-cs"/>
              </a:rPr>
              <a:t>Modularidad del Modelo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662939" y="4451689"/>
            <a:ext cx="11254153" cy="2323579"/>
          </a:xfrm>
        </p:spPr>
        <p:txBody>
          <a:bodyPr>
            <a:noAutofit/>
          </a:bodyPr>
          <a:lstStyle/>
          <a:p>
            <a:pPr algn="l"/>
            <a:endParaRPr lang="es-CO" dirty="0">
              <a:latin typeface="HelveticaNeue LT 45 Light" panose="020B0404020002020204" pitchFamily="34" charset="0"/>
            </a:endParaRPr>
          </a:p>
          <a:p>
            <a:pPr algn="l"/>
            <a:r>
              <a:rPr lang="es-CO" dirty="0">
                <a:latin typeface="HelveticaNeue LT 45 Light" panose="020B0404020002020204" pitchFamily="34" charset="0"/>
              </a:rPr>
              <a:t>28 de marzo de 2017</a:t>
            </a:r>
          </a:p>
          <a:p>
            <a:pPr algn="l"/>
            <a:endParaRPr lang="es-CO" sz="3600" dirty="0">
              <a:latin typeface="HelveticaNeue LT 45 Light" panose="020B0404020002020204" pitchFamily="34" charset="0"/>
            </a:endParaRPr>
          </a:p>
          <a:p>
            <a:pPr algn="l"/>
            <a:r>
              <a:rPr lang="es-CO" sz="1400" dirty="0">
                <a:latin typeface="HelveticaNeue LT 45 Light" panose="020B0404020002020204" pitchFamily="34" charset="0"/>
              </a:rPr>
              <a:t>Víctor M. Bajo Pérez</a:t>
            </a:r>
          </a:p>
          <a:p>
            <a:endParaRPr lang="es-CO" sz="3600" dirty="0">
              <a:latin typeface="HelveticaNeue LT 45 Light" panose="020B04040200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48" y="5243557"/>
            <a:ext cx="4859144" cy="14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9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73254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Modularidad del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583454" y="1791185"/>
            <a:ext cx="55352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Independencia Legal: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Modelo Núcleo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Adaptación sectorial/institucional/temática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Proyectos pilotos: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Áreas Protegidas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Formalización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Resguardos y Territorios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Baldíos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Planes de Ordenamiento Territorial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Catastro y Registro</a:t>
            </a:r>
          </a:p>
          <a:p>
            <a:pPr marL="2114550" lvl="4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Especialización para Avalúos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9" y="1873930"/>
            <a:ext cx="5886995" cy="41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Contexto General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44226" y="1617428"/>
            <a:ext cx="4850240" cy="3518958"/>
            <a:chOff x="3466013" y="1669680"/>
            <a:chExt cx="4850240" cy="3518958"/>
          </a:xfrm>
        </p:grpSpPr>
        <p:pic>
          <p:nvPicPr>
            <p:cNvPr id="1028" name="Picture 4" descr="lad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294" y="2478775"/>
              <a:ext cx="3638959" cy="270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sultado de imagen de iso 191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013" y="1669680"/>
              <a:ext cx="1788463" cy="1260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uadroTexto 2"/>
          <p:cNvSpPr txBox="1"/>
          <p:nvPr/>
        </p:nvSpPr>
        <p:spPr>
          <a:xfrm>
            <a:off x="5626694" y="1914305"/>
            <a:ext cx="61589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Modelo conceptual de la realidad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Descrito en la norma ISO 19152:2012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Establece: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HelveticaNeue LT 45 Light" panose="020B0404020002020204"/>
              </a:rPr>
              <a:t>Ontología</a:t>
            </a:r>
            <a:r>
              <a:rPr lang="es-ES" dirty="0">
                <a:latin typeface="HelveticaNeue LT 45 Light" panose="020B0404020002020204"/>
              </a:rPr>
              <a:t> específica para la Administración de Tierras (elementos de la realidad modelada, su descripción y sus relaciones)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HelveticaNeue LT 45 Light" panose="020B0404020002020204"/>
              </a:rPr>
              <a:t>Semántica</a:t>
            </a:r>
            <a:r>
              <a:rPr lang="es-ES" dirty="0">
                <a:latin typeface="HelveticaNeue LT 45 Light" panose="020B0404020002020204"/>
              </a:rPr>
              <a:t> para la Administración de Tierras (como se llama cada elemento del modelo)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Es una norma de carácter descriptivo y no preceptivo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HelveticaNeue LT 45 Light" panose="020B0404020002020204"/>
              </a:rPr>
              <a:t>Admite la personalización de acuerdo a las necesidades específicas por país, institución, etc</a:t>
            </a:r>
            <a:r>
              <a:rPr lang="es-ES" dirty="0">
                <a:latin typeface="HelveticaNeue LT 45 Light" panose="020B04040200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5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Construcción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87255" y="1877133"/>
            <a:ext cx="59479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1ª fase: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Definición del modelo conceptual en base a: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ISO 19152:2012 (LADM)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Contexto/realidad legal Colombiana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Necesidades particulares institucionales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Producto: UML del modelo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" y="1806013"/>
            <a:ext cx="5771764" cy="36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Construcción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55228" y="1420820"/>
            <a:ext cx="5947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Peculiaridades:</a:t>
            </a:r>
          </a:p>
          <a:p>
            <a:pPr marL="536575" lvl="2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4 clases especializadas (herencia) BAUnit</a:t>
            </a:r>
          </a:p>
          <a:p>
            <a:pPr marL="536575" lvl="2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Diferenciación </a:t>
            </a:r>
            <a:r>
              <a:rPr lang="es-ES" sz="2000" dirty="0" err="1">
                <a:latin typeface="HelveticaNeue LT 45 Light" panose="020B0404020002020204"/>
              </a:rPr>
              <a:t>BAUnits</a:t>
            </a:r>
            <a:r>
              <a:rPr lang="es-ES" sz="2000" dirty="0">
                <a:latin typeface="HelveticaNeue LT 45 Light" panose="020B0404020002020204"/>
              </a:rPr>
              <a:t> de Avalúos</a:t>
            </a:r>
          </a:p>
          <a:p>
            <a:pPr marL="536575" lvl="2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Clases de Interesados específicas</a:t>
            </a:r>
          </a:p>
          <a:p>
            <a:pPr marL="536575" lvl="2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Geometría de tipo polígono</a:t>
            </a:r>
          </a:p>
          <a:p>
            <a:pPr marL="536575" lvl="2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Tipos personalizados y propios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226" y="1693543"/>
            <a:ext cx="3775225" cy="171150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" y="3827062"/>
            <a:ext cx="2352552" cy="24166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49" y="3752786"/>
            <a:ext cx="2455291" cy="28610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255" y="5183305"/>
            <a:ext cx="2368187" cy="1330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637" y="2466170"/>
            <a:ext cx="1496389" cy="8550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710" y="3405052"/>
            <a:ext cx="1789401" cy="32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Construcción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87254" y="1806013"/>
            <a:ext cx="62047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Modelo conceptual con nivel de madurez suficiente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Estudio de restricciones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Estudio de necesidades institucionales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Apoyo a los pilotos del Catastro Multipropósito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Adaptación a las necesidades específicas de los pilotos (Generación de un “Modelo Piloto”)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Descripción del Modelo en INTERLIS, que permite:</a:t>
            </a:r>
          </a:p>
          <a:p>
            <a:pPr marL="449263" lvl="1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Avanzar en la descripción del perfil colombiano</a:t>
            </a:r>
          </a:p>
          <a:p>
            <a:pPr marL="449263" lvl="1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Permite el intercambio de datos</a:t>
            </a:r>
          </a:p>
          <a:p>
            <a:pPr marL="449263" lvl="1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Permite validación de datos por parte de los operadores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" y="1806013"/>
            <a:ext cx="5771764" cy="36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Modularidad del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4226" y="1676268"/>
            <a:ext cx="10646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s-ES" sz="2000" dirty="0">
                <a:latin typeface="HelveticaNeue LT 45 Light" panose="020B0404020002020204"/>
              </a:rPr>
              <a:t>La implementación del LADM-COL se basa 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Modelo núcleo o mínimo común: elementos comunes que definen el perfil</a:t>
            </a:r>
          </a:p>
          <a:p>
            <a:pPr marL="1160463" lvl="3" indent="-2603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Adoptados por las Instituciones de la Administración de Tierras en Colombia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Modelos especializados, por área temática de la Administración de Tierras</a:t>
            </a:r>
          </a:p>
          <a:p>
            <a:pPr marL="1160463" lvl="2" indent="-2460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HelveticaNeue LT 45 Light" panose="020B0404020002020204"/>
              </a:rPr>
              <a:t>Extensiones del modelo núcleo de acuerdo con las necesidades de cada área temática</a:t>
            </a:r>
          </a:p>
          <a:p>
            <a:pPr marL="1160463" lvl="2" indent="-246063">
              <a:buFont typeface="Arial" panose="020B0604020202020204" pitchFamily="34" charset="0"/>
              <a:buChar char="•"/>
            </a:pPr>
            <a:r>
              <a:rPr lang="es-ES" sz="2000" u="sng" dirty="0">
                <a:latin typeface="HelveticaNeue LT 45 Light" panose="020B0404020002020204"/>
              </a:rPr>
              <a:t>Objetivo</a:t>
            </a:r>
            <a:r>
              <a:rPr lang="es-ES" sz="2000" dirty="0">
                <a:latin typeface="HelveticaNeue LT 45 Light" panose="020B0404020002020204"/>
              </a:rPr>
              <a:t>: cumplir con el principio de “Independencia Legal” de Catastro 2014.</a:t>
            </a:r>
          </a:p>
        </p:txBody>
      </p:sp>
    </p:spTree>
    <p:extLst>
      <p:ext uri="{BB962C8B-B14F-4D97-AF65-F5344CB8AC3E}">
        <p14:creationId xmlns:p14="http://schemas.microsoft.com/office/powerpoint/2010/main" val="372762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Modularidad del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19749" y="1706842"/>
            <a:ext cx="70626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INTERLIS: Lenguaje Orientado a Objetos </a:t>
            </a:r>
            <a:r>
              <a:rPr lang="es-ES" dirty="0">
                <a:latin typeface="HelveticaNeue LT 45 Light" panose="020B0404020002020204"/>
                <a:sym typeface="Wingdings" panose="05000000000000000000" pitchFamily="2" charset="2"/>
              </a:rPr>
              <a:t></a:t>
            </a:r>
            <a:r>
              <a:rPr lang="es-ES" dirty="0">
                <a:latin typeface="HelveticaNeue LT 45 Light" panose="020B0404020002020204"/>
              </a:rPr>
              <a:t> apoya la modularidad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Descripción de las clases, tipos y relaciones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Tres palabras clave de INTERLIS para la modularización: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TRANSLATION OF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IMPORTS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EXTENDS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5" y="1572059"/>
            <a:ext cx="3565140" cy="26983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4709673"/>
            <a:ext cx="3899954" cy="5994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843" y="5309097"/>
            <a:ext cx="2986765" cy="12136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373" y="4796759"/>
            <a:ext cx="2219430" cy="10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5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Modularidad del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50866" y="1719817"/>
            <a:ext cx="59479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TRANSLATION OF: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Indica que un modelo es la traducción de otro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IMPORTS: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Llamada a un modelo para ser usado en otro.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Implica el uso de los elementos definidos en el importado</a:t>
            </a:r>
            <a:endParaRPr lang="es-ES" dirty="0"/>
          </a:p>
        </p:txBody>
      </p:sp>
      <p:cxnSp>
        <p:nvCxnSpPr>
          <p:cNvPr id="9" name="Conector recto de flecha 8"/>
          <p:cNvCxnSpPr>
            <a:stCxn id="24" idx="0"/>
            <a:endCxn id="14" idx="2"/>
          </p:cNvCxnSpPr>
          <p:nvPr/>
        </p:nvCxnSpPr>
        <p:spPr>
          <a:xfrm flipH="1" flipV="1">
            <a:off x="1532650" y="2716148"/>
            <a:ext cx="732" cy="54739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24" idx="2"/>
          </p:cNvCxnSpPr>
          <p:nvPr/>
        </p:nvCxnSpPr>
        <p:spPr>
          <a:xfrm flipH="1">
            <a:off x="1532650" y="4421778"/>
            <a:ext cx="732" cy="81759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cxnSpLocks/>
          </p:cNvCxnSpPr>
          <p:nvPr/>
        </p:nvCxnSpPr>
        <p:spPr>
          <a:xfrm flipH="1">
            <a:off x="3133349" y="2915170"/>
            <a:ext cx="26386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671591" y="2559862"/>
            <a:ext cx="10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544227" y="1557908"/>
            <a:ext cx="1976846" cy="1158240"/>
            <a:chOff x="4754880" y="2333897"/>
            <a:chExt cx="1976846" cy="1158240"/>
          </a:xfrm>
        </p:grpSpPr>
        <p:sp>
          <p:nvSpPr>
            <p:cNvPr id="14" name="Rectángulo 13"/>
            <p:cNvSpPr/>
            <p:nvPr/>
          </p:nvSpPr>
          <p:spPr>
            <a:xfrm>
              <a:off x="4754880" y="2333897"/>
              <a:ext cx="1976846" cy="115824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754880" y="2334224"/>
              <a:ext cx="788246" cy="32316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Núcleo</a:t>
              </a:r>
            </a:p>
          </p:txBody>
        </p:sp>
        <p:pic>
          <p:nvPicPr>
            <p:cNvPr id="16" name="Grafik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80" y="2638843"/>
              <a:ext cx="1014158" cy="82313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upo 16"/>
          <p:cNvGrpSpPr/>
          <p:nvPr/>
        </p:nvGrpSpPr>
        <p:grpSpPr>
          <a:xfrm>
            <a:off x="544226" y="5241077"/>
            <a:ext cx="1976846" cy="1158240"/>
            <a:chOff x="4492065" y="5405612"/>
            <a:chExt cx="1976846" cy="1158240"/>
          </a:xfrm>
        </p:grpSpPr>
        <p:sp>
          <p:nvSpPr>
            <p:cNvPr id="18" name="Rectángulo 17"/>
            <p:cNvSpPr/>
            <p:nvPr/>
          </p:nvSpPr>
          <p:spPr>
            <a:xfrm>
              <a:off x="4492065" y="5405612"/>
              <a:ext cx="1976846" cy="1158240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280312" y="5414068"/>
              <a:ext cx="1178439" cy="46166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/>
                  </a:solidFill>
                  <a:latin typeface="Calibri" panose="020F0502020204030204"/>
                </a:rPr>
                <a:t>ISO 19152:2012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(LADM)</a:t>
              </a:r>
            </a:p>
          </p:txBody>
        </p:sp>
        <p:pic>
          <p:nvPicPr>
            <p:cNvPr id="20" name="Grafik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985" y="5685850"/>
              <a:ext cx="1014158" cy="82313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pic>
      </p:grpSp>
      <p:cxnSp>
        <p:nvCxnSpPr>
          <p:cNvPr id="21" name="Conector recto de flecha 20"/>
          <p:cNvCxnSpPr>
            <a:cxnSpLocks/>
          </p:cNvCxnSpPr>
          <p:nvPr/>
        </p:nvCxnSpPr>
        <p:spPr>
          <a:xfrm flipV="1">
            <a:off x="3165246" y="3521651"/>
            <a:ext cx="2606801" cy="1224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769790" y="3166267"/>
            <a:ext cx="12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544959" y="3263538"/>
            <a:ext cx="1976846" cy="1158240"/>
            <a:chOff x="4492798" y="3428073"/>
            <a:chExt cx="1976846" cy="1158240"/>
          </a:xfrm>
        </p:grpSpPr>
        <p:sp>
          <p:nvSpPr>
            <p:cNvPr id="24" name="Rectángulo 23"/>
            <p:cNvSpPr/>
            <p:nvPr/>
          </p:nvSpPr>
          <p:spPr>
            <a:xfrm>
              <a:off x="4492798" y="3428073"/>
              <a:ext cx="1976846" cy="11582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569422" y="3443863"/>
              <a:ext cx="1879169" cy="27699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/>
                  </a:solidFill>
                  <a:latin typeface="Calibri" panose="020F0502020204030204"/>
                </a:rPr>
                <a:t>ISO 19152:2012 (LADM-ES)</a:t>
              </a:r>
            </a:p>
          </p:txBody>
        </p:sp>
        <p:pic>
          <p:nvPicPr>
            <p:cNvPr id="26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985" y="3716332"/>
              <a:ext cx="999354" cy="8111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</p:grpSp>
      <p:sp>
        <p:nvSpPr>
          <p:cNvPr id="27" name="Rectángulo 10"/>
          <p:cNvSpPr/>
          <p:nvPr/>
        </p:nvSpPr>
        <p:spPr>
          <a:xfrm>
            <a:off x="3718500" y="5239373"/>
            <a:ext cx="1976846" cy="1158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37"/>
          <p:cNvSpPr txBox="1"/>
          <p:nvPr/>
        </p:nvSpPr>
        <p:spPr>
          <a:xfrm>
            <a:off x="4506747" y="5247829"/>
            <a:ext cx="1178439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/>
                </a:solidFill>
                <a:latin typeface="Calibri" panose="020F0502020204030204"/>
              </a:rPr>
              <a:t>ISO 19107:2003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(Esquema Espacial)</a:t>
            </a:r>
          </a:p>
        </p:txBody>
      </p:sp>
      <p:pic>
        <p:nvPicPr>
          <p:cNvPr id="29" name="Grafik 2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20" y="5519611"/>
            <a:ext cx="1014158" cy="8231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cxnSp>
        <p:nvCxnSpPr>
          <p:cNvPr id="30" name="Conector recto de flecha 15"/>
          <p:cNvCxnSpPr>
            <a:stCxn id="27" idx="1"/>
            <a:endCxn id="18" idx="3"/>
          </p:cNvCxnSpPr>
          <p:nvPr/>
        </p:nvCxnSpPr>
        <p:spPr>
          <a:xfrm flipH="1">
            <a:off x="2521072" y="5818493"/>
            <a:ext cx="1197428" cy="170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5850865" y="4539942"/>
            <a:ext cx="59479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LADM hace uso de la norma ISO 19107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LADM-ES es la traducción al español de la ISO 19152 (LADM)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El modelo Núcleo del perfil LADM-COL hace uso del modelo LADM-ES</a:t>
            </a:r>
          </a:p>
        </p:txBody>
      </p:sp>
    </p:spTree>
    <p:extLst>
      <p:ext uri="{BB962C8B-B14F-4D97-AF65-F5344CB8AC3E}">
        <p14:creationId xmlns:p14="http://schemas.microsoft.com/office/powerpoint/2010/main" val="276803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44226" y="885289"/>
            <a:ext cx="108860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_tradnl" sz="3200" b="1" dirty="0">
                <a:latin typeface="HelveticaNeue LT 45 Light" panose="020B0404020002020204" pitchFamily="34" charset="0"/>
              </a:rPr>
              <a:t>LADM – COL: Modularidad del perfil colombiano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06709" y="1656350"/>
            <a:ext cx="59479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EXTENDS: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Implica herencia (el elemento que extiende es un tipo de elemento extendido)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Si un </a:t>
            </a:r>
            <a:r>
              <a:rPr lang="es-ES" i="1" dirty="0">
                <a:latin typeface="HelveticaNeue LT 45 Light" panose="020B0404020002020204"/>
              </a:rPr>
              <a:t>TOPIC</a:t>
            </a:r>
            <a:r>
              <a:rPr lang="es-ES" dirty="0">
                <a:latin typeface="HelveticaNeue LT 45 Light" panose="020B0404020002020204"/>
              </a:rPr>
              <a:t> extiende a otro, el nuevo </a:t>
            </a:r>
            <a:r>
              <a:rPr lang="es-ES" i="1" dirty="0" err="1">
                <a:latin typeface="HelveticaNeue LT 45 Light" panose="020B0404020002020204"/>
              </a:rPr>
              <a:t>topic</a:t>
            </a:r>
            <a:r>
              <a:rPr lang="es-ES" dirty="0">
                <a:latin typeface="HelveticaNeue LT 45 Light" panose="020B0404020002020204"/>
              </a:rPr>
              <a:t> tiene todos los elementos (clases, tipos, estructuras…) del extendido</a:t>
            </a:r>
          </a:p>
          <a:p>
            <a:pPr marL="1262063" lvl="2" indent="-347663">
              <a:spcAft>
                <a:spcPts val="1200"/>
              </a:spcAft>
            </a:pPr>
            <a:r>
              <a:rPr lang="es-ES" dirty="0">
                <a:latin typeface="HelveticaNeue LT 45 Light" panose="020B0404020002020204"/>
                <a:sym typeface="Wingdings" panose="05000000000000000000" pitchFamily="2" charset="2"/>
              </a:rPr>
              <a:t> es p</a:t>
            </a:r>
            <a:r>
              <a:rPr lang="es-ES" dirty="0">
                <a:latin typeface="HelveticaNeue LT 45 Light" panose="020B0404020002020204"/>
              </a:rPr>
              <a:t>referible extender clases, tipos o estructuras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Permite sobrescribir los elementos extendidos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Crear nuevos atributos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Redefinir atributos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HelveticaNeue LT 45 Light" panose="020B0404020002020204"/>
              </a:rPr>
              <a:t>Polimorfismo de clases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4" y="5112234"/>
            <a:ext cx="2769870" cy="11058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64" y="2994660"/>
            <a:ext cx="2424396" cy="21175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7" y="1420820"/>
            <a:ext cx="2163248" cy="2143125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cxnSpLocks/>
            <a:stCxn id="5" idx="1"/>
            <a:endCxn id="6" idx="2"/>
          </p:cNvCxnSpPr>
          <p:nvPr/>
        </p:nvCxnSpPr>
        <p:spPr>
          <a:xfrm flipH="1" flipV="1">
            <a:off x="1400591" y="3563945"/>
            <a:ext cx="1481673" cy="489502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  <a:stCxn id="5" idx="1"/>
            <a:endCxn id="4" idx="0"/>
          </p:cNvCxnSpPr>
          <p:nvPr/>
        </p:nvCxnSpPr>
        <p:spPr>
          <a:xfrm flipH="1">
            <a:off x="1573529" y="4053447"/>
            <a:ext cx="1308735" cy="105878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657019" y="4024209"/>
            <a:ext cx="716485" cy="627761"/>
            <a:chOff x="7015910" y="3940571"/>
            <a:chExt cx="716485" cy="627761"/>
          </a:xfrm>
        </p:grpSpPr>
        <p:cxnSp>
          <p:nvCxnSpPr>
            <p:cNvPr id="37" name="Conector recto de flecha 36"/>
            <p:cNvCxnSpPr>
              <a:cxnSpLocks/>
            </p:cNvCxnSpPr>
            <p:nvPr/>
          </p:nvCxnSpPr>
          <p:spPr>
            <a:xfrm flipH="1">
              <a:off x="7129166" y="4156015"/>
              <a:ext cx="5200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7166610" y="3940571"/>
              <a:ext cx="565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IMPORTS</a:t>
              </a:r>
            </a:p>
          </p:txBody>
        </p:sp>
        <p:cxnSp>
          <p:nvCxnSpPr>
            <p:cNvPr id="39" name="Conector recto de flecha 38"/>
            <p:cNvCxnSpPr>
              <a:cxnSpLocks/>
            </p:cNvCxnSpPr>
            <p:nvPr/>
          </p:nvCxnSpPr>
          <p:spPr>
            <a:xfrm>
              <a:off x="7129166" y="4307516"/>
              <a:ext cx="520065" cy="15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7015910" y="4352888"/>
              <a:ext cx="686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TRANSLATE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1343024" y="1672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LADM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24338" y="3265024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LADM-ES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555424" y="5732689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LADM-COL</a:t>
            </a:r>
          </a:p>
        </p:txBody>
      </p:sp>
    </p:spTree>
    <p:extLst>
      <p:ext uri="{BB962C8B-B14F-4D97-AF65-F5344CB8AC3E}">
        <p14:creationId xmlns:p14="http://schemas.microsoft.com/office/powerpoint/2010/main" val="2348597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561</Words>
  <Application>Microsoft Office PowerPoint</Application>
  <PresentationFormat>Panorámica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HelveticaNeue LT 45 Light</vt:lpstr>
      <vt:lpstr>Wingdings</vt:lpstr>
      <vt:lpstr>Tema de Office</vt:lpstr>
      <vt:lpstr>Perfil colombiano de la norma ISO 19152:2012 (LADM-COL) Modularidad del Modelo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Kaspar Eggenberger;Arturo Aranguren</dc:creator>
  <cp:keywords>LADM;CIAF;Agencia de Implementación</cp:keywords>
  <cp:lastModifiedBy>vm bajop</cp:lastModifiedBy>
  <cp:revision>258</cp:revision>
  <dcterms:created xsi:type="dcterms:W3CDTF">2015-04-13T20:19:35Z</dcterms:created>
  <dcterms:modified xsi:type="dcterms:W3CDTF">2017-03-27T16:11:23Z</dcterms:modified>
</cp:coreProperties>
</file>