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9" r:id="rId4"/>
    <p:sldId id="272" r:id="rId5"/>
    <p:sldId id="264" r:id="rId6"/>
    <p:sldId id="271" r:id="rId7"/>
    <p:sldId id="260" r:id="rId8"/>
    <p:sldId id="273" r:id="rId9"/>
    <p:sldId id="262" r:id="rId10"/>
    <p:sldId id="263" r:id="rId11"/>
    <p:sldId id="266" r:id="rId12"/>
    <p:sldId id="268" r:id="rId13"/>
    <p:sldId id="267" r:id="rId14"/>
    <p:sldId id="269" r:id="rId15"/>
    <p:sldId id="265" r:id="rId16"/>
    <p:sldId id="274" r:id="rId17"/>
    <p:sldId id="275" r:id="rId18"/>
    <p:sldId id="276" r:id="rId19"/>
    <p:sldId id="277" r:id="rId20"/>
    <p:sldId id="278" r:id="rId21"/>
    <p:sldId id="279" r:id="rId22"/>
    <p:sldId id="280" r:id="rId23"/>
    <p:sldId id="281" r:id="rId24"/>
    <p:sldId id="284" r:id="rId25"/>
    <p:sldId id="282" r:id="rId26"/>
    <p:sldId id="283"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7"/>
    <p:restoredTop sz="90095" autoAdjust="0"/>
  </p:normalViewPr>
  <p:slideViewPr>
    <p:cSldViewPr snapToGrid="0" snapToObjects="1">
      <p:cViewPr varScale="1">
        <p:scale>
          <a:sx n="47" d="100"/>
          <a:sy n="47"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6B85B-A7C9-C940-AF5F-36595E4E4BFC}" type="datetimeFigureOut">
              <a:rPr lang="en-US" smtClean="0"/>
              <a:t>3/27/2017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4CA5C-27F2-924C-93E6-B52232000BF4}" type="slidenum">
              <a:rPr lang="en-US" smtClean="0"/>
              <a:t>‹Nr.›</a:t>
            </a:fld>
            <a:endParaRPr lang="en-US"/>
          </a:p>
        </p:txBody>
      </p:sp>
    </p:spTree>
    <p:extLst>
      <p:ext uri="{BB962C8B-B14F-4D97-AF65-F5344CB8AC3E}">
        <p14:creationId xmlns:p14="http://schemas.microsoft.com/office/powerpoint/2010/main" val="70260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prepared</a:t>
            </a:r>
            <a:r>
              <a:rPr lang="en-US" baseline="0" dirty="0" smtClean="0"/>
              <a:t> 2 use cases which shows the use and the success of INTERLIS in our canton. And I really think it is a success story since at the end of the day we really are more efficient and the quality of the </a:t>
            </a:r>
            <a:r>
              <a:rPr lang="en-US" baseline="0" dirty="0" err="1" smtClean="0"/>
              <a:t>geodata</a:t>
            </a:r>
            <a:r>
              <a:rPr lang="en-US" baseline="0" dirty="0" smtClean="0"/>
              <a:t> is higher than ever before. I try not to focus on technical details but still I have to mention some technical stuff. For the technical stuff: I’m here the full week, so we have plenty of time.</a:t>
            </a:r>
            <a:endParaRPr lang="en-US" dirty="0" smtClean="0"/>
          </a:p>
          <a:p>
            <a:endParaRPr lang="en-US" dirty="0" smtClean="0"/>
          </a:p>
          <a:p>
            <a:r>
              <a:rPr lang="en-US" dirty="0" smtClean="0"/>
              <a:t>1) Use</a:t>
            </a:r>
            <a:r>
              <a:rPr lang="en-US" baseline="0" dirty="0" smtClean="0"/>
              <a:t> case 1 shows actually the original use of INTERLIS in the context of cadastral surveying. We </a:t>
            </a:r>
            <a:r>
              <a:rPr lang="mr-IN" baseline="0" dirty="0" smtClean="0"/>
              <a:t>–</a:t>
            </a:r>
            <a:r>
              <a:rPr lang="en-US" baseline="0" dirty="0" smtClean="0"/>
              <a:t> the department of </a:t>
            </a:r>
            <a:r>
              <a:rPr lang="en-US" baseline="0" dirty="0" err="1" smtClean="0"/>
              <a:t>geoinformation</a:t>
            </a:r>
            <a:r>
              <a:rPr lang="en-US" baseline="0" dirty="0" smtClean="0"/>
              <a:t> </a:t>
            </a:r>
            <a:r>
              <a:rPr lang="mr-IN" baseline="0" dirty="0" smtClean="0"/>
              <a:t>–</a:t>
            </a:r>
            <a:r>
              <a:rPr lang="en-US" baseline="0" dirty="0" smtClean="0"/>
              <a:t> are collection all the cadastral surveying data from the private offices and are aggregating them (after a quality control) in our database and are providing these data to our internal and external users and customers. We do this since circa 1999.</a:t>
            </a:r>
          </a:p>
          <a:p>
            <a:endParaRPr lang="en-US" baseline="0" dirty="0" smtClean="0"/>
          </a:p>
          <a:p>
            <a:r>
              <a:rPr lang="en-US" baseline="0" dirty="0" smtClean="0"/>
              <a:t>2) The second use case is not that old: The focus here is not aggregating data from different offices but data </a:t>
            </a:r>
            <a:r>
              <a:rPr lang="en-US" sz="1200" b="0" i="0" u="none" strike="noStrike" kern="1200" baseline="0" dirty="0" smtClean="0">
                <a:solidFill>
                  <a:schemeClr val="tx1"/>
                </a:solidFill>
                <a:effectLst/>
                <a:latin typeface="+mn-lt"/>
                <a:ea typeface="+mn-ea"/>
                <a:cs typeface="+mn-cs"/>
              </a:rPr>
              <a:t>acquisition in our very own cantonal departments like the department of </a:t>
            </a:r>
            <a:r>
              <a:rPr lang="en-US" sz="1200" b="0" i="0" u="none" strike="noStrike" kern="1200" baseline="0" dirty="0" err="1" smtClean="0">
                <a:solidFill>
                  <a:schemeClr val="tx1"/>
                </a:solidFill>
                <a:effectLst/>
                <a:latin typeface="+mn-lt"/>
                <a:ea typeface="+mn-ea"/>
                <a:cs typeface="+mn-cs"/>
              </a:rPr>
              <a:t>enviromnemt</a:t>
            </a:r>
            <a:r>
              <a:rPr lang="en-US" sz="1200" b="0" i="0" u="none" strike="noStrike" kern="1200" baseline="0" dirty="0" smtClean="0">
                <a:solidFill>
                  <a:schemeClr val="tx1"/>
                </a:solidFill>
                <a:effectLst/>
                <a:latin typeface="+mn-lt"/>
                <a:ea typeface="+mn-ea"/>
                <a:cs typeface="+mn-cs"/>
              </a:rPr>
              <a:t> or department for land use planning. We decided to use the model-driven approach for this. This means it all starts with the conceptual modelling and let the INTERLIS tools steer the machines, e.g. like create table in the database.</a:t>
            </a:r>
            <a:endParaRPr lang="en-US" dirty="0" smtClean="0"/>
          </a:p>
          <a:p>
            <a:endParaRPr lang="en-US" dirty="0" smtClean="0"/>
          </a:p>
          <a:p>
            <a:r>
              <a:rPr lang="en-US" dirty="0" smtClean="0"/>
              <a:t>3) Lorenz asked me also to tell you something</a:t>
            </a:r>
            <a:r>
              <a:rPr lang="en-US" baseline="0" dirty="0" smtClean="0"/>
              <a:t> how we decided to take the open source road instead of using the common proprietary GIS systems. So I’m </a:t>
            </a:r>
            <a:r>
              <a:rPr lang="en-US" baseline="0" dirty="0" err="1" smtClean="0"/>
              <a:t>gonna</a:t>
            </a:r>
            <a:r>
              <a:rPr lang="en-US" baseline="0" dirty="0" smtClean="0"/>
              <a:t> tell you something about the long and sometimes also hard road we took. But I can promise: It’s worth the effort.</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a:t>
            </a:fld>
            <a:endParaRPr lang="en-US"/>
          </a:p>
        </p:txBody>
      </p:sp>
    </p:spTree>
    <p:extLst>
      <p:ext uri="{BB962C8B-B14F-4D97-AF65-F5344CB8AC3E}">
        <p14:creationId xmlns:p14="http://schemas.microsoft.com/office/powerpoint/2010/main" val="47763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 </a:t>
            </a:r>
            <a:r>
              <a:rPr lang="de-CH" dirty="0" err="1" smtClean="0"/>
              <a:t>told</a:t>
            </a:r>
            <a:r>
              <a:rPr lang="de-CH" dirty="0" smtClean="0"/>
              <a:t> </a:t>
            </a:r>
            <a:r>
              <a:rPr lang="de-CH" dirty="0" err="1" smtClean="0"/>
              <a:t>you</a:t>
            </a:r>
            <a:r>
              <a:rPr lang="de-CH" dirty="0" smtClean="0"/>
              <a:t> </a:t>
            </a:r>
            <a:r>
              <a:rPr lang="de-CH" dirty="0" err="1" smtClean="0"/>
              <a:t>about</a:t>
            </a:r>
            <a:r>
              <a:rPr lang="de-CH" dirty="0" smtClean="0"/>
              <a:t> </a:t>
            </a:r>
            <a:r>
              <a:rPr lang="de-CH" dirty="0" err="1" smtClean="0"/>
              <a:t>two</a:t>
            </a:r>
            <a:r>
              <a:rPr lang="de-CH" baseline="0" dirty="0" smtClean="0"/>
              <a:t> </a:t>
            </a:r>
            <a:r>
              <a:rPr lang="de-CH" baseline="0" dirty="0" err="1" smtClean="0"/>
              <a:t>interesting</a:t>
            </a:r>
            <a:r>
              <a:rPr lang="de-CH" baseline="0" dirty="0" smtClean="0"/>
              <a:t> </a:t>
            </a:r>
            <a:r>
              <a:rPr lang="de-CH" baseline="0" dirty="0" err="1" smtClean="0"/>
              <a:t>data</a:t>
            </a:r>
            <a:r>
              <a:rPr lang="de-CH" baseline="0" dirty="0" smtClean="0"/>
              <a:t> </a:t>
            </a:r>
            <a:r>
              <a:rPr lang="de-CH" baseline="0" dirty="0" err="1" smtClean="0"/>
              <a:t>flows</a:t>
            </a:r>
            <a:r>
              <a:rPr lang="de-CH" baseline="0" dirty="0" smtClean="0"/>
              <a:t> </a:t>
            </a:r>
            <a:r>
              <a:rPr lang="de-CH" baseline="0" dirty="0" err="1" smtClean="0"/>
              <a:t>before</a:t>
            </a:r>
            <a:r>
              <a:rPr lang="de-CH" baseline="0" dirty="0" smtClean="0"/>
              <a:t>. </a:t>
            </a:r>
            <a:r>
              <a:rPr lang="de-CH" baseline="0" dirty="0" err="1" smtClean="0"/>
              <a:t>Let‘s</a:t>
            </a:r>
            <a:r>
              <a:rPr lang="de-CH" baseline="0" dirty="0" smtClean="0"/>
              <a:t> </a:t>
            </a:r>
            <a:r>
              <a:rPr lang="de-CH" baseline="0" dirty="0" err="1" smtClean="0"/>
              <a:t>look</a:t>
            </a:r>
            <a:r>
              <a:rPr lang="de-CH" baseline="0" dirty="0" smtClean="0"/>
              <a:t> at </a:t>
            </a:r>
            <a:r>
              <a:rPr lang="de-CH" baseline="0" dirty="0" err="1" smtClean="0"/>
              <a:t>the</a:t>
            </a:r>
            <a:r>
              <a:rPr lang="de-CH" baseline="0" dirty="0" smtClean="0"/>
              <a:t> </a:t>
            </a:r>
            <a:r>
              <a:rPr lang="de-CH" baseline="0" dirty="0" err="1" smtClean="0"/>
              <a:t>second</a:t>
            </a:r>
            <a:r>
              <a:rPr lang="de-CH" baseline="0" dirty="0" smtClean="0"/>
              <a:t> </a:t>
            </a:r>
            <a:r>
              <a:rPr lang="de-CH" baseline="0" dirty="0" err="1" smtClean="0"/>
              <a:t>one</a:t>
            </a:r>
            <a:r>
              <a:rPr lang="de-CH" baseline="0" dirty="0" smtClean="0"/>
              <a:t>. This </a:t>
            </a:r>
            <a:r>
              <a:rPr lang="de-CH" baseline="0" dirty="0" err="1" smtClean="0"/>
              <a:t>one</a:t>
            </a:r>
            <a:r>
              <a:rPr lang="de-CH" baseline="0" dirty="0" smtClean="0"/>
              <a:t> </a:t>
            </a:r>
            <a:r>
              <a:rPr lang="de-CH" baseline="0" dirty="0" err="1" smtClean="0"/>
              <a:t>is</a:t>
            </a:r>
            <a:r>
              <a:rPr lang="de-CH" baseline="0" dirty="0" smtClean="0"/>
              <a:t> </a:t>
            </a:r>
            <a:r>
              <a:rPr lang="de-CH" baseline="0" dirty="0" err="1" smtClean="0"/>
              <a:t>kinda</a:t>
            </a:r>
            <a:r>
              <a:rPr lang="de-CH" baseline="0" dirty="0" smtClean="0"/>
              <a:t> </a:t>
            </a:r>
            <a:r>
              <a:rPr lang="de-CH" baseline="0" dirty="0" err="1" smtClean="0"/>
              <a:t>new</a:t>
            </a:r>
            <a:r>
              <a:rPr lang="de-CH" baseline="0" dirty="0" smtClean="0"/>
              <a:t> </a:t>
            </a:r>
            <a:r>
              <a:rPr lang="de-CH" baseline="0" dirty="0" err="1" smtClean="0"/>
              <a:t>for</a:t>
            </a:r>
            <a:r>
              <a:rPr lang="de-CH" baseline="0" dirty="0" smtClean="0"/>
              <a:t> </a:t>
            </a:r>
            <a:r>
              <a:rPr lang="de-CH" baseline="0" dirty="0" err="1" smtClean="0"/>
              <a:t>us</a:t>
            </a:r>
            <a:r>
              <a:rPr lang="de-CH" baseline="0" dirty="0" smtClean="0"/>
              <a:t> </a:t>
            </a:r>
            <a:r>
              <a:rPr lang="de-CH" baseline="0" dirty="0" err="1" smtClean="0"/>
              <a:t>and</a:t>
            </a:r>
            <a:r>
              <a:rPr lang="de-CH" baseline="0" dirty="0" smtClean="0"/>
              <a:t> </a:t>
            </a:r>
            <a:r>
              <a:rPr lang="de-CH" baseline="0" dirty="0" err="1" smtClean="0"/>
              <a:t>has</a:t>
            </a:r>
            <a:r>
              <a:rPr lang="de-CH" baseline="0" dirty="0" smtClean="0"/>
              <a:t> a funny </a:t>
            </a:r>
            <a:r>
              <a:rPr lang="de-CH" baseline="0" dirty="0" err="1" smtClean="0"/>
              <a:t>name</a:t>
            </a:r>
            <a:r>
              <a:rPr lang="de-CH" baseline="0" dirty="0" smtClean="0"/>
              <a:t> in </a:t>
            </a:r>
            <a:r>
              <a:rPr lang="de-CH" baseline="0" dirty="0" err="1" smtClean="0"/>
              <a:t>german</a:t>
            </a:r>
            <a:r>
              <a:rPr lang="de-CH" baseline="0" dirty="0" smtClean="0"/>
              <a:t> „Kleine Schnittstelle“ </a:t>
            </a:r>
            <a:r>
              <a:rPr lang="de-CH" baseline="0" dirty="0" err="1" smtClean="0"/>
              <a:t>which</a:t>
            </a:r>
            <a:r>
              <a:rPr lang="de-CH" baseline="0" dirty="0" smtClean="0"/>
              <a:t> </a:t>
            </a:r>
            <a:r>
              <a:rPr lang="de-CH" baseline="0" dirty="0" err="1" smtClean="0"/>
              <a:t>means</a:t>
            </a:r>
            <a:r>
              <a:rPr lang="de-CH" baseline="0" dirty="0" smtClean="0"/>
              <a:t> „</a:t>
            </a:r>
            <a:r>
              <a:rPr lang="de-CH" baseline="0" dirty="0" err="1" smtClean="0"/>
              <a:t>small</a:t>
            </a:r>
            <a:r>
              <a:rPr lang="de-CH" baseline="0" dirty="0" smtClean="0"/>
              <a:t> </a:t>
            </a:r>
            <a:r>
              <a:rPr lang="de-CH" baseline="0" dirty="0" err="1" smtClean="0"/>
              <a:t>interface</a:t>
            </a:r>
            <a:r>
              <a:rPr lang="de-CH" baseline="0" dirty="0" smtClean="0"/>
              <a:t>“. </a:t>
            </a:r>
          </a:p>
          <a:p>
            <a:endParaRPr lang="de-CH" baseline="0" dirty="0" smtClean="0"/>
          </a:p>
          <a:p>
            <a:r>
              <a:rPr lang="de-CH" baseline="0" dirty="0" smtClean="0"/>
              <a:t>The </a:t>
            </a:r>
            <a:r>
              <a:rPr lang="de-CH" baseline="0" dirty="0" err="1" smtClean="0"/>
              <a:t>first</a:t>
            </a:r>
            <a:r>
              <a:rPr lang="de-CH" baseline="0" dirty="0" smtClean="0"/>
              <a:t> </a:t>
            </a:r>
            <a:r>
              <a:rPr lang="de-CH" baseline="0" dirty="0" err="1" smtClean="0"/>
              <a:t>one</a:t>
            </a:r>
            <a:r>
              <a:rPr lang="de-CH" baseline="0" dirty="0" smtClean="0"/>
              <a:t> was </a:t>
            </a:r>
            <a:r>
              <a:rPr lang="de-CH" baseline="0" dirty="0" err="1" smtClean="0"/>
              <a:t>about</a:t>
            </a:r>
            <a:r>
              <a:rPr lang="de-CH" baseline="0" dirty="0" smtClean="0"/>
              <a:t> </a:t>
            </a:r>
            <a:r>
              <a:rPr lang="de-CH" baseline="0" dirty="0" err="1" smtClean="0"/>
              <a:t>the</a:t>
            </a:r>
            <a:r>
              <a:rPr lang="de-CH" baseline="0" dirty="0" smtClean="0"/>
              <a:t> </a:t>
            </a:r>
            <a:r>
              <a:rPr lang="de-CH" baseline="0" dirty="0" err="1" smtClean="0"/>
              <a:t>whole</a:t>
            </a:r>
            <a:r>
              <a:rPr lang="de-CH" baseline="0" dirty="0" smtClean="0"/>
              <a:t> </a:t>
            </a:r>
            <a:r>
              <a:rPr lang="de-CH" baseline="0" dirty="0" err="1" smtClean="0"/>
              <a:t>data</a:t>
            </a:r>
            <a:r>
              <a:rPr lang="de-CH" baseline="0" dirty="0" smtClean="0"/>
              <a:t> </a:t>
            </a:r>
            <a:r>
              <a:rPr lang="de-CH" baseline="0" dirty="0" err="1" smtClean="0"/>
              <a:t>set</a:t>
            </a:r>
            <a:r>
              <a:rPr lang="de-CH" baseline="0" dirty="0" smtClean="0"/>
              <a:t>. The </a:t>
            </a:r>
            <a:r>
              <a:rPr lang="de-CH" baseline="0" dirty="0" err="1" smtClean="0"/>
              <a:t>second</a:t>
            </a:r>
            <a:r>
              <a:rPr lang="de-CH" baseline="0" dirty="0" smtClean="0"/>
              <a:t> </a:t>
            </a:r>
            <a:r>
              <a:rPr lang="de-CH" baseline="0" dirty="0" err="1" smtClean="0"/>
              <a:t>one</a:t>
            </a:r>
            <a:r>
              <a:rPr lang="de-CH" baseline="0" dirty="0" smtClean="0"/>
              <a:t> </a:t>
            </a:r>
            <a:r>
              <a:rPr lang="de-CH" baseline="0" dirty="0" err="1" smtClean="0"/>
              <a:t>is</a:t>
            </a:r>
            <a:r>
              <a:rPr lang="de-CH" baseline="0" dirty="0" smtClean="0"/>
              <a:t> </a:t>
            </a:r>
            <a:r>
              <a:rPr lang="de-CH" baseline="0" dirty="0" err="1" smtClean="0"/>
              <a:t>focused</a:t>
            </a:r>
            <a:r>
              <a:rPr lang="de-CH" baseline="0" dirty="0" smtClean="0"/>
              <a:t> on a </a:t>
            </a:r>
            <a:r>
              <a:rPr lang="de-CH" baseline="0" dirty="0" err="1" smtClean="0"/>
              <a:t>single</a:t>
            </a:r>
            <a:r>
              <a:rPr lang="de-CH" baseline="0" dirty="0" smtClean="0"/>
              <a:t> deal / </a:t>
            </a:r>
            <a:r>
              <a:rPr lang="de-CH" baseline="0" dirty="0" err="1" smtClean="0"/>
              <a:t>transaction</a:t>
            </a:r>
            <a:r>
              <a:rPr lang="de-CH" baseline="0" dirty="0" smtClean="0"/>
              <a:t>.</a:t>
            </a:r>
          </a:p>
          <a:p>
            <a:endParaRPr lang="de-CH" baseline="0" dirty="0" smtClean="0"/>
          </a:p>
          <a:p>
            <a:r>
              <a:rPr lang="de-CH" baseline="0" dirty="0" err="1" smtClean="0"/>
              <a:t>When</a:t>
            </a:r>
            <a:r>
              <a:rPr lang="de-CH" baseline="0" dirty="0" smtClean="0"/>
              <a:t> </a:t>
            </a:r>
            <a:r>
              <a:rPr lang="de-CH" baseline="0" dirty="0" err="1" smtClean="0"/>
              <a:t>it</a:t>
            </a:r>
            <a:r>
              <a:rPr lang="de-CH" baseline="0" dirty="0" smtClean="0"/>
              <a:t> </a:t>
            </a:r>
            <a:r>
              <a:rPr lang="de-CH" baseline="0" dirty="0" err="1" smtClean="0"/>
              <a:t>comes</a:t>
            </a:r>
            <a:r>
              <a:rPr lang="de-CH" baseline="0" dirty="0" smtClean="0"/>
              <a:t> </a:t>
            </a:r>
            <a:r>
              <a:rPr lang="de-CH" baseline="0" dirty="0" err="1" smtClean="0"/>
              <a:t>to</a:t>
            </a:r>
            <a:r>
              <a:rPr lang="de-CH" baseline="0" dirty="0" smtClean="0"/>
              <a:t> a </a:t>
            </a:r>
            <a:r>
              <a:rPr lang="de-CH" baseline="0" dirty="0" err="1" smtClean="0"/>
              <a:t>business</a:t>
            </a:r>
            <a:r>
              <a:rPr lang="de-CH" baseline="0" dirty="0" smtClean="0"/>
              <a:t> </a:t>
            </a:r>
            <a:r>
              <a:rPr lang="de-CH" baseline="0" dirty="0" err="1" smtClean="0"/>
              <a:t>where</a:t>
            </a:r>
            <a:r>
              <a:rPr lang="de-CH" baseline="0" dirty="0" smtClean="0"/>
              <a:t> a </a:t>
            </a:r>
            <a:r>
              <a:rPr lang="de-CH" baseline="0" dirty="0" err="1" smtClean="0"/>
              <a:t>licensed</a:t>
            </a:r>
            <a:r>
              <a:rPr lang="de-CH" baseline="0" dirty="0" smtClean="0"/>
              <a:t> </a:t>
            </a:r>
            <a:r>
              <a:rPr lang="de-CH" baseline="0" dirty="0" err="1" smtClean="0"/>
              <a:t>surveyor</a:t>
            </a:r>
            <a:r>
              <a:rPr lang="de-CH" baseline="0" dirty="0" smtClean="0"/>
              <a:t> </a:t>
            </a:r>
            <a:r>
              <a:rPr lang="de-CH" baseline="0" dirty="0" err="1" smtClean="0"/>
              <a:t>is</a:t>
            </a:r>
            <a:r>
              <a:rPr lang="de-CH" baseline="0" dirty="0" smtClean="0"/>
              <a:t> </a:t>
            </a:r>
            <a:r>
              <a:rPr lang="de-CH" baseline="0" dirty="0" err="1" smtClean="0"/>
              <a:t>needed</a:t>
            </a:r>
            <a:r>
              <a:rPr lang="de-CH" baseline="0" dirty="0" smtClean="0"/>
              <a:t>, like </a:t>
            </a:r>
            <a:r>
              <a:rPr lang="de-CH" baseline="0" dirty="0" err="1" smtClean="0"/>
              <a:t>dividing</a:t>
            </a:r>
            <a:r>
              <a:rPr lang="de-CH" baseline="0" dirty="0" smtClean="0"/>
              <a:t> a </a:t>
            </a:r>
            <a:r>
              <a:rPr lang="de-CH" baseline="0" dirty="0" err="1" smtClean="0"/>
              <a:t>parcel</a:t>
            </a:r>
            <a:r>
              <a:rPr lang="de-CH" baseline="0" dirty="0" smtClean="0"/>
              <a:t>. The </a:t>
            </a:r>
            <a:r>
              <a:rPr lang="de-CH" baseline="0" dirty="0" err="1" smtClean="0"/>
              <a:t>surveyor</a:t>
            </a:r>
            <a:r>
              <a:rPr lang="de-CH" baseline="0" dirty="0" smtClean="0"/>
              <a:t> </a:t>
            </a:r>
            <a:r>
              <a:rPr lang="de-CH" baseline="0" dirty="0" err="1" smtClean="0"/>
              <a:t>does</a:t>
            </a:r>
            <a:r>
              <a:rPr lang="de-CH" baseline="0" dirty="0" smtClean="0"/>
              <a:t> </a:t>
            </a:r>
            <a:r>
              <a:rPr lang="de-CH" baseline="0" dirty="0" err="1" smtClean="0"/>
              <a:t>his</a:t>
            </a:r>
            <a:r>
              <a:rPr lang="de-CH" baseline="0" dirty="0" smtClean="0"/>
              <a:t> </a:t>
            </a:r>
            <a:r>
              <a:rPr lang="de-CH" baseline="0" dirty="0" err="1" smtClean="0"/>
              <a:t>job</a:t>
            </a:r>
            <a:r>
              <a:rPr lang="de-CH" baseline="0" dirty="0" smtClean="0"/>
              <a:t> </a:t>
            </a:r>
            <a:r>
              <a:rPr lang="de-CH" baseline="0" dirty="0" err="1" smtClean="0"/>
              <a:t>and</a:t>
            </a:r>
            <a:r>
              <a:rPr lang="de-CH" baseline="0" dirty="0" smtClean="0"/>
              <a:t> he </a:t>
            </a:r>
            <a:r>
              <a:rPr lang="de-CH" baseline="0" dirty="0" err="1" smtClean="0"/>
              <a:t>sends</a:t>
            </a:r>
            <a:r>
              <a:rPr lang="de-CH" baseline="0" dirty="0" smtClean="0"/>
              <a:t> </a:t>
            </a:r>
            <a:r>
              <a:rPr lang="de-CH" baseline="0" dirty="0" err="1" smtClean="0"/>
              <a:t>the</a:t>
            </a:r>
            <a:r>
              <a:rPr lang="de-CH" baseline="0" dirty="0" smtClean="0"/>
              <a:t> </a:t>
            </a:r>
            <a:r>
              <a:rPr lang="de-CH" baseline="0" dirty="0" err="1" smtClean="0"/>
              <a:t>needed</a:t>
            </a:r>
            <a:r>
              <a:rPr lang="de-CH" baseline="0" dirty="0" smtClean="0"/>
              <a:t> </a:t>
            </a:r>
            <a:r>
              <a:rPr lang="de-CH" baseline="0" dirty="0" err="1" smtClean="0"/>
              <a:t>documents</a:t>
            </a:r>
            <a:r>
              <a:rPr lang="de-CH" baseline="0" dirty="0" smtClean="0"/>
              <a:t> on </a:t>
            </a:r>
            <a:r>
              <a:rPr lang="de-CH" baseline="0" dirty="0" err="1" smtClean="0"/>
              <a:t>paper</a:t>
            </a:r>
            <a:r>
              <a:rPr lang="de-CH" baseline="0" dirty="0" smtClean="0"/>
              <a:t> </a:t>
            </a:r>
            <a:r>
              <a:rPr lang="de-CH" baseline="0" dirty="0" err="1" smtClean="0"/>
              <a:t>to</a:t>
            </a:r>
            <a:r>
              <a:rPr lang="de-CH" baseline="0" dirty="0" smtClean="0"/>
              <a:t> </a:t>
            </a:r>
            <a:r>
              <a:rPr lang="de-CH" baseline="0" dirty="0" err="1" smtClean="0"/>
              <a:t>the</a:t>
            </a:r>
            <a:r>
              <a:rPr lang="de-CH" baseline="0" dirty="0" smtClean="0"/>
              <a:t> </a:t>
            </a:r>
            <a:r>
              <a:rPr lang="de-CH" baseline="0" dirty="0" err="1" smtClean="0"/>
              <a:t>land</a:t>
            </a:r>
            <a:r>
              <a:rPr lang="de-CH" baseline="0" dirty="0" smtClean="0"/>
              <a:t> </a:t>
            </a:r>
            <a:r>
              <a:rPr lang="de-CH" baseline="0" dirty="0" err="1" smtClean="0"/>
              <a:t>registry</a:t>
            </a:r>
            <a:r>
              <a:rPr lang="de-CH" baseline="0" dirty="0" smtClean="0"/>
              <a:t> </a:t>
            </a:r>
            <a:r>
              <a:rPr lang="de-CH" baseline="0" dirty="0" err="1" smtClean="0"/>
              <a:t>and</a:t>
            </a:r>
            <a:r>
              <a:rPr lang="de-CH" baseline="0" dirty="0" smtClean="0"/>
              <a:t> </a:t>
            </a:r>
            <a:r>
              <a:rPr lang="de-CH" baseline="0" dirty="0" err="1" smtClean="0"/>
              <a:t>advocate</a:t>
            </a:r>
            <a:r>
              <a:rPr lang="de-CH" baseline="0" dirty="0" smtClean="0"/>
              <a:t>.</a:t>
            </a:r>
          </a:p>
          <a:p>
            <a:endParaRPr lang="de-CH" baseline="0" dirty="0" smtClean="0"/>
          </a:p>
          <a:p>
            <a:r>
              <a:rPr lang="de-CH" baseline="0" dirty="0" smtClean="0"/>
              <a:t>This </a:t>
            </a:r>
            <a:r>
              <a:rPr lang="de-CH" baseline="0" dirty="0" err="1" smtClean="0"/>
              <a:t>document</a:t>
            </a:r>
            <a:r>
              <a:rPr lang="de-CH" baseline="0" dirty="0" smtClean="0"/>
              <a:t> </a:t>
            </a:r>
            <a:r>
              <a:rPr lang="de-CH" baseline="0" dirty="0" err="1" smtClean="0"/>
              <a:t>is</a:t>
            </a:r>
            <a:r>
              <a:rPr lang="de-CH" baseline="0" dirty="0" smtClean="0"/>
              <a:t> </a:t>
            </a:r>
            <a:r>
              <a:rPr lang="de-CH" baseline="0" dirty="0" err="1" smtClean="0"/>
              <a:t>called</a:t>
            </a:r>
            <a:r>
              <a:rPr lang="de-CH" baseline="0" dirty="0" smtClean="0"/>
              <a:t> „Mutationsplan und </a:t>
            </a:r>
            <a:r>
              <a:rPr lang="mr-IN" baseline="0" dirty="0" smtClean="0"/>
              <a:t>–</a:t>
            </a:r>
            <a:r>
              <a:rPr lang="de-CH" baseline="0" dirty="0" err="1" smtClean="0"/>
              <a:t>tabelle</a:t>
            </a:r>
            <a:r>
              <a:rPr lang="de-CH" baseline="0" dirty="0" smtClean="0"/>
              <a:t>“.</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12</a:t>
            </a:fld>
            <a:endParaRPr lang="en-US"/>
          </a:p>
        </p:txBody>
      </p:sp>
    </p:spTree>
    <p:extLst>
      <p:ext uri="{BB962C8B-B14F-4D97-AF65-F5344CB8AC3E}">
        <p14:creationId xmlns:p14="http://schemas.microsoft.com/office/powerpoint/2010/main" val="213900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 parcel 1948</a:t>
            </a:r>
            <a:r>
              <a:rPr lang="en-US" baseline="0" dirty="0" smtClean="0"/>
              <a:t> is divided and a new one is created (no 2711). The red line indicates the new border and red means that that deal / transaction is not yet signed by all the parties and is not yet in the land register.</a:t>
            </a:r>
          </a:p>
          <a:p>
            <a:endParaRPr lang="en-US" baseline="0" dirty="0" smtClean="0"/>
          </a:p>
          <a:p>
            <a:r>
              <a:rPr lang="en-US" baseline="0" dirty="0" smtClean="0"/>
              <a:t>The fun part is the table or matrix. It tells us the calculations between the old and new parcels. How man square meters from the old parcel is now in the new one. This example is really simple since only one old parcel is involved. But it can get easily very difficult if a long street is involved.</a:t>
            </a:r>
          </a:p>
          <a:p>
            <a:endParaRPr lang="en-US" baseline="0" dirty="0" smtClean="0"/>
          </a:p>
          <a:p>
            <a:r>
              <a:rPr lang="en-US" baseline="0" dirty="0" smtClean="0"/>
              <a:t>Until now the employee in the land register was typewriting these numbers from the analog document into the land register database. But from now on the licensed surveyor is sending also an INTERLIS file which can be easily imported. The plan is sent as PDF. At the moment it is still required to send also the analog document because there is no digital signature yet.</a:t>
            </a:r>
          </a:p>
          <a:p>
            <a:endParaRPr lang="en-US" baseline="0" dirty="0" smtClean="0"/>
          </a:p>
          <a:p>
            <a:r>
              <a:rPr lang="en-US" baseline="0" dirty="0" smtClean="0"/>
              <a:t>The process itself is similar to the one before. The land surveyor sends the INTERLIS file to the check service and the land register software downloads valid data every 5 minutes the files and imports them into the land register database. If the deal / transaction is done (all parties have signed contracts etc.) the licensed surveyor receives an email that he can commit that transaction also in his data. And the red line will get black.</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13</a:t>
            </a:fld>
            <a:endParaRPr lang="en-US"/>
          </a:p>
        </p:txBody>
      </p:sp>
    </p:spTree>
    <p:extLst>
      <p:ext uri="{BB962C8B-B14F-4D97-AF65-F5344CB8AC3E}">
        <p14:creationId xmlns:p14="http://schemas.microsoft.com/office/powerpoint/2010/main" val="184871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what are</a:t>
            </a:r>
            <a:r>
              <a:rPr lang="en-US" baseline="0" dirty="0" smtClean="0"/>
              <a:t> the benefits of INTERLIS here?</a:t>
            </a:r>
          </a:p>
          <a:p>
            <a:endParaRPr lang="en-US" baseline="0" dirty="0" smtClean="0"/>
          </a:p>
          <a:p>
            <a:r>
              <a:rPr lang="en-US" baseline="0" dirty="0" smtClean="0"/>
              <a:t>I almost do not dare to say but we had a lot of discrepancies between the cadastral surveying and the land register. This means we had parcels which existed in the data of the cadastral surveying and vice versa. And this is </a:t>
            </a:r>
            <a:r>
              <a:rPr lang="en-US" baseline="0" dirty="0" err="1" smtClean="0"/>
              <a:t>soooo</a:t>
            </a:r>
            <a:r>
              <a:rPr lang="en-US" baseline="0" dirty="0" smtClean="0"/>
              <a:t> uncool! And you cannot start this process if the two data sets matches each other.</a:t>
            </a:r>
          </a:p>
          <a:p>
            <a:endParaRPr lang="en-US" baseline="0" dirty="0" smtClean="0"/>
          </a:p>
          <a:p>
            <a:r>
              <a:rPr lang="en-US" baseline="0" dirty="0" smtClean="0"/>
              <a:t>And therefore just two words: Legal certainty.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14</a:t>
            </a:fld>
            <a:endParaRPr lang="en-US"/>
          </a:p>
        </p:txBody>
      </p:sp>
    </p:spTree>
    <p:extLst>
      <p:ext uri="{BB962C8B-B14F-4D97-AF65-F5344CB8AC3E}">
        <p14:creationId xmlns:p14="http://schemas.microsoft.com/office/powerpoint/2010/main" val="67648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move on the</a:t>
            </a:r>
            <a:r>
              <a:rPr lang="en-US" baseline="0" dirty="0" smtClean="0"/>
              <a:t> second use case. This use case does not focus on the aggregation single datasets into one database but focuses more on the so called model-driven approach. That means especially formalizing processes (that a machine can do most of the tasks, that can be delegated to a machine) and debating / arguing about the employees / customer needs.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15</a:t>
            </a:fld>
            <a:endParaRPr lang="en-US"/>
          </a:p>
        </p:txBody>
      </p:sp>
    </p:spTree>
    <p:extLst>
      <p:ext uri="{BB962C8B-B14F-4D97-AF65-F5344CB8AC3E}">
        <p14:creationId xmlns:p14="http://schemas.microsoft.com/office/powerpoint/2010/main" val="123055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introduction,</a:t>
            </a:r>
            <a:r>
              <a:rPr lang="en-US" baseline="0" dirty="0" smtClean="0"/>
              <a:t> I have to show how </a:t>
            </a:r>
            <a:r>
              <a:rPr lang="en-US" dirty="0" smtClean="0"/>
              <a:t>just a very very simplified sketch of</a:t>
            </a:r>
            <a:r>
              <a:rPr lang="en-US" baseline="0" dirty="0" smtClean="0"/>
              <a:t> how the architecture of our spatial data infrastructure of the canton looks like. We have a centralized </a:t>
            </a:r>
            <a:r>
              <a:rPr lang="en-US" baseline="0" dirty="0" err="1" smtClean="0"/>
              <a:t>postgresql</a:t>
            </a:r>
            <a:r>
              <a:rPr lang="en-US" baseline="0" dirty="0" smtClean="0"/>
              <a:t>/</a:t>
            </a:r>
            <a:r>
              <a:rPr lang="en-US" baseline="0" dirty="0" err="1" smtClean="0"/>
              <a:t>postgis</a:t>
            </a:r>
            <a:r>
              <a:rPr lang="en-US" baseline="0" dirty="0" smtClean="0"/>
              <a:t> database and several different clients that read and write data from and to the database. Every employee can have data in our database and he can read the data and write new data / records to it. </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16</a:t>
            </a:fld>
            <a:endParaRPr lang="en-US"/>
          </a:p>
        </p:txBody>
      </p:sp>
    </p:spTree>
    <p:extLst>
      <p:ext uri="{BB962C8B-B14F-4D97-AF65-F5344CB8AC3E}">
        <p14:creationId xmlns:p14="http://schemas.microsoft.com/office/powerpoint/2010/main" val="175044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a:t>
            </a:r>
            <a:r>
              <a:rPr lang="en-US" baseline="0" dirty="0" smtClean="0"/>
              <a:t>l now when some employee of department has a project and in this project he needs to capture some data for e.g. publishing on a map, he calls us and asks for some new tables in the database.</a:t>
            </a:r>
          </a:p>
          <a:p>
            <a:endParaRPr lang="en-US" baseline="0" dirty="0" smtClean="0"/>
          </a:p>
          <a:p>
            <a:r>
              <a:rPr lang="en-US" baseline="0" dirty="0" smtClean="0"/>
              <a:t>After hanging up the phone, we just create these tables.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17</a:t>
            </a:fld>
            <a:endParaRPr lang="en-US"/>
          </a:p>
        </p:txBody>
      </p:sp>
    </p:spTree>
    <p:extLst>
      <p:ext uri="{BB962C8B-B14F-4D97-AF65-F5344CB8AC3E}">
        <p14:creationId xmlns:p14="http://schemas.microsoft.com/office/powerpoint/2010/main" val="131399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almost</a:t>
            </a:r>
            <a:r>
              <a:rPr lang="en-US" baseline="0" dirty="0" smtClean="0"/>
              <a:t> a year we changed this process. Before creating the tables in the database, we create an INTERLIS data model together with the employee of the department. This has some advantages over the old process:</a:t>
            </a:r>
          </a:p>
          <a:p>
            <a:endParaRPr lang="en-US" baseline="0" dirty="0" smtClean="0"/>
          </a:p>
          <a:p>
            <a:r>
              <a:rPr lang="en-US" dirty="0" smtClean="0"/>
              <a:t>Since</a:t>
            </a:r>
            <a:r>
              <a:rPr lang="en-US" baseline="0" dirty="0" smtClean="0"/>
              <a:t> it’s a corporate process and a formalized process the employee has the think about of what he really wants and needs.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18</a:t>
            </a:fld>
            <a:endParaRPr lang="en-US"/>
          </a:p>
        </p:txBody>
      </p:sp>
    </p:spTree>
    <p:extLst>
      <p:ext uri="{BB962C8B-B14F-4D97-AF65-F5344CB8AC3E}">
        <p14:creationId xmlns:p14="http://schemas.microsoft.com/office/powerpoint/2010/main" val="1698419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model has</a:t>
            </a:r>
            <a:r>
              <a:rPr lang="en-US" baseline="0" dirty="0" smtClean="0"/>
              <a:t> to be and can be easily documented in itself by adding comments.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19</a:t>
            </a:fld>
            <a:endParaRPr lang="en-US"/>
          </a:p>
        </p:txBody>
      </p:sp>
    </p:spTree>
    <p:extLst>
      <p:ext uri="{BB962C8B-B14F-4D97-AF65-F5344CB8AC3E}">
        <p14:creationId xmlns:p14="http://schemas.microsoft.com/office/powerpoint/2010/main" val="124827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comments are available throughout the whole process. In</a:t>
            </a:r>
            <a:r>
              <a:rPr lang="en-US" baseline="0" dirty="0" smtClean="0"/>
              <a:t> the INTERLIS data model file of course.</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20</a:t>
            </a:fld>
            <a:endParaRPr lang="en-US"/>
          </a:p>
        </p:txBody>
      </p:sp>
    </p:spTree>
    <p:extLst>
      <p:ext uri="{BB962C8B-B14F-4D97-AF65-F5344CB8AC3E}">
        <p14:creationId xmlns:p14="http://schemas.microsoft.com/office/powerpoint/2010/main" val="1797694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database after importing the model.</a:t>
            </a:r>
          </a:p>
          <a:p>
            <a:endParaRPr lang="en-US" baseline="0" dirty="0" smtClean="0"/>
          </a:p>
          <a:p>
            <a:r>
              <a:rPr lang="en-US" baseline="0" dirty="0" smtClean="0"/>
              <a:t>And since there is a whole ecosystem of tools for the process chain, these tasks can be easily adopted and can and will be done always the same way.</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21</a:t>
            </a:fld>
            <a:endParaRPr lang="en-US"/>
          </a:p>
        </p:txBody>
      </p:sp>
    </p:spTree>
    <p:extLst>
      <p:ext uri="{BB962C8B-B14F-4D97-AF65-F5344CB8AC3E}">
        <p14:creationId xmlns:p14="http://schemas.microsoft.com/office/powerpoint/2010/main" val="31515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please allow me to introduce myself. You need and want to know who is standing in front of you.</a:t>
            </a:r>
          </a:p>
          <a:p>
            <a:endParaRPr lang="en-US" baseline="0" dirty="0" smtClean="0"/>
          </a:p>
          <a:p>
            <a:r>
              <a:rPr lang="en-US" baseline="0" dirty="0" smtClean="0"/>
              <a:t>My name </a:t>
            </a:r>
            <a:r>
              <a:rPr lang="en-US" baseline="0" dirty="0" err="1" smtClean="0"/>
              <a:t>ist</a:t>
            </a:r>
            <a:r>
              <a:rPr lang="en-US" baseline="0" dirty="0" smtClean="0"/>
              <a:t> Stefan Ziegler. I’m the head of the department of </a:t>
            </a:r>
            <a:r>
              <a:rPr lang="en-US" baseline="0" dirty="0" err="1" smtClean="0"/>
              <a:t>geoinformation</a:t>
            </a:r>
            <a:r>
              <a:rPr lang="en-US" baseline="0" dirty="0" smtClean="0"/>
              <a:t> and the supervisor of the 5 licensed surveyors in our canton which are working in a private company and: I guess I'm a bit an INTERLIS </a:t>
            </a:r>
            <a:r>
              <a:rPr lang="en-US" baseline="0" dirty="0" err="1" smtClean="0"/>
              <a:t>adddict</a:t>
            </a:r>
            <a:r>
              <a:rPr lang="en-US" baseline="0" dirty="0" smtClean="0"/>
              <a:t> which is also the reason I’m here.</a:t>
            </a:r>
          </a:p>
          <a:p>
            <a:endParaRPr lang="en-US" baseline="0" dirty="0" smtClean="0"/>
          </a:p>
        </p:txBody>
      </p:sp>
      <p:sp>
        <p:nvSpPr>
          <p:cNvPr id="4" name="Slide Number Placeholder 3"/>
          <p:cNvSpPr>
            <a:spLocks noGrp="1"/>
          </p:cNvSpPr>
          <p:nvPr>
            <p:ph type="sldNum" sz="quarter" idx="10"/>
          </p:nvPr>
        </p:nvSpPr>
        <p:spPr/>
        <p:txBody>
          <a:bodyPr/>
          <a:lstStyle/>
          <a:p>
            <a:fld id="{A174CA5C-27F2-924C-93E6-B52232000BF4}" type="slidenum">
              <a:rPr lang="en-US" smtClean="0"/>
              <a:t>3</a:t>
            </a:fld>
            <a:endParaRPr lang="en-US"/>
          </a:p>
        </p:txBody>
      </p:sp>
    </p:spTree>
    <p:extLst>
      <p:ext uri="{BB962C8B-B14F-4D97-AF65-F5344CB8AC3E}">
        <p14:creationId xmlns:p14="http://schemas.microsoft.com/office/powerpoint/2010/main" val="1020154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comments can also be found in the layer properties</a:t>
            </a:r>
            <a:r>
              <a:rPr lang="en-US" baseline="0" dirty="0" smtClean="0"/>
              <a:t> in QGIS.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22</a:t>
            </a:fld>
            <a:endParaRPr lang="en-US"/>
          </a:p>
        </p:txBody>
      </p:sp>
    </p:spTree>
    <p:extLst>
      <p:ext uri="{BB962C8B-B14F-4D97-AF65-F5344CB8AC3E}">
        <p14:creationId xmlns:p14="http://schemas.microsoft.com/office/powerpoint/2010/main" val="1834077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are the benefits:</a:t>
            </a:r>
          </a:p>
          <a:p>
            <a:endParaRPr lang="en-US" baseline="0" dirty="0" smtClean="0"/>
          </a:p>
          <a:p>
            <a:r>
              <a:rPr lang="en-US" baseline="0" dirty="0" smtClean="0"/>
              <a:t>First of all. Better data models. Since the customer had to think about what he really wants.</a:t>
            </a:r>
          </a:p>
          <a:p>
            <a:endParaRPr lang="en-US" baseline="0" dirty="0" smtClean="0"/>
          </a:p>
          <a:p>
            <a:r>
              <a:rPr lang="en-US" baseline="0" dirty="0" smtClean="0"/>
              <a:t>The documentation is really better and has to be done only once and therefore faster.</a:t>
            </a:r>
          </a:p>
          <a:p>
            <a:endParaRPr lang="en-US" baseline="0" dirty="0" smtClean="0"/>
          </a:p>
          <a:p>
            <a:r>
              <a:rPr lang="en-US" baseline="0" dirty="0" smtClean="0"/>
              <a:t>The processes are formalized and thanks to e whole ecosystem of INTERLIS tools the these processes can be done by a machine. This helps to understand all the corresponding tasks better, e.g. when you have to instruct new employees.</a:t>
            </a:r>
          </a:p>
          <a:p>
            <a:endParaRPr lang="en-US" baseline="0" dirty="0" smtClean="0"/>
          </a:p>
          <a:p>
            <a:r>
              <a:rPr lang="en-US" baseline="0" dirty="0" smtClean="0"/>
              <a:t>You also get the possibility to validate the data against the data model. Which is also a plus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23</a:t>
            </a:fld>
            <a:endParaRPr lang="en-US"/>
          </a:p>
        </p:txBody>
      </p:sp>
    </p:spTree>
    <p:extLst>
      <p:ext uri="{BB962C8B-B14F-4D97-AF65-F5344CB8AC3E}">
        <p14:creationId xmlns:p14="http://schemas.microsoft.com/office/powerpoint/2010/main" val="757294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last topic, let me tell you something about why we use heavily open source software.</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25</a:t>
            </a:fld>
            <a:endParaRPr lang="en-US"/>
          </a:p>
        </p:txBody>
      </p:sp>
    </p:spTree>
    <p:extLst>
      <p:ext uri="{BB962C8B-B14F-4D97-AF65-F5344CB8AC3E}">
        <p14:creationId xmlns:p14="http://schemas.microsoft.com/office/powerpoint/2010/main" val="1639916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parliament decided to</a:t>
            </a:r>
            <a:r>
              <a:rPr lang="en-US" baseline="0" dirty="0" smtClean="0"/>
              <a:t> change from Windows to Linux in the year of 2001. The main reason was to save money.</a:t>
            </a:r>
          </a:p>
          <a:p>
            <a:endParaRPr lang="en-US" baseline="0" dirty="0" smtClean="0"/>
          </a:p>
          <a:p>
            <a:r>
              <a:rPr lang="en-US" baseline="0" dirty="0" smtClean="0"/>
              <a:t>At this time we used ArcGIS. Which was not available for Linux. So we had to look out for alternatives.</a:t>
            </a:r>
          </a:p>
          <a:p>
            <a:endParaRPr lang="en-US" baseline="0" dirty="0" smtClean="0"/>
          </a:p>
          <a:p>
            <a:r>
              <a:rPr lang="en-US" baseline="0" dirty="0" smtClean="0"/>
              <a:t>Few years later, the canton decided to abort this mission and move back to Windows. Why: It was just not sufficient enough for daily business. Everything was worse than before (email client, open office, pdf reader etc.).</a:t>
            </a:r>
          </a:p>
          <a:p>
            <a:endParaRPr lang="en-US" baseline="0" dirty="0" smtClean="0"/>
          </a:p>
          <a:p>
            <a:r>
              <a:rPr lang="en-US" baseline="0" dirty="0" smtClean="0"/>
              <a:t>At this time we had already invested in open source </a:t>
            </a:r>
            <a:r>
              <a:rPr lang="en-US" baseline="0" dirty="0" err="1" smtClean="0"/>
              <a:t>gis</a:t>
            </a:r>
            <a:r>
              <a:rPr lang="en-US" baseline="0" dirty="0" smtClean="0"/>
              <a:t> software and it was running quite good. So we decided not to go back to Windows and ArcGIS.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26</a:t>
            </a:fld>
            <a:endParaRPr lang="en-US"/>
          </a:p>
        </p:txBody>
      </p:sp>
    </p:spTree>
    <p:extLst>
      <p:ext uri="{BB962C8B-B14F-4D97-AF65-F5344CB8AC3E}">
        <p14:creationId xmlns:p14="http://schemas.microsoft.com/office/powerpoint/2010/main" val="1068612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are the benefits from my personal point of view:</a:t>
            </a:r>
          </a:p>
          <a:p>
            <a:endParaRPr lang="en-US" baseline="0" dirty="0" smtClean="0"/>
          </a:p>
          <a:p>
            <a:r>
              <a:rPr lang="en-US" baseline="0" dirty="0" smtClean="0"/>
              <a:t>It’s all about freedom. I can do whatever I want with the software. If I have a missing feature I can let it develop or develop it myself. I can choose the developer. I can choose the time when it should be develop etc.</a:t>
            </a:r>
          </a:p>
          <a:p>
            <a:endParaRPr lang="en-US" baseline="0" dirty="0" smtClean="0"/>
          </a:p>
          <a:p>
            <a:r>
              <a:rPr lang="en-US" baseline="0" dirty="0" smtClean="0"/>
              <a:t>And it is also transparent b/c you can watch the code. No more excuses from the developer which you don’t believe.</a:t>
            </a:r>
          </a:p>
          <a:p>
            <a:endParaRPr lang="en-US" baseline="0" dirty="0" smtClean="0"/>
          </a:p>
          <a:p>
            <a:r>
              <a:rPr lang="en-US" baseline="0" dirty="0" smtClean="0"/>
              <a:t>What is really cool: you don’t have no troubles with all this licensing stuff. Either you paying to much or you have to less licenses or you have troubles with a licensing server.</a:t>
            </a:r>
          </a:p>
          <a:p>
            <a:endParaRPr lang="en-US" baseline="0" dirty="0" smtClean="0"/>
          </a:p>
          <a:p>
            <a:r>
              <a:rPr lang="en-US" baseline="0" dirty="0" smtClean="0"/>
              <a:t>And last but no least: I still think you can save money. But please do not think comes at no charge. There is a famous saying: Free as in free speech. Not as in free beer.</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27</a:t>
            </a:fld>
            <a:endParaRPr lang="en-US"/>
          </a:p>
        </p:txBody>
      </p:sp>
    </p:spTree>
    <p:extLst>
      <p:ext uri="{BB962C8B-B14F-4D97-AF65-F5344CB8AC3E}">
        <p14:creationId xmlns:p14="http://schemas.microsoft.com/office/powerpoint/2010/main" val="55320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tell also something about the department I'm working for.</a:t>
            </a:r>
          </a:p>
          <a:p>
            <a:endParaRPr lang="en-US" baseline="0" dirty="0" smtClean="0"/>
          </a:p>
          <a:p>
            <a:r>
              <a:rPr lang="en-US" baseline="0" dirty="0" smtClean="0"/>
              <a:t>We are 11 employees. We are responsible for the supervision of the private licensed surveyors. We do not a lot of surveying by ourselves. The only thing we do: we are responsible for the high level reference points in the canton (approx. 550 points).</a:t>
            </a:r>
          </a:p>
          <a:p>
            <a:endParaRPr lang="en-US" baseline="0" dirty="0" smtClean="0"/>
          </a:p>
          <a:p>
            <a:r>
              <a:rPr lang="en-US" baseline="0" dirty="0" smtClean="0"/>
              <a:t>We are the operator of the cantonal </a:t>
            </a:r>
            <a:r>
              <a:rPr lang="en-US" baseline="0" dirty="0" err="1" smtClean="0"/>
              <a:t>geodata</a:t>
            </a:r>
            <a:r>
              <a:rPr lang="en-US" baseline="0" dirty="0" smtClean="0"/>
              <a:t> infrastructure, mainly a </a:t>
            </a:r>
            <a:r>
              <a:rPr lang="en-US" baseline="0" dirty="0" err="1" smtClean="0"/>
              <a:t>webgis</a:t>
            </a:r>
            <a:r>
              <a:rPr lang="en-US" baseline="0" dirty="0" smtClean="0"/>
              <a:t>, QGIS and </a:t>
            </a:r>
            <a:r>
              <a:rPr lang="en-US" baseline="0" dirty="0" err="1" smtClean="0"/>
              <a:t>postgis</a:t>
            </a:r>
            <a:r>
              <a:rPr lang="en-US" baseline="0" dirty="0" smtClean="0"/>
              <a:t>.</a:t>
            </a:r>
          </a:p>
          <a:p>
            <a:endParaRPr lang="en-US" baseline="0" dirty="0" smtClean="0"/>
          </a:p>
          <a:p>
            <a:r>
              <a:rPr lang="en-US" baseline="0" dirty="0" smtClean="0"/>
              <a:t>We do some GIS analysis for other departments if they don’t have time or the know how.</a:t>
            </a:r>
          </a:p>
          <a:p>
            <a:endParaRPr lang="en-US" baseline="0" dirty="0" smtClean="0"/>
          </a:p>
          <a:p>
            <a:r>
              <a:rPr lang="en-US" baseline="0" dirty="0" smtClean="0"/>
              <a:t>We do some GIS consulting.</a:t>
            </a:r>
          </a:p>
          <a:p>
            <a:endParaRPr lang="en-US" baseline="0" dirty="0" smtClean="0"/>
          </a:p>
          <a:p>
            <a:r>
              <a:rPr lang="en-US" baseline="0" dirty="0" smtClean="0"/>
              <a:t>Then for years we did a lot of developing of specific application like QGIS plugins. We noticed now that we have to invest in our know how since we lost the track here a bit.</a:t>
            </a:r>
          </a:p>
          <a:p>
            <a:endParaRPr lang="en-US" baseline="0" dirty="0" smtClean="0"/>
          </a:p>
          <a:p>
            <a:r>
              <a:rPr lang="en-US" baseline="0" dirty="0" smtClean="0"/>
              <a:t>And last but not least: we do train our internal users.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4</a:t>
            </a:fld>
            <a:endParaRPr lang="en-US"/>
          </a:p>
        </p:txBody>
      </p:sp>
    </p:spTree>
    <p:extLst>
      <p:ext uri="{BB962C8B-B14F-4D97-AF65-F5344CB8AC3E}">
        <p14:creationId xmlns:p14="http://schemas.microsoft.com/office/powerpoint/2010/main" val="71530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Cadastral Surveying is not a task</a:t>
            </a:r>
            <a:r>
              <a:rPr lang="en-US" baseline="0" dirty="0" smtClean="0"/>
              <a:t> that is done by one authority. But different authorities on different levels are involved:</a:t>
            </a:r>
          </a:p>
          <a:p>
            <a:endParaRPr lang="en-US" baseline="0" dirty="0" smtClean="0"/>
          </a:p>
          <a:p>
            <a:pPr marL="171450" indent="-171450">
              <a:buFontTx/>
              <a:buChar char="-"/>
            </a:pPr>
            <a:r>
              <a:rPr lang="en-US" baseline="0" dirty="0" smtClean="0"/>
              <a:t>The Federation</a:t>
            </a:r>
          </a:p>
          <a:p>
            <a:pPr marL="171450" indent="-171450">
              <a:buFontTx/>
              <a:buChar char="-"/>
            </a:pPr>
            <a:r>
              <a:rPr lang="en-US" baseline="0" dirty="0" smtClean="0"/>
              <a:t>The Cantons</a:t>
            </a:r>
          </a:p>
          <a:p>
            <a:pPr marL="171450" indent="-171450">
              <a:buFontTx/>
              <a:buChar char="-"/>
            </a:pPr>
            <a:r>
              <a:rPr lang="en-US" baseline="0" dirty="0" smtClean="0"/>
              <a:t>And the municipalities and/or private licensed surveyors.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6</a:t>
            </a:fld>
            <a:endParaRPr lang="en-US"/>
          </a:p>
        </p:txBody>
      </p:sp>
    </p:spTree>
    <p:extLst>
      <p:ext uri="{BB962C8B-B14F-4D97-AF65-F5344CB8AC3E}">
        <p14:creationId xmlns:p14="http://schemas.microsoft.com/office/powerpoint/2010/main" val="87761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First,</a:t>
            </a:r>
            <a:r>
              <a:rPr lang="en-US" baseline="0" dirty="0" smtClean="0"/>
              <a:t> let me tell you something about the organization of the cadastral surveying. Since it is written in a federal act there is federal department (</a:t>
            </a:r>
            <a:r>
              <a:rPr lang="en-US" baseline="0" dirty="0" err="1" smtClean="0"/>
              <a:t>approx</a:t>
            </a:r>
            <a:r>
              <a:rPr lang="en-US" baseline="0" dirty="0" smtClean="0"/>
              <a:t> 17 employees) with a task called “</a:t>
            </a:r>
            <a:r>
              <a:rPr lang="en-US" baseline="0" dirty="0" err="1" smtClean="0"/>
              <a:t>Oberaufsicht</a:t>
            </a:r>
            <a:r>
              <a:rPr lang="en-US" baseline="0" dirty="0" smtClean="0"/>
              <a:t>”. Means something like Super-</a:t>
            </a:r>
            <a:r>
              <a:rPr lang="en-US" baseline="0" dirty="0" err="1" smtClean="0"/>
              <a:t>supervisioning</a:t>
            </a:r>
            <a:r>
              <a:rPr lang="en-US" baseline="0" dirty="0" smtClean="0"/>
              <a:t>. The execution of the cadastral surveying is delegated to the cantons. The cantons again can do it on their own or delegate it further. Most of the cantons delegate it to private companies. So do we. We have 109 municipalities and 5 private companies with a licensed surveyor in each company.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7</a:t>
            </a:fld>
            <a:endParaRPr lang="en-US"/>
          </a:p>
        </p:txBody>
      </p:sp>
    </p:spTree>
    <p:extLst>
      <p:ext uri="{BB962C8B-B14F-4D97-AF65-F5344CB8AC3E}">
        <p14:creationId xmlns:p14="http://schemas.microsoft.com/office/powerpoint/2010/main" val="107543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model of the cadastral</a:t>
            </a:r>
            <a:r>
              <a:rPr lang="en-US" baseline="0" dirty="0" smtClean="0"/>
              <a:t> surveying </a:t>
            </a:r>
            <a:r>
              <a:rPr lang="en-US" dirty="0" smtClean="0"/>
              <a:t>covers not only parcels and rights (that</a:t>
            </a:r>
            <a:r>
              <a:rPr lang="en-US" baseline="0" dirty="0" smtClean="0"/>
              <a:t> have a geometry) but also 10 other topics, like:</a:t>
            </a:r>
          </a:p>
          <a:p>
            <a:endParaRPr lang="en-US" baseline="0" dirty="0" smtClean="0"/>
          </a:p>
          <a:p>
            <a:pPr marL="171450" indent="-171450">
              <a:buFontTx/>
              <a:buChar char="-"/>
            </a:pPr>
            <a:r>
              <a:rPr lang="en-US" baseline="0" dirty="0" smtClean="0"/>
              <a:t>Control reference points</a:t>
            </a:r>
          </a:p>
          <a:p>
            <a:pPr marL="171450" indent="-171450">
              <a:buFontTx/>
              <a:buChar char="-"/>
            </a:pPr>
            <a:r>
              <a:rPr lang="en-US" baseline="0" dirty="0" smtClean="0"/>
              <a:t>Land coverage</a:t>
            </a:r>
          </a:p>
          <a:p>
            <a:pPr marL="171450" indent="-171450">
              <a:buFontTx/>
              <a:buChar char="-"/>
            </a:pPr>
            <a:r>
              <a:rPr lang="en-US" baseline="0" dirty="0" smtClean="0"/>
              <a:t>Heights</a:t>
            </a:r>
          </a:p>
          <a:p>
            <a:pPr marL="171450" indent="-171450">
              <a:buFontTx/>
              <a:buChar char="-"/>
            </a:pPr>
            <a:r>
              <a:rPr lang="en-US" baseline="0" dirty="0" smtClean="0"/>
              <a:t>Local Names</a:t>
            </a:r>
          </a:p>
          <a:p>
            <a:pPr marL="171450" indent="-171450">
              <a:buFontTx/>
              <a:buChar char="-"/>
            </a:pPr>
            <a:r>
              <a:rPr lang="en-US" baseline="0" dirty="0" smtClean="0"/>
              <a:t>Territorial boundaries</a:t>
            </a:r>
          </a:p>
          <a:p>
            <a:pPr marL="171450" indent="-171450">
              <a:buFontTx/>
              <a:buChar char="-"/>
            </a:pPr>
            <a:r>
              <a:rPr lang="en-US" baseline="0" dirty="0" smtClean="0"/>
              <a:t>Addresses</a:t>
            </a:r>
          </a:p>
          <a:p>
            <a:pPr marL="171450" indent="-171450">
              <a:buFontTx/>
              <a:buChar char="-"/>
            </a:pPr>
            <a:endParaRPr lang="en-US" baseline="0" dirty="0" smtClean="0"/>
          </a:p>
          <a:p>
            <a:pPr marL="0" indent="0">
              <a:buFontTx/>
              <a:buNone/>
            </a:pPr>
            <a:r>
              <a:rPr lang="en-US" baseline="0" dirty="0" smtClean="0"/>
              <a:t>But NO owners or parties are stored in this data set. The names of the owners are only in the land registry data set.</a:t>
            </a:r>
          </a:p>
        </p:txBody>
      </p:sp>
      <p:sp>
        <p:nvSpPr>
          <p:cNvPr id="4" name="Slide Number Placeholder 3"/>
          <p:cNvSpPr>
            <a:spLocks noGrp="1"/>
          </p:cNvSpPr>
          <p:nvPr>
            <p:ph type="sldNum" sz="quarter" idx="10"/>
          </p:nvPr>
        </p:nvSpPr>
        <p:spPr/>
        <p:txBody>
          <a:bodyPr/>
          <a:lstStyle/>
          <a:p>
            <a:fld id="{A174CA5C-27F2-924C-93E6-B52232000BF4}" type="slidenum">
              <a:rPr lang="en-US" smtClean="0"/>
              <a:t>8</a:t>
            </a:fld>
            <a:endParaRPr lang="en-US"/>
          </a:p>
        </p:txBody>
      </p:sp>
    </p:spTree>
    <p:extLst>
      <p:ext uri="{BB962C8B-B14F-4D97-AF65-F5344CB8AC3E}">
        <p14:creationId xmlns:p14="http://schemas.microsoft.com/office/powerpoint/2010/main" val="113354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go on the use case</a:t>
            </a:r>
            <a:r>
              <a:rPr lang="en-US" baseline="0" dirty="0" smtClean="0"/>
              <a:t> 1:</a:t>
            </a:r>
            <a:endParaRPr lang="en-US" dirty="0" smtClean="0"/>
          </a:p>
          <a:p>
            <a:endParaRPr lang="en-US" dirty="0" smtClean="0"/>
          </a:p>
          <a:p>
            <a:endParaRPr lang="en-US" dirty="0" smtClean="0"/>
          </a:p>
          <a:p>
            <a:r>
              <a:rPr lang="en-US" dirty="0" smtClean="0"/>
              <a:t>To show you where</a:t>
            </a:r>
            <a:r>
              <a:rPr lang="en-US" baseline="0" dirty="0" smtClean="0"/>
              <a:t> INTERLIS is used and the real benefits of it, I have to show and explain you the data flow in the cadastral surveying and land registry. These two parties </a:t>
            </a:r>
            <a:r>
              <a:rPr lang="mr-IN" baseline="0" dirty="0" smtClean="0"/>
              <a:t>–</a:t>
            </a:r>
            <a:r>
              <a:rPr lang="en-US" baseline="0" dirty="0" smtClean="0"/>
              <a:t> in </a:t>
            </a:r>
            <a:r>
              <a:rPr lang="en-US" baseline="0" dirty="0" err="1" smtClean="0"/>
              <a:t>switzerland</a:t>
            </a:r>
            <a:r>
              <a:rPr lang="en-US" baseline="0" dirty="0" smtClean="0"/>
              <a:t> </a:t>
            </a:r>
            <a:r>
              <a:rPr lang="mr-IN" baseline="0" dirty="0" smtClean="0"/>
              <a:t>–</a:t>
            </a:r>
            <a:r>
              <a:rPr lang="en-US" baseline="0" dirty="0" smtClean="0"/>
              <a:t> are quite </a:t>
            </a:r>
            <a:r>
              <a:rPr lang="en-US" baseline="0" dirty="0" err="1" smtClean="0"/>
              <a:t>seperated</a:t>
            </a:r>
            <a:r>
              <a:rPr lang="en-US" baseline="0" dirty="0" smtClean="0"/>
              <a:t>. Especially it is not ONE data set with both information. You have one data set </a:t>
            </a:r>
            <a:r>
              <a:rPr lang="en-US" baseline="0" dirty="0" err="1" smtClean="0"/>
              <a:t>whith</a:t>
            </a:r>
            <a:r>
              <a:rPr lang="en-US" baseline="0" dirty="0" smtClean="0"/>
              <a:t> the geometry of the parcels. And one data set with all the rights and owners.</a:t>
            </a:r>
          </a:p>
          <a:p>
            <a:endParaRPr lang="en-US" baseline="0" dirty="0" smtClean="0"/>
          </a:p>
          <a:p>
            <a:r>
              <a:rPr lang="en-US" baseline="0" dirty="0" err="1" smtClean="0"/>
              <a:t>Kinda</a:t>
            </a:r>
            <a:r>
              <a:rPr lang="en-US" baseline="0" dirty="0" smtClean="0"/>
              <a:t> special in canton Solothurn: the advocate who writes the contract is not a private advocate but an employee of the canton. So the land registry and the advocate are quite close.</a:t>
            </a:r>
          </a:p>
          <a:p>
            <a:endParaRPr lang="en-US" baseline="0" dirty="0" smtClean="0"/>
          </a:p>
          <a:p>
            <a:r>
              <a:rPr lang="en-US" baseline="0" dirty="0" smtClean="0"/>
              <a:t>There are two interesting data flows:</a:t>
            </a:r>
          </a:p>
          <a:p>
            <a:endParaRPr lang="en-US" baseline="0" dirty="0" smtClean="0"/>
          </a:p>
          <a:p>
            <a:r>
              <a:rPr lang="en-US" baseline="0" dirty="0" smtClean="0"/>
              <a:t>1) The licensed surveyor sends every week or after some changes in the municipality the whole data set to the canton. We also send these data sets to the federation.</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9</a:t>
            </a:fld>
            <a:endParaRPr lang="en-US"/>
          </a:p>
        </p:txBody>
      </p:sp>
    </p:spTree>
    <p:extLst>
      <p:ext uri="{BB962C8B-B14F-4D97-AF65-F5344CB8AC3E}">
        <p14:creationId xmlns:p14="http://schemas.microsoft.com/office/powerpoint/2010/main" val="1087372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 look:</a:t>
            </a:r>
          </a:p>
          <a:p>
            <a:endParaRPr lang="en-US" dirty="0" smtClean="0"/>
          </a:p>
          <a:p>
            <a:r>
              <a:rPr lang="en-US" dirty="0" smtClean="0"/>
              <a:t>The licensed</a:t>
            </a:r>
            <a:r>
              <a:rPr lang="en-US" baseline="0" dirty="0" smtClean="0"/>
              <a:t> surveyor uploads by FTP the INTERLIS file on an INTERLIS check service (which is run by a private company). If the file is valid, it is stored in a directory on the server. If it is not valid the surveyor receives an email with the error messages which shows him what is wrong so he can fix it.</a:t>
            </a:r>
          </a:p>
          <a:p>
            <a:endParaRPr lang="en-US" baseline="0" dirty="0" smtClean="0"/>
          </a:p>
          <a:p>
            <a:r>
              <a:rPr lang="en-US" baseline="0" dirty="0" smtClean="0"/>
              <a:t>Once a day we </a:t>
            </a:r>
            <a:r>
              <a:rPr lang="mr-IN" baseline="0" dirty="0" smtClean="0"/>
              <a:t>–</a:t>
            </a:r>
            <a:r>
              <a:rPr lang="en-US" baseline="0" dirty="0" smtClean="0"/>
              <a:t> the canton </a:t>
            </a:r>
            <a:r>
              <a:rPr lang="mr-IN" baseline="0" dirty="0" smtClean="0"/>
              <a:t>–</a:t>
            </a:r>
            <a:r>
              <a:rPr lang="en-US" baseline="0" dirty="0" smtClean="0"/>
              <a:t> are downloading all files stored on the check service server and are importing them in our database. With the process we have really recent data for all our users.</a:t>
            </a:r>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10</a:t>
            </a:fld>
            <a:endParaRPr lang="en-US"/>
          </a:p>
        </p:txBody>
      </p:sp>
    </p:spTree>
    <p:extLst>
      <p:ext uri="{BB962C8B-B14F-4D97-AF65-F5344CB8AC3E}">
        <p14:creationId xmlns:p14="http://schemas.microsoft.com/office/powerpoint/2010/main" val="11018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sum up some of the INTERLIS benefits here:</a:t>
            </a:r>
          </a:p>
          <a:p>
            <a:endParaRPr lang="en-US" dirty="0" smtClean="0"/>
          </a:p>
          <a:p>
            <a:r>
              <a:rPr lang="en-US" dirty="0" smtClean="0"/>
              <a:t>It</a:t>
            </a:r>
            <a:r>
              <a:rPr lang="en-US" baseline="0" dirty="0" smtClean="0"/>
              <a:t> is effortlessly possible to validate the data which is acquired by private companies. And effortless means that the validation can be done by a machine.</a:t>
            </a:r>
          </a:p>
          <a:p>
            <a:endParaRPr lang="en-US" baseline="0" dirty="0" smtClean="0"/>
          </a:p>
          <a:p>
            <a:r>
              <a:rPr lang="en-US" baseline="0" dirty="0" smtClean="0"/>
              <a:t>The aggregation of the 100 and more single data sets in one single data base is also effortlessly possible.</a:t>
            </a:r>
          </a:p>
          <a:p>
            <a:endParaRPr lang="en-US" baseline="0" dirty="0" smtClean="0"/>
          </a:p>
          <a:p>
            <a:r>
              <a:rPr lang="en-US" baseline="0" dirty="0" smtClean="0"/>
              <a:t>The data quality and even the awareness of the data quality raised dramatically in the last 18 years.</a:t>
            </a:r>
          </a:p>
          <a:p>
            <a:endParaRPr lang="en-US" baseline="0" dirty="0" smtClean="0"/>
          </a:p>
          <a:p>
            <a:r>
              <a:rPr lang="en-US" baseline="0" dirty="0" smtClean="0"/>
              <a:t>This specific process runs 24/7 since 2006 and the maintenance is minimal.</a:t>
            </a:r>
          </a:p>
          <a:p>
            <a:endParaRPr lang="en-US" baseline="0" dirty="0" smtClean="0"/>
          </a:p>
          <a:p>
            <a:r>
              <a:rPr lang="en-US" baseline="0" dirty="0" smtClean="0"/>
              <a:t>All this would not be possible if we don’t use INTERLIS. We would not be able to check the data against a common data model neither to aggregate the data so easy. And I’m also sure that the data quality would be worse.</a:t>
            </a:r>
          </a:p>
          <a:p>
            <a:endParaRPr lang="en-US" baseline="0" dirty="0" smtClean="0"/>
          </a:p>
          <a:p>
            <a:r>
              <a:rPr lang="en-US" baseline="0" dirty="0" smtClean="0"/>
              <a:t>But let me be clear and honest: for collecting the data, it is not sufficient to have an INTERLIS data model but you really need manuals and guidelines that regulate a lot of stuff like when is a building a building etc.</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74CA5C-27F2-924C-93E6-B52232000BF4}" type="slidenum">
              <a:rPr lang="en-US" smtClean="0"/>
              <a:t>11</a:t>
            </a:fld>
            <a:endParaRPr lang="en-US"/>
          </a:p>
        </p:txBody>
      </p:sp>
    </p:spTree>
    <p:extLst>
      <p:ext uri="{BB962C8B-B14F-4D97-AF65-F5344CB8AC3E}">
        <p14:creationId xmlns:p14="http://schemas.microsoft.com/office/powerpoint/2010/main" val="11732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i="0">
                <a:latin typeface="Frutiger LT Com 65" charset="0"/>
                <a:ea typeface="Frutiger LT Com 65" charset="0"/>
                <a:cs typeface="Frutiger LT Com 65"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i="0">
                <a:latin typeface="Frutiger LT Com 45 Light" charset="0"/>
                <a:ea typeface="Frutiger LT Com 45 Light" charset="0"/>
                <a:cs typeface="Frutiger LT Com 45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b="0" i="0">
                <a:latin typeface="Frutiger LT Com 47 Light Condensed" charset="0"/>
                <a:ea typeface="Frutiger LT Com 47 Light Condensed" charset="0"/>
                <a:cs typeface="Frutiger LT Com 47 Light Condensed" charset="0"/>
              </a:defRPr>
            </a:lvl1pPr>
          </a:lstStyle>
          <a:p>
            <a:fld id="{B1EE6593-4515-9B4A-940D-2248C3B770F5}" type="datetimeFigureOut">
              <a:rPr lang="en-US" smtClean="0"/>
              <a:pPr/>
              <a:t>3/27/2017</a:t>
            </a:fld>
            <a:endParaRPr lang="en-US" dirty="0"/>
          </a:p>
        </p:txBody>
      </p:sp>
      <p:sp>
        <p:nvSpPr>
          <p:cNvPr id="5" name="Footer Placeholder 4"/>
          <p:cNvSpPr>
            <a:spLocks noGrp="1"/>
          </p:cNvSpPr>
          <p:nvPr>
            <p:ph type="ftr" sz="quarter" idx="11"/>
          </p:nvPr>
        </p:nvSpPr>
        <p:spPr/>
        <p:txBody>
          <a:bodyPr/>
          <a:lstStyle>
            <a:lvl1pPr>
              <a:defRPr b="0" i="0">
                <a:latin typeface="Frutiger LT Com 47 Light Condensed" charset="0"/>
                <a:ea typeface="Frutiger LT Com 47 Light Condensed" charset="0"/>
                <a:cs typeface="Frutiger LT Com 47 Light Condensed" charset="0"/>
              </a:defRPr>
            </a:lvl1pPr>
          </a:lstStyle>
          <a:p>
            <a:endParaRPr lang="en-US" dirty="0"/>
          </a:p>
        </p:txBody>
      </p:sp>
      <p:sp>
        <p:nvSpPr>
          <p:cNvPr id="6" name="Slide Number Placeholder 5"/>
          <p:cNvSpPr>
            <a:spLocks noGrp="1"/>
          </p:cNvSpPr>
          <p:nvPr>
            <p:ph type="sldNum" sz="quarter" idx="12"/>
          </p:nvPr>
        </p:nvSpPr>
        <p:spPr/>
        <p:txBody>
          <a:bodyPr/>
          <a:lstStyle>
            <a:lvl1pPr>
              <a:defRPr b="0" i="0">
                <a:latin typeface="Frutiger LT Com 47 Light Condensed" charset="0"/>
                <a:ea typeface="Frutiger LT Com 47 Light Condensed" charset="0"/>
                <a:cs typeface="Frutiger LT Com 47 Light Condensed" charset="0"/>
              </a:defRPr>
            </a:lvl1pPr>
          </a:lstStyle>
          <a:p>
            <a:fld id="{A87DF78C-8C37-5F40-BCE8-A094B4599D38}" type="slidenum">
              <a:rPr lang="en-US" smtClean="0"/>
              <a:pPr/>
              <a:t>‹Nr.›</a:t>
            </a:fld>
            <a:endParaRPr lang="en-US" dirty="0"/>
          </a:p>
        </p:txBody>
      </p:sp>
    </p:spTree>
    <p:extLst>
      <p:ext uri="{BB962C8B-B14F-4D97-AF65-F5344CB8AC3E}">
        <p14:creationId xmlns:p14="http://schemas.microsoft.com/office/powerpoint/2010/main" val="63629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E6593-4515-9B4A-940D-2248C3B770F5}"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20216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E6593-4515-9B4A-940D-2248C3B770F5}"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3415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Frutiger LT Com 65" charset="0"/>
                <a:ea typeface="Frutiger LT Com 65" charset="0"/>
                <a:cs typeface="Frutiger LT Com 65"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i="0">
                <a:latin typeface="Frutiger LT Com 45 Light" charset="0"/>
                <a:ea typeface="Frutiger LT Com 45 Light" charset="0"/>
                <a:cs typeface="Frutiger LT Com 45 Light" charset="0"/>
              </a:defRPr>
            </a:lvl1pPr>
            <a:lvl2pPr>
              <a:defRPr b="0" i="0">
                <a:latin typeface="Frutiger LT Com 45 Light" charset="0"/>
                <a:ea typeface="Frutiger LT Com 45 Light" charset="0"/>
                <a:cs typeface="Frutiger LT Com 45 Light" charset="0"/>
              </a:defRPr>
            </a:lvl2pPr>
            <a:lvl3pPr>
              <a:defRPr b="0" i="0">
                <a:latin typeface="Frutiger LT Com 45 Light" charset="0"/>
                <a:ea typeface="Frutiger LT Com 45 Light" charset="0"/>
                <a:cs typeface="Frutiger LT Com 45 Light" charset="0"/>
              </a:defRPr>
            </a:lvl3pPr>
            <a:lvl4pPr>
              <a:defRPr b="0" i="0">
                <a:latin typeface="Frutiger LT Com 45 Light" charset="0"/>
                <a:ea typeface="Frutiger LT Com 45 Light" charset="0"/>
                <a:cs typeface="Frutiger LT Com 45 Light" charset="0"/>
              </a:defRPr>
            </a:lvl4pPr>
            <a:lvl5pPr>
              <a:defRPr b="0" i="0">
                <a:latin typeface="Frutiger LT Com 45 Light" charset="0"/>
                <a:ea typeface="Frutiger LT Com 45 Light" charset="0"/>
                <a:cs typeface="Frutiger LT Com 45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EE6593-4515-9B4A-940D-2248C3B770F5}"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85439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EE6593-4515-9B4A-940D-2248C3B770F5}"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4333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EE6593-4515-9B4A-940D-2248C3B770F5}"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96708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EE6593-4515-9B4A-940D-2248C3B770F5}" type="datetimeFigureOut">
              <a:rPr lang="en-US" smtClean="0"/>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69706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EE6593-4515-9B4A-940D-2248C3B770F5}" type="datetimeFigureOut">
              <a:rPr lang="en-US" smtClean="0"/>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92028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E6593-4515-9B4A-940D-2248C3B770F5}" type="datetimeFigureOut">
              <a:rPr lang="en-US" smtClean="0"/>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81811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E6593-4515-9B4A-940D-2248C3B770F5}"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55056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E6593-4515-9B4A-940D-2248C3B770F5}"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DF78C-8C37-5F40-BCE8-A094B4599D38}" type="slidenum">
              <a:rPr lang="en-US" smtClean="0"/>
              <a:t>‹Nr.›</a:t>
            </a:fld>
            <a:endParaRPr lang="en-US"/>
          </a:p>
        </p:txBody>
      </p:sp>
    </p:spTree>
    <p:extLst>
      <p:ext uri="{BB962C8B-B14F-4D97-AF65-F5344CB8AC3E}">
        <p14:creationId xmlns:p14="http://schemas.microsoft.com/office/powerpoint/2010/main" val="196739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E6593-4515-9B4A-940D-2248C3B770F5}" type="datetimeFigureOut">
              <a:rPr lang="en-US" smtClean="0"/>
              <a:t>3/27/2017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DF78C-8C37-5F40-BCE8-A094B4599D38}" type="slidenum">
              <a:rPr lang="en-US" smtClean="0"/>
              <a:t>‹Nr.›</a:t>
            </a:fld>
            <a:endParaRPr lang="en-US"/>
          </a:p>
        </p:txBody>
      </p:sp>
    </p:spTree>
    <p:extLst>
      <p:ext uri="{BB962C8B-B14F-4D97-AF65-F5344CB8AC3E}">
        <p14:creationId xmlns:p14="http://schemas.microsoft.com/office/powerpoint/2010/main" val="184099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INTERLIS in Canton Solothurn</a:t>
            </a:r>
            <a:endParaRPr lang="en-US" dirty="0"/>
          </a:p>
        </p:txBody>
      </p:sp>
      <p:sp>
        <p:nvSpPr>
          <p:cNvPr id="3" name="Subtitle 2"/>
          <p:cNvSpPr>
            <a:spLocks noGrp="1"/>
          </p:cNvSpPr>
          <p:nvPr>
            <p:ph type="subTitle" idx="1"/>
          </p:nvPr>
        </p:nvSpPr>
        <p:spPr/>
        <p:txBody>
          <a:bodyPr/>
          <a:lstStyle/>
          <a:p>
            <a:r>
              <a:rPr lang="en-US" dirty="0" smtClean="0"/>
              <a:t>A success story since 1999</a:t>
            </a:r>
            <a:endParaRPr lang="en-US" dirty="0"/>
          </a:p>
        </p:txBody>
      </p:sp>
    </p:spTree>
    <p:extLst>
      <p:ext uri="{BB962C8B-B14F-4D97-AF65-F5344CB8AC3E}">
        <p14:creationId xmlns:p14="http://schemas.microsoft.com/office/powerpoint/2010/main" val="32026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14900" y="5705273"/>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Private Company</a:t>
            </a:r>
            <a:endParaRPr lang="en-US" b="1" dirty="0">
              <a:latin typeface="Frutiger LT Com 65" charset="0"/>
              <a:ea typeface="Frutiger LT Com 65" charset="0"/>
              <a:cs typeface="Frutiger LT Com 65" charset="0"/>
            </a:endParaRPr>
          </a:p>
        </p:txBody>
      </p:sp>
      <p:sp>
        <p:nvSpPr>
          <p:cNvPr id="5" name="Rounded Rectangle 4"/>
          <p:cNvSpPr/>
          <p:nvPr/>
        </p:nvSpPr>
        <p:spPr>
          <a:xfrm>
            <a:off x="4914900" y="321394"/>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Canton</a:t>
            </a:r>
            <a:endParaRPr lang="en-US" b="1" dirty="0">
              <a:latin typeface="Frutiger LT Com 65" charset="0"/>
              <a:ea typeface="Frutiger LT Com 65" charset="0"/>
              <a:cs typeface="Frutiger LT Com 65" charset="0"/>
            </a:endParaRPr>
          </a:p>
        </p:txBody>
      </p:sp>
      <p:sp>
        <p:nvSpPr>
          <p:cNvPr id="7" name="Diamond 6"/>
          <p:cNvSpPr/>
          <p:nvPr/>
        </p:nvSpPr>
        <p:spPr>
          <a:xfrm>
            <a:off x="4976132" y="2210651"/>
            <a:ext cx="2179864" cy="21798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Validate dataset</a:t>
            </a:r>
            <a:endParaRPr lang="en-US" b="1" dirty="0">
              <a:latin typeface="Frutiger LT Com 65" charset="0"/>
              <a:ea typeface="Frutiger LT Com 65" charset="0"/>
              <a:cs typeface="Frutiger LT Com 65" charset="0"/>
            </a:endParaRPr>
          </a:p>
        </p:txBody>
      </p:sp>
      <p:cxnSp>
        <p:nvCxnSpPr>
          <p:cNvPr id="9" name="Straight Arrow Connector 8"/>
          <p:cNvCxnSpPr>
            <a:stCxn id="4" idx="0"/>
            <a:endCxn id="7" idx="2"/>
          </p:cNvCxnSpPr>
          <p:nvPr/>
        </p:nvCxnSpPr>
        <p:spPr>
          <a:xfrm flipV="1">
            <a:off x="6066064" y="4390515"/>
            <a:ext cx="0" cy="1314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5" idx="2"/>
          </p:cNvCxnSpPr>
          <p:nvPr/>
        </p:nvCxnSpPr>
        <p:spPr>
          <a:xfrm flipV="1">
            <a:off x="6066064" y="1023522"/>
            <a:ext cx="0" cy="1187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3"/>
            <a:endCxn id="4" idx="3"/>
          </p:cNvCxnSpPr>
          <p:nvPr/>
        </p:nvCxnSpPr>
        <p:spPr>
          <a:xfrm>
            <a:off x="7155996" y="3300583"/>
            <a:ext cx="61232" cy="2755754"/>
          </a:xfrm>
          <a:prstGeom prst="bentConnector3">
            <a:avLst>
              <a:gd name="adj1" fmla="val 4733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66064" y="1490255"/>
            <a:ext cx="1377245"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valid</a:t>
            </a:r>
            <a:endParaRPr lang="en-US" b="1" dirty="0">
              <a:solidFill>
                <a:schemeClr val="tx2"/>
              </a:solidFill>
              <a:latin typeface="Frutiger LT Com 65" charset="0"/>
              <a:ea typeface="Frutiger LT Com 65" charset="0"/>
              <a:cs typeface="Frutiger LT Com 65" charset="0"/>
            </a:endParaRPr>
          </a:p>
        </p:txBody>
      </p:sp>
      <p:sp>
        <p:nvSpPr>
          <p:cNvPr id="20" name="TextBox 19"/>
          <p:cNvSpPr txBox="1"/>
          <p:nvPr/>
        </p:nvSpPr>
        <p:spPr>
          <a:xfrm>
            <a:off x="7557306" y="4493794"/>
            <a:ext cx="1377245" cy="369332"/>
          </a:xfrm>
          <a:prstGeom prst="rect">
            <a:avLst/>
          </a:prstGeom>
          <a:noFill/>
        </p:spPr>
        <p:txBody>
          <a:bodyPr wrap="square" rtlCol="0">
            <a:spAutoFit/>
          </a:bodyPr>
          <a:lstStyle/>
          <a:p>
            <a:r>
              <a:rPr lang="en-US" b="1" dirty="0">
                <a:solidFill>
                  <a:schemeClr val="tx2"/>
                </a:solidFill>
                <a:latin typeface="Frutiger LT Com 65" charset="0"/>
                <a:ea typeface="Frutiger LT Com 65" charset="0"/>
                <a:cs typeface="Frutiger LT Com 65" charset="0"/>
              </a:rPr>
              <a:t>n</a:t>
            </a:r>
            <a:r>
              <a:rPr lang="en-US" b="1" dirty="0" smtClean="0">
                <a:solidFill>
                  <a:schemeClr val="tx2"/>
                </a:solidFill>
                <a:latin typeface="Frutiger LT Com 65" charset="0"/>
                <a:ea typeface="Frutiger LT Com 65" charset="0"/>
                <a:cs typeface="Frutiger LT Com 65" charset="0"/>
              </a:rPr>
              <a:t>ot valid</a:t>
            </a:r>
            <a:endParaRPr lang="en-US" b="1" dirty="0">
              <a:solidFill>
                <a:schemeClr val="tx2"/>
              </a:solidFill>
              <a:latin typeface="Frutiger LT Com 65" charset="0"/>
              <a:ea typeface="Frutiger LT Com 65" charset="0"/>
              <a:cs typeface="Frutiger LT Com 65" charset="0"/>
            </a:endParaRPr>
          </a:p>
        </p:txBody>
      </p:sp>
      <p:sp>
        <p:nvSpPr>
          <p:cNvPr id="21" name="TextBox 20"/>
          <p:cNvSpPr txBox="1"/>
          <p:nvPr/>
        </p:nvSpPr>
        <p:spPr>
          <a:xfrm>
            <a:off x="5274129" y="4863126"/>
            <a:ext cx="778876" cy="369332"/>
          </a:xfrm>
          <a:prstGeom prst="rect">
            <a:avLst/>
          </a:prstGeom>
          <a:noFill/>
        </p:spPr>
        <p:txBody>
          <a:bodyPr wrap="square" rtlCol="0">
            <a:spAutoFit/>
          </a:bodyPr>
          <a:lstStyle/>
          <a:p>
            <a:r>
              <a:rPr lang="en-US" b="1" i="1" dirty="0" smtClean="0">
                <a:solidFill>
                  <a:schemeClr val="tx2"/>
                </a:solidFill>
                <a:latin typeface="Frutiger LT Com 65" charset="0"/>
                <a:ea typeface="Frutiger LT Com 65" charset="0"/>
                <a:cs typeface="Frutiger LT Com 65" charset="0"/>
              </a:rPr>
              <a:t>FTP</a:t>
            </a:r>
            <a:endParaRPr lang="en-US" b="1" i="1" dirty="0">
              <a:solidFill>
                <a:schemeClr val="tx2"/>
              </a:solidFill>
              <a:latin typeface="Frutiger LT Com 65" charset="0"/>
              <a:ea typeface="Frutiger LT Com 65" charset="0"/>
              <a:cs typeface="Frutiger LT Com 65" charset="0"/>
            </a:endParaRPr>
          </a:p>
        </p:txBody>
      </p:sp>
      <p:sp>
        <p:nvSpPr>
          <p:cNvPr id="22" name="TextBox 21"/>
          <p:cNvSpPr txBox="1"/>
          <p:nvPr/>
        </p:nvSpPr>
        <p:spPr>
          <a:xfrm>
            <a:off x="5274129" y="1495700"/>
            <a:ext cx="820559" cy="369332"/>
          </a:xfrm>
          <a:prstGeom prst="rect">
            <a:avLst/>
          </a:prstGeom>
          <a:noFill/>
        </p:spPr>
        <p:txBody>
          <a:bodyPr wrap="square" rtlCol="0">
            <a:spAutoFit/>
          </a:bodyPr>
          <a:lstStyle/>
          <a:p>
            <a:r>
              <a:rPr lang="en-US" b="1" i="1" dirty="0" smtClean="0">
                <a:solidFill>
                  <a:schemeClr val="tx2"/>
                </a:solidFill>
                <a:latin typeface="Frutiger LT Com 65" charset="0"/>
                <a:ea typeface="Frutiger LT Com 65" charset="0"/>
                <a:cs typeface="Frutiger LT Com 65" charset="0"/>
              </a:rPr>
              <a:t>FTP</a:t>
            </a:r>
            <a:endParaRPr lang="en-US" b="1" i="1" dirty="0">
              <a:solidFill>
                <a:schemeClr val="tx2"/>
              </a:solidFill>
              <a:latin typeface="Frutiger LT Com 65" charset="0"/>
              <a:ea typeface="Frutiger LT Com 65" charset="0"/>
              <a:cs typeface="Frutiger LT Com 65" charset="0"/>
            </a:endParaRPr>
          </a:p>
        </p:txBody>
      </p:sp>
      <p:sp>
        <p:nvSpPr>
          <p:cNvPr id="24" name="TextBox 23"/>
          <p:cNvSpPr txBox="1"/>
          <p:nvPr/>
        </p:nvSpPr>
        <p:spPr>
          <a:xfrm>
            <a:off x="7565986" y="5232458"/>
            <a:ext cx="802405" cy="369332"/>
          </a:xfrm>
          <a:prstGeom prst="rect">
            <a:avLst/>
          </a:prstGeom>
          <a:noFill/>
        </p:spPr>
        <p:txBody>
          <a:bodyPr wrap="square" rtlCol="0">
            <a:spAutoFit/>
          </a:bodyPr>
          <a:lstStyle/>
          <a:p>
            <a:r>
              <a:rPr lang="en-US" b="1" i="1" smtClean="0">
                <a:solidFill>
                  <a:schemeClr val="tx2"/>
                </a:solidFill>
                <a:latin typeface="Frutiger LT Com 65" charset="0"/>
                <a:ea typeface="Frutiger LT Com 65" charset="0"/>
                <a:cs typeface="Frutiger LT Com 65" charset="0"/>
              </a:rPr>
              <a:t>Email</a:t>
            </a:r>
            <a:endParaRPr lang="en-US" b="1" i="1" dirty="0">
              <a:solidFill>
                <a:schemeClr val="tx2"/>
              </a:solidFill>
              <a:latin typeface="Frutiger LT Com 65" charset="0"/>
              <a:ea typeface="Frutiger LT Com 65" charset="0"/>
              <a:cs typeface="Frutiger LT Com 65" charset="0"/>
            </a:endParaRPr>
          </a:p>
        </p:txBody>
      </p:sp>
    </p:spTree>
    <p:extLst>
      <p:ext uri="{BB962C8B-B14F-4D97-AF65-F5344CB8AC3E}">
        <p14:creationId xmlns:p14="http://schemas.microsoft.com/office/powerpoint/2010/main" val="1572766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400844"/>
            <a:ext cx="2857500" cy="2857500"/>
          </a:xfrm>
          <a:prstGeom prst="rect">
            <a:avLst/>
          </a:prstGeom>
        </p:spPr>
      </p:pic>
      <p:sp>
        <p:nvSpPr>
          <p:cNvPr id="2" name="Title 1"/>
          <p:cNvSpPr>
            <a:spLocks noGrp="1"/>
          </p:cNvSpPr>
          <p:nvPr>
            <p:ph type="title"/>
          </p:nvPr>
        </p:nvSpPr>
        <p:spPr/>
        <p:txBody>
          <a:bodyPr/>
          <a:lstStyle/>
          <a:p>
            <a:r>
              <a:rPr lang="en-US" dirty="0" smtClean="0"/>
              <a:t>INTERLIS benefits #1</a:t>
            </a:r>
            <a:endParaRPr lang="en-US" dirty="0"/>
          </a:p>
        </p:txBody>
      </p:sp>
      <p:sp>
        <p:nvSpPr>
          <p:cNvPr id="3" name="Content Placeholder 2"/>
          <p:cNvSpPr>
            <a:spLocks noGrp="1"/>
          </p:cNvSpPr>
          <p:nvPr>
            <p:ph idx="1"/>
          </p:nvPr>
        </p:nvSpPr>
        <p:spPr/>
        <p:txBody>
          <a:bodyPr/>
          <a:lstStyle/>
          <a:p>
            <a:r>
              <a:rPr lang="en-US" dirty="0" smtClean="0"/>
              <a:t>Validation of data is </a:t>
            </a:r>
            <a:r>
              <a:rPr lang="en-US" i="1" dirty="0" smtClean="0"/>
              <a:t>effortlessly</a:t>
            </a:r>
            <a:r>
              <a:rPr lang="en-US" dirty="0" smtClean="0"/>
              <a:t> possible. Effortless = by a machine.</a:t>
            </a:r>
          </a:p>
          <a:p>
            <a:r>
              <a:rPr lang="en-US" dirty="0" smtClean="0"/>
              <a:t>Aggregation of 100+ single data sets in one single database is </a:t>
            </a:r>
            <a:r>
              <a:rPr lang="en-US" i="1" dirty="0" smtClean="0"/>
              <a:t>effortlessly</a:t>
            </a:r>
            <a:r>
              <a:rPr lang="en-US" dirty="0" smtClean="0"/>
              <a:t> possible.</a:t>
            </a:r>
          </a:p>
          <a:p>
            <a:r>
              <a:rPr lang="en-US" dirty="0" smtClean="0"/>
              <a:t>Data quality and the awareness of quality raised </a:t>
            </a:r>
            <a:r>
              <a:rPr lang="en-US" i="1" dirty="0"/>
              <a:t>dramatically</a:t>
            </a:r>
            <a:r>
              <a:rPr lang="en-US" dirty="0" smtClean="0"/>
              <a:t> in the last 18 years.</a:t>
            </a:r>
            <a:endParaRPr lang="en-US" dirty="0"/>
          </a:p>
          <a:p>
            <a:r>
              <a:rPr lang="en-US" dirty="0" smtClean="0"/>
              <a:t>Specific process runs 24/7 since 2006. Maintenance is minimal. Human resources can be used for other projects!</a:t>
            </a:r>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050" y="2456656"/>
            <a:ext cx="4279900" cy="1905000"/>
          </a:xfrm>
          <a:prstGeom prst="rect">
            <a:avLst/>
          </a:prstGeom>
        </p:spPr>
      </p:pic>
    </p:spTree>
    <p:extLst>
      <p:ext uri="{BB962C8B-B14F-4D97-AF65-F5344CB8AC3E}">
        <p14:creationId xmlns:p14="http://schemas.microsoft.com/office/powerpoint/2010/main" val="173365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598715" y="365124"/>
            <a:ext cx="3592286" cy="5872389"/>
          </a:xfrm>
          <a:prstGeom prst="roundRect">
            <a:avLst/>
          </a:prstGeom>
          <a:solidFill>
            <a:schemeClr val="accent6">
              <a:alpha val="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51115" y="3184276"/>
            <a:ext cx="3086099" cy="2889953"/>
          </a:xfrm>
          <a:prstGeom prst="roundRect">
            <a:avLst/>
          </a:prstGeom>
          <a:solidFill>
            <a:schemeClr val="accent6">
              <a:alpha val="31000"/>
            </a:schemeClr>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311243" y="365125"/>
            <a:ext cx="3592286" cy="5872389"/>
          </a:xfrm>
          <a:prstGeom prst="round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654143" y="5208815"/>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Private Company</a:t>
            </a:r>
            <a:endParaRPr lang="en-US" b="1" dirty="0">
              <a:latin typeface="Frutiger LT Com 65" charset="0"/>
              <a:ea typeface="Frutiger LT Com 65" charset="0"/>
              <a:cs typeface="Frutiger LT Com 65" charset="0"/>
            </a:endParaRPr>
          </a:p>
        </p:txBody>
      </p:sp>
      <p:sp>
        <p:nvSpPr>
          <p:cNvPr id="5" name="Rounded Rectangle 4"/>
          <p:cNvSpPr/>
          <p:nvPr/>
        </p:nvSpPr>
        <p:spPr>
          <a:xfrm>
            <a:off x="8654143" y="3501969"/>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Canton</a:t>
            </a:r>
            <a:endParaRPr lang="en-US" b="1" dirty="0">
              <a:latin typeface="Frutiger LT Com 65" charset="0"/>
              <a:ea typeface="Frutiger LT Com 65" charset="0"/>
              <a:cs typeface="Frutiger LT Com 65" charset="0"/>
            </a:endParaRPr>
          </a:p>
        </p:txBody>
      </p:sp>
      <p:sp>
        <p:nvSpPr>
          <p:cNvPr id="6" name="Rounded Rectangle 5"/>
          <p:cNvSpPr/>
          <p:nvPr/>
        </p:nvSpPr>
        <p:spPr>
          <a:xfrm>
            <a:off x="8654143" y="1795123"/>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Federation</a:t>
            </a:r>
            <a:endParaRPr lang="en-US" b="1" dirty="0">
              <a:latin typeface="Frutiger LT Com 65" charset="0"/>
              <a:ea typeface="Frutiger LT Com 65" charset="0"/>
              <a:cs typeface="Frutiger LT Com 65" charset="0"/>
            </a:endParaRPr>
          </a:p>
        </p:txBody>
      </p:sp>
      <p:sp>
        <p:nvSpPr>
          <p:cNvPr id="8" name="TextBox 7"/>
          <p:cNvSpPr txBox="1"/>
          <p:nvPr/>
        </p:nvSpPr>
        <p:spPr>
          <a:xfrm>
            <a:off x="8654143" y="738766"/>
            <a:ext cx="2661558" cy="369332"/>
          </a:xfrm>
          <a:prstGeom prst="rect">
            <a:avLst/>
          </a:prstGeom>
          <a:noFill/>
        </p:spPr>
        <p:txBody>
          <a:bodyPr wrap="square" rtlCol="0">
            <a:spAutoFit/>
          </a:bodyPr>
          <a:lstStyle/>
          <a:p>
            <a:r>
              <a:rPr lang="en-US" b="1" dirty="0" smtClean="0">
                <a:solidFill>
                  <a:schemeClr val="accent1"/>
                </a:solidFill>
                <a:latin typeface="Frutiger LT Com 65" charset="0"/>
                <a:ea typeface="Frutiger LT Com 65" charset="0"/>
                <a:cs typeface="Frutiger LT Com 65" charset="0"/>
              </a:rPr>
              <a:t>Cadastral Surveying</a:t>
            </a:r>
            <a:endParaRPr lang="en-US" b="1" dirty="0">
              <a:solidFill>
                <a:schemeClr val="accent1"/>
              </a:solidFill>
              <a:latin typeface="Frutiger LT Com 65" charset="0"/>
              <a:ea typeface="Frutiger LT Com 65" charset="0"/>
              <a:cs typeface="Frutiger LT Com 65" charset="0"/>
            </a:endParaRPr>
          </a:p>
        </p:txBody>
      </p:sp>
      <p:sp>
        <p:nvSpPr>
          <p:cNvPr id="9" name="Rounded Rectangle 8"/>
          <p:cNvSpPr/>
          <p:nvPr/>
        </p:nvSpPr>
        <p:spPr>
          <a:xfrm>
            <a:off x="1001486" y="5208815"/>
            <a:ext cx="2302328" cy="70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Advocate</a:t>
            </a:r>
            <a:endParaRPr lang="en-US" b="1" dirty="0">
              <a:latin typeface="Frutiger LT Com 65" charset="0"/>
              <a:ea typeface="Frutiger LT Com 65" charset="0"/>
              <a:cs typeface="Frutiger LT Com 65" charset="0"/>
            </a:endParaRPr>
          </a:p>
        </p:txBody>
      </p:sp>
      <p:sp>
        <p:nvSpPr>
          <p:cNvPr id="12" name="Rounded Rectangle 11"/>
          <p:cNvSpPr/>
          <p:nvPr/>
        </p:nvSpPr>
        <p:spPr>
          <a:xfrm>
            <a:off x="1001486" y="3501969"/>
            <a:ext cx="2302328" cy="70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Land Registry</a:t>
            </a:r>
            <a:endParaRPr lang="en-US" b="1" dirty="0">
              <a:latin typeface="Frutiger LT Com 65" charset="0"/>
              <a:ea typeface="Frutiger LT Com 65" charset="0"/>
              <a:cs typeface="Frutiger LT Com 65" charset="0"/>
            </a:endParaRPr>
          </a:p>
        </p:txBody>
      </p:sp>
      <p:sp>
        <p:nvSpPr>
          <p:cNvPr id="13" name="Rounded Rectangle 12"/>
          <p:cNvSpPr/>
          <p:nvPr/>
        </p:nvSpPr>
        <p:spPr>
          <a:xfrm>
            <a:off x="1001486" y="1795123"/>
            <a:ext cx="2302328" cy="70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Federation</a:t>
            </a:r>
            <a:endParaRPr lang="en-US" b="1" dirty="0">
              <a:latin typeface="Frutiger LT Com 65" charset="0"/>
              <a:ea typeface="Frutiger LT Com 65" charset="0"/>
              <a:cs typeface="Frutiger LT Com 65" charset="0"/>
            </a:endParaRPr>
          </a:p>
        </p:txBody>
      </p:sp>
      <p:sp>
        <p:nvSpPr>
          <p:cNvPr id="16" name="TextBox 15"/>
          <p:cNvSpPr txBox="1"/>
          <p:nvPr/>
        </p:nvSpPr>
        <p:spPr>
          <a:xfrm>
            <a:off x="1001486" y="738766"/>
            <a:ext cx="2661558" cy="369332"/>
          </a:xfrm>
          <a:prstGeom prst="rect">
            <a:avLst/>
          </a:prstGeom>
          <a:noFill/>
        </p:spPr>
        <p:txBody>
          <a:bodyPr wrap="square" rtlCol="0">
            <a:spAutoFit/>
          </a:bodyPr>
          <a:lstStyle/>
          <a:p>
            <a:r>
              <a:rPr lang="en-US" b="1" smtClean="0">
                <a:solidFill>
                  <a:schemeClr val="accent6"/>
                </a:solidFill>
                <a:latin typeface="Frutiger LT Com 65" charset="0"/>
                <a:ea typeface="Frutiger LT Com 65" charset="0"/>
                <a:cs typeface="Frutiger LT Com 65" charset="0"/>
              </a:rPr>
              <a:t>Land Registry</a:t>
            </a:r>
            <a:endParaRPr lang="en-US" b="1" dirty="0">
              <a:solidFill>
                <a:schemeClr val="accent6"/>
              </a:solidFill>
              <a:latin typeface="Frutiger LT Com 65" charset="0"/>
              <a:ea typeface="Frutiger LT Com 65" charset="0"/>
              <a:cs typeface="Frutiger LT Com 65" charset="0"/>
            </a:endParaRPr>
          </a:p>
        </p:txBody>
      </p:sp>
      <p:cxnSp>
        <p:nvCxnSpPr>
          <p:cNvPr id="19" name="Straight Arrow Connector 18"/>
          <p:cNvCxnSpPr>
            <a:stCxn id="4" idx="0"/>
            <a:endCxn id="5" idx="2"/>
          </p:cNvCxnSpPr>
          <p:nvPr/>
        </p:nvCxnSpPr>
        <p:spPr>
          <a:xfrm flipV="1">
            <a:off x="9805307" y="4204097"/>
            <a:ext cx="0" cy="10047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805307" y="4545773"/>
            <a:ext cx="2661558"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109 * INTERLIS</a:t>
            </a:r>
            <a:endParaRPr lang="en-US" b="1" dirty="0">
              <a:solidFill>
                <a:schemeClr val="tx2"/>
              </a:solidFill>
              <a:latin typeface="Frutiger LT Com 65" charset="0"/>
              <a:ea typeface="Frutiger LT Com 65" charset="0"/>
              <a:cs typeface="Frutiger LT Com 65" charset="0"/>
            </a:endParaRPr>
          </a:p>
        </p:txBody>
      </p:sp>
      <p:sp>
        <p:nvSpPr>
          <p:cNvPr id="22" name="TextBox 21"/>
          <p:cNvSpPr txBox="1"/>
          <p:nvPr/>
        </p:nvSpPr>
        <p:spPr>
          <a:xfrm>
            <a:off x="9817553" y="2854032"/>
            <a:ext cx="2661558"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INTERLIS</a:t>
            </a:r>
            <a:endParaRPr lang="en-US" b="1" dirty="0">
              <a:solidFill>
                <a:schemeClr val="tx2"/>
              </a:solidFill>
              <a:latin typeface="Frutiger LT Com 65" charset="0"/>
              <a:ea typeface="Frutiger LT Com 65" charset="0"/>
              <a:cs typeface="Frutiger LT Com 65" charset="0"/>
            </a:endParaRPr>
          </a:p>
        </p:txBody>
      </p:sp>
      <p:cxnSp>
        <p:nvCxnSpPr>
          <p:cNvPr id="23" name="Straight Arrow Connector 22"/>
          <p:cNvCxnSpPr>
            <a:stCxn id="5" idx="0"/>
            <a:endCxn id="6" idx="2"/>
          </p:cNvCxnSpPr>
          <p:nvPr/>
        </p:nvCxnSpPr>
        <p:spPr>
          <a:xfrm flipV="1">
            <a:off x="9805307" y="2497251"/>
            <a:ext cx="0" cy="10047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endCxn id="17" idx="3"/>
          </p:cNvCxnSpPr>
          <p:nvPr/>
        </p:nvCxnSpPr>
        <p:spPr>
          <a:xfrm flipH="1" flipV="1">
            <a:off x="3837214" y="4629253"/>
            <a:ext cx="4790942" cy="75934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5898" y="4545773"/>
            <a:ext cx="2661558"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1. INTERLIS</a:t>
            </a:r>
            <a:endParaRPr lang="en-US" b="1" dirty="0">
              <a:solidFill>
                <a:schemeClr val="tx2"/>
              </a:solidFill>
              <a:latin typeface="Frutiger LT Com 65" charset="0"/>
              <a:ea typeface="Frutiger LT Com 65" charset="0"/>
              <a:cs typeface="Frutiger LT Com 65" charset="0"/>
            </a:endParaRPr>
          </a:p>
        </p:txBody>
      </p:sp>
      <p:cxnSp>
        <p:nvCxnSpPr>
          <p:cNvPr id="24" name="Straight Arrow Connector 23"/>
          <p:cNvCxnSpPr/>
          <p:nvPr/>
        </p:nvCxnSpPr>
        <p:spPr>
          <a:xfrm>
            <a:off x="3837214" y="5094566"/>
            <a:ext cx="4816929" cy="73476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95898" y="5459994"/>
            <a:ext cx="2661558"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2. Email</a:t>
            </a:r>
            <a:endParaRPr lang="en-US" b="1" dirty="0">
              <a:solidFill>
                <a:schemeClr val="tx2"/>
              </a:solidFill>
              <a:latin typeface="Frutiger LT Com 65" charset="0"/>
              <a:ea typeface="Frutiger LT Com 65" charset="0"/>
              <a:cs typeface="Frutiger LT Com 65" charset="0"/>
            </a:endParaRPr>
          </a:p>
        </p:txBody>
      </p:sp>
    </p:spTree>
    <p:extLst>
      <p:ext uri="{BB962C8B-B14F-4D97-AF65-F5344CB8AC3E}">
        <p14:creationId xmlns:p14="http://schemas.microsoft.com/office/powerpoint/2010/main" val="1417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4630" y="269822"/>
            <a:ext cx="8663867" cy="6125085"/>
          </a:xfrm>
        </p:spPr>
      </p:pic>
      <p:sp>
        <p:nvSpPr>
          <p:cNvPr id="5" name="Rectangle 4"/>
          <p:cNvSpPr/>
          <p:nvPr/>
        </p:nvSpPr>
        <p:spPr>
          <a:xfrm>
            <a:off x="1558977" y="269822"/>
            <a:ext cx="8229600" cy="6125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53772" y="2165506"/>
            <a:ext cx="2440720" cy="2372759"/>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5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400844"/>
            <a:ext cx="2857500" cy="2857500"/>
          </a:xfrm>
          <a:prstGeom prst="rect">
            <a:avLst/>
          </a:prstGeom>
        </p:spPr>
      </p:pic>
      <p:sp>
        <p:nvSpPr>
          <p:cNvPr id="2" name="Title 1"/>
          <p:cNvSpPr>
            <a:spLocks noGrp="1"/>
          </p:cNvSpPr>
          <p:nvPr>
            <p:ph type="title"/>
          </p:nvPr>
        </p:nvSpPr>
        <p:spPr/>
        <p:txBody>
          <a:bodyPr/>
          <a:lstStyle/>
          <a:p>
            <a:r>
              <a:rPr lang="en-US" dirty="0" smtClean="0"/>
              <a:t>INTERLIS benefits #2</a:t>
            </a:r>
            <a:endParaRPr lang="en-US" dirty="0"/>
          </a:p>
        </p:txBody>
      </p:sp>
      <p:sp>
        <p:nvSpPr>
          <p:cNvPr id="3" name="Content Placeholder 2"/>
          <p:cNvSpPr>
            <a:spLocks noGrp="1"/>
          </p:cNvSpPr>
          <p:nvPr>
            <p:ph idx="1"/>
          </p:nvPr>
        </p:nvSpPr>
        <p:spPr/>
        <p:txBody>
          <a:bodyPr/>
          <a:lstStyle/>
          <a:p>
            <a:r>
              <a:rPr lang="en-US" dirty="0" smtClean="0"/>
              <a:t>No more discrepancies between cadastral surveying and the land register. </a:t>
            </a:r>
          </a:p>
          <a:p>
            <a:r>
              <a:rPr lang="en-US" b="1" dirty="0" smtClean="0">
                <a:latin typeface="Frutiger LT Com 65" charset="0"/>
                <a:ea typeface="Frutiger LT Com 65" charset="0"/>
                <a:cs typeface="Frutiger LT Com 65" charset="0"/>
              </a:rPr>
              <a:t>Legal certainty!!!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050" y="2456656"/>
            <a:ext cx="4279900" cy="1905000"/>
          </a:xfrm>
          <a:prstGeom prst="rect">
            <a:avLst/>
          </a:prstGeom>
        </p:spPr>
      </p:pic>
    </p:spTree>
    <p:extLst>
      <p:ext uri="{BB962C8B-B14F-4D97-AF65-F5344CB8AC3E}">
        <p14:creationId xmlns:p14="http://schemas.microsoft.com/office/powerpoint/2010/main" val="196979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628899"/>
            <a:ext cx="10515600" cy="3548063"/>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0" b="1" dirty="0" err="1" smtClean="0">
                <a:latin typeface="Frutiger LT Com 65" charset="0"/>
                <a:ea typeface="Frutiger LT Com 65" charset="0"/>
                <a:cs typeface="Frutiger LT Com 65" charset="0"/>
              </a:rPr>
              <a:t>Caso</a:t>
            </a:r>
            <a:r>
              <a:rPr lang="en-US" sz="8000" b="1" dirty="0" smtClean="0">
                <a:latin typeface="Frutiger LT Com 65" charset="0"/>
                <a:ea typeface="Frutiger LT Com 65" charset="0"/>
                <a:cs typeface="Frutiger LT Com 65" charset="0"/>
              </a:rPr>
              <a:t> de </a:t>
            </a:r>
            <a:r>
              <a:rPr lang="en-US" sz="8000" b="1" dirty="0" err="1" smtClean="0">
                <a:latin typeface="Frutiger LT Com 65" charset="0"/>
                <a:ea typeface="Frutiger LT Com 65" charset="0"/>
                <a:cs typeface="Frutiger LT Com 65" charset="0"/>
              </a:rPr>
              <a:t>Uso</a:t>
            </a:r>
            <a:r>
              <a:rPr lang="en-US" sz="8000" b="1" dirty="0" smtClean="0">
                <a:latin typeface="Frutiger LT Com 65" charset="0"/>
                <a:ea typeface="Frutiger LT Com 65" charset="0"/>
                <a:cs typeface="Frutiger LT Com 65" charset="0"/>
              </a:rPr>
              <a:t> 2</a:t>
            </a:r>
            <a:endParaRPr lang="en-US" sz="8000" b="1" dirty="0">
              <a:latin typeface="Frutiger LT Com 65" charset="0"/>
              <a:ea typeface="Frutiger LT Com 65" charset="0"/>
              <a:cs typeface="Frutiger LT Com 65" charset="0"/>
            </a:endParaRPr>
          </a:p>
        </p:txBody>
      </p:sp>
    </p:spTree>
    <p:extLst>
      <p:ext uri="{BB962C8B-B14F-4D97-AF65-F5344CB8AC3E}">
        <p14:creationId xmlns:p14="http://schemas.microsoft.com/office/powerpoint/2010/main" val="756232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SDI Canton Solothurn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1458" y="1690688"/>
            <a:ext cx="7029084" cy="4351338"/>
          </a:xfrm>
        </p:spPr>
      </p:pic>
    </p:spTree>
    <p:extLst>
      <p:ext uri="{BB962C8B-B14F-4D97-AF65-F5344CB8AC3E}">
        <p14:creationId xmlns:p14="http://schemas.microsoft.com/office/powerpoint/2010/main" val="49142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t>
            </a:r>
            <a:r>
              <a:rPr lang="en-US" i="1" dirty="0" smtClean="0"/>
              <a:t>before </a:t>
            </a:r>
            <a:r>
              <a:rPr lang="en-US" dirty="0" smtClean="0"/>
              <a:t>MDA</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i="1" dirty="0" smtClean="0"/>
              <a:t>Employee XY: </a:t>
            </a:r>
            <a:r>
              <a:rPr lang="en-US" dirty="0" smtClean="0"/>
              <a:t>“Hi Department of </a:t>
            </a:r>
            <a:r>
              <a:rPr lang="en-US" dirty="0" err="1" smtClean="0"/>
              <a:t>Geoinformation</a:t>
            </a:r>
            <a:r>
              <a:rPr lang="en-US" dirty="0" smtClean="0"/>
              <a:t>, I need some new tables in the database. Can you create these tables for me in the database?”</a:t>
            </a:r>
          </a:p>
          <a:p>
            <a:pPr marL="0" marR="0" lvl="0" indent="0" defTabSz="914400" eaLnBrk="1" fontAlgn="auto" latinLnBrk="0" hangingPunct="1">
              <a:lnSpc>
                <a:spcPct val="100000"/>
              </a:lnSpc>
              <a:spcBef>
                <a:spcPts val="0"/>
              </a:spcBef>
              <a:spcAft>
                <a:spcPts val="0"/>
              </a:spcAft>
              <a:buClrTx/>
              <a:buSzTx/>
              <a:buFontTx/>
              <a:buNone/>
              <a:tabLst/>
              <a:defRPr/>
            </a:pPr>
            <a:endParaRPr lang="en-US" i="1" dirty="0"/>
          </a:p>
          <a:p>
            <a:pPr marL="0" marR="0" lvl="0" indent="0" defTabSz="914400" eaLnBrk="1" fontAlgn="auto" latinLnBrk="0" hangingPunct="1">
              <a:lnSpc>
                <a:spcPct val="100000"/>
              </a:lnSpc>
              <a:spcBef>
                <a:spcPts val="0"/>
              </a:spcBef>
              <a:spcAft>
                <a:spcPts val="0"/>
              </a:spcAft>
              <a:buClrTx/>
              <a:buSzTx/>
              <a:buFontTx/>
              <a:buNone/>
              <a:tabLst/>
              <a:defRPr/>
            </a:pPr>
            <a:r>
              <a:rPr lang="en-US" i="1" dirty="0" smtClean="0"/>
              <a:t>Dep. of </a:t>
            </a:r>
            <a:r>
              <a:rPr lang="en-US" i="1" dirty="0" err="1" smtClean="0"/>
              <a:t>Geoinformation</a:t>
            </a:r>
            <a:r>
              <a:rPr lang="en-US" i="1" dirty="0" smtClean="0"/>
              <a:t>: </a:t>
            </a:r>
            <a:r>
              <a:rPr lang="en-US" dirty="0" smtClean="0"/>
              <a:t>“Sure. We do this for you.”</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i="1" dirty="0" smtClean="0"/>
              <a:t>After hanging up the phone: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latin typeface="American Typewriter" charset="0"/>
                <a:ea typeface="American Typewriter" charset="0"/>
                <a:cs typeface="American Typewriter" charset="0"/>
              </a:rPr>
              <a:t>CREATE TABLE </a:t>
            </a:r>
            <a:r>
              <a:rPr lang="en-US" dirty="0" err="1" smtClean="0">
                <a:latin typeface="American Typewriter" charset="0"/>
                <a:ea typeface="American Typewriter" charset="0"/>
                <a:cs typeface="American Typewriter" charset="0"/>
              </a:rPr>
              <a:t>arp_nutzungsvereinbarung.projekt</a:t>
            </a:r>
            <a:r>
              <a:rPr lang="en-US" dirty="0" smtClean="0">
                <a:latin typeface="American Typewriter" charset="0"/>
                <a:ea typeface="American Typewriter" charset="0"/>
                <a:cs typeface="American Typewriter" charset="0"/>
              </a:rPr>
              <a:t> AS </a:t>
            </a:r>
            <a:r>
              <a:rPr lang="mr-IN" dirty="0" smtClean="0">
                <a:latin typeface="American Typewriter" charset="0"/>
                <a:ea typeface="American Typewriter" charset="0"/>
                <a:cs typeface="American Typewriter" charset="0"/>
              </a:rPr>
              <a:t>…</a:t>
            </a:r>
            <a:endParaRPr lang="en-US" dirty="0">
              <a:latin typeface="American Typewriter" charset="0"/>
              <a:ea typeface="American Typewriter" charset="0"/>
              <a:cs typeface="American Typewriter" charset="0"/>
            </a:endParaRPr>
          </a:p>
        </p:txBody>
      </p:sp>
    </p:spTree>
    <p:extLst>
      <p:ext uri="{BB962C8B-B14F-4D97-AF65-F5344CB8AC3E}">
        <p14:creationId xmlns:p14="http://schemas.microsoft.com/office/powerpoint/2010/main" val="587928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t>
            </a:r>
            <a:r>
              <a:rPr lang="en-US" i="1" dirty="0" smtClean="0"/>
              <a:t>after </a:t>
            </a:r>
            <a:r>
              <a:rPr lang="en-US" dirty="0" smtClean="0"/>
              <a:t>MDA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1408" y="1425843"/>
            <a:ext cx="7829183" cy="5646547"/>
          </a:xfrm>
        </p:spPr>
      </p:pic>
    </p:spTree>
    <p:extLst>
      <p:ext uri="{BB962C8B-B14F-4D97-AF65-F5344CB8AC3E}">
        <p14:creationId xmlns:p14="http://schemas.microsoft.com/office/powerpoint/2010/main" val="1907183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9323" y="365125"/>
            <a:ext cx="8953353" cy="6160214"/>
          </a:xfrm>
        </p:spPr>
      </p:pic>
    </p:spTree>
    <p:extLst>
      <p:ext uri="{BB962C8B-B14F-4D97-AF65-F5344CB8AC3E}">
        <p14:creationId xmlns:p14="http://schemas.microsoft.com/office/powerpoint/2010/main" val="142448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Use Case 1: INTERLIS for exchanging and aggregating (geo-)data</a:t>
            </a:r>
          </a:p>
          <a:p>
            <a:r>
              <a:rPr lang="en-US" dirty="0" smtClean="0"/>
              <a:t>Use Case 2: INTERLIS in the context of the model-driven approach</a:t>
            </a:r>
          </a:p>
          <a:p>
            <a:r>
              <a:rPr lang="en-US" dirty="0" smtClean="0"/>
              <a:t>Open Source GIS versus proprietary GIS software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54400"/>
            <a:ext cx="2857500" cy="2857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732" y="3694971"/>
            <a:ext cx="3564536" cy="237635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7200" y="3291682"/>
            <a:ext cx="4114800" cy="19685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7725" y="5093110"/>
            <a:ext cx="3333750" cy="1218790"/>
          </a:xfrm>
          <a:prstGeom prst="rect">
            <a:avLst/>
          </a:prstGeom>
        </p:spPr>
      </p:pic>
    </p:spTree>
    <p:extLst>
      <p:ext uri="{BB962C8B-B14F-4D97-AF65-F5344CB8AC3E}">
        <p14:creationId xmlns:p14="http://schemas.microsoft.com/office/powerpoint/2010/main" val="24646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8592" y="0"/>
            <a:ext cx="6774816" cy="7247079"/>
          </a:xfrm>
        </p:spPr>
      </p:pic>
    </p:spTree>
    <p:extLst>
      <p:ext uri="{BB962C8B-B14F-4D97-AF65-F5344CB8AC3E}">
        <p14:creationId xmlns:p14="http://schemas.microsoft.com/office/powerpoint/2010/main" val="1671252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372" y="365125"/>
            <a:ext cx="9175256" cy="6559879"/>
          </a:xfrm>
        </p:spPr>
      </p:pic>
    </p:spTree>
    <p:extLst>
      <p:ext uri="{BB962C8B-B14F-4D97-AF65-F5344CB8AC3E}">
        <p14:creationId xmlns:p14="http://schemas.microsoft.com/office/powerpoint/2010/main" val="1970664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179" y="241141"/>
            <a:ext cx="8809642" cy="6415806"/>
          </a:xfrm>
        </p:spPr>
      </p:pic>
    </p:spTree>
    <p:extLst>
      <p:ext uri="{BB962C8B-B14F-4D97-AF65-F5344CB8AC3E}">
        <p14:creationId xmlns:p14="http://schemas.microsoft.com/office/powerpoint/2010/main" val="410923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400844"/>
            <a:ext cx="2857500" cy="2857500"/>
          </a:xfrm>
          <a:prstGeom prst="rect">
            <a:avLst/>
          </a:prstGeom>
        </p:spPr>
      </p:pic>
      <p:sp>
        <p:nvSpPr>
          <p:cNvPr id="2" name="Title 1"/>
          <p:cNvSpPr>
            <a:spLocks noGrp="1"/>
          </p:cNvSpPr>
          <p:nvPr>
            <p:ph type="title"/>
          </p:nvPr>
        </p:nvSpPr>
        <p:spPr/>
        <p:txBody>
          <a:bodyPr/>
          <a:lstStyle/>
          <a:p>
            <a:r>
              <a:rPr lang="en-US" dirty="0"/>
              <a:t>INTERLIS benefits </a:t>
            </a:r>
            <a:r>
              <a:rPr lang="en-US" dirty="0" smtClean="0"/>
              <a:t>#3</a:t>
            </a:r>
            <a:endParaRPr lang="en-US" dirty="0"/>
          </a:p>
        </p:txBody>
      </p:sp>
      <p:sp>
        <p:nvSpPr>
          <p:cNvPr id="3" name="Content Placeholder 2"/>
          <p:cNvSpPr>
            <a:spLocks noGrp="1"/>
          </p:cNvSpPr>
          <p:nvPr>
            <p:ph idx="1"/>
          </p:nvPr>
        </p:nvSpPr>
        <p:spPr/>
        <p:txBody>
          <a:bodyPr/>
          <a:lstStyle/>
          <a:p>
            <a:r>
              <a:rPr lang="en-US" i="1" dirty="0" smtClean="0"/>
              <a:t>Better </a:t>
            </a:r>
            <a:r>
              <a:rPr lang="en-US" dirty="0" smtClean="0"/>
              <a:t>data models / structured data.</a:t>
            </a:r>
          </a:p>
          <a:p>
            <a:r>
              <a:rPr lang="en-US" i="1" dirty="0" smtClean="0"/>
              <a:t>Better</a:t>
            </a:r>
            <a:r>
              <a:rPr lang="en-US" dirty="0" smtClean="0"/>
              <a:t> and </a:t>
            </a:r>
            <a:r>
              <a:rPr lang="en-US" i="1" dirty="0" smtClean="0"/>
              <a:t>faster</a:t>
            </a:r>
            <a:r>
              <a:rPr lang="en-US" dirty="0" smtClean="0"/>
              <a:t> documented data schemas / models in the database.</a:t>
            </a:r>
          </a:p>
          <a:p>
            <a:r>
              <a:rPr lang="en-US" i="1" dirty="0" smtClean="0"/>
              <a:t>Formalized</a:t>
            </a:r>
            <a:r>
              <a:rPr lang="en-US" dirty="0" smtClean="0"/>
              <a:t> and </a:t>
            </a:r>
            <a:r>
              <a:rPr lang="en-US" i="1" dirty="0" smtClean="0"/>
              <a:t>machine-to-machine </a:t>
            </a:r>
            <a:r>
              <a:rPr lang="en-US" dirty="0" smtClean="0"/>
              <a:t>processes.</a:t>
            </a:r>
          </a:p>
          <a:p>
            <a:r>
              <a:rPr lang="en-US" i="1" dirty="0" smtClean="0"/>
              <a:t>Easy</a:t>
            </a:r>
            <a:r>
              <a:rPr lang="en-US" dirty="0" smtClean="0"/>
              <a:t> data validation</a:t>
            </a:r>
          </a:p>
          <a:p>
            <a:endParaRPr lang="en-US" dirty="0" smtClean="0"/>
          </a:p>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700" y="2476500"/>
            <a:ext cx="4279900" cy="1905000"/>
          </a:xfrm>
          <a:prstGeom prst="rect">
            <a:avLst/>
          </a:prstGeom>
        </p:spPr>
      </p:pic>
    </p:spTree>
    <p:extLst>
      <p:ext uri="{BB962C8B-B14F-4D97-AF65-F5344CB8AC3E}">
        <p14:creationId xmlns:p14="http://schemas.microsoft.com/office/powerpoint/2010/main" val="5233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9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7620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6681" y="2055813"/>
            <a:ext cx="4114800" cy="1968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56" y="597116"/>
            <a:ext cx="4724400" cy="1727200"/>
          </a:xfrm>
          <a:prstGeom prst="rect">
            <a:avLst/>
          </a:prstGeom>
        </p:spPr>
      </p:pic>
    </p:spTree>
    <p:extLst>
      <p:ext uri="{BB962C8B-B14F-4D97-AF65-F5344CB8AC3E}">
        <p14:creationId xmlns:p14="http://schemas.microsoft.com/office/powerpoint/2010/main" val="70669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in Canton Solothurn</a:t>
            </a:r>
            <a:endParaRPr lang="en-US" dirty="0"/>
          </a:p>
        </p:txBody>
      </p:sp>
      <p:sp>
        <p:nvSpPr>
          <p:cNvPr id="3" name="Content Placeholder 2"/>
          <p:cNvSpPr>
            <a:spLocks noGrp="1"/>
          </p:cNvSpPr>
          <p:nvPr>
            <p:ph idx="1"/>
          </p:nvPr>
        </p:nvSpPr>
        <p:spPr/>
        <p:txBody>
          <a:bodyPr>
            <a:normAutofit/>
          </a:bodyPr>
          <a:lstStyle/>
          <a:p>
            <a:r>
              <a:rPr lang="en-US" dirty="0" smtClean="0"/>
              <a:t>Parliament decided to change from Windows to Linux (2001)</a:t>
            </a:r>
          </a:p>
          <a:p>
            <a:r>
              <a:rPr lang="en-US" dirty="0" smtClean="0"/>
              <a:t>Main reason: save money</a:t>
            </a:r>
          </a:p>
          <a:p>
            <a:r>
              <a:rPr lang="en-US" dirty="0" smtClean="0"/>
              <a:t>GIS: ArcGIS was not available for Linux. Look out for (open source) alternatives which run on Linux.</a:t>
            </a:r>
          </a:p>
          <a:p>
            <a:endParaRPr lang="en-US" dirty="0"/>
          </a:p>
          <a:p>
            <a:pPr marL="0" indent="0">
              <a:buNone/>
            </a:pPr>
            <a:r>
              <a:rPr lang="en-US" dirty="0" smtClean="0"/>
              <a:t>Few years later:	</a:t>
            </a:r>
          </a:p>
          <a:p>
            <a:pPr marL="0" indent="0">
              <a:buNone/>
            </a:pPr>
            <a:endParaRPr lang="en-US" dirty="0" smtClean="0"/>
          </a:p>
          <a:p>
            <a:r>
              <a:rPr lang="en-US" dirty="0" smtClean="0"/>
              <a:t>Mission aborted	</a:t>
            </a:r>
          </a:p>
        </p:txBody>
      </p:sp>
    </p:spTree>
    <p:extLst>
      <p:ext uri="{BB962C8B-B14F-4D97-AF65-F5344CB8AC3E}">
        <p14:creationId xmlns:p14="http://schemas.microsoft.com/office/powerpoint/2010/main" val="35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FOSSGIS benefits </a:t>
            </a:r>
            <a:endParaRPr lang="en-US" dirty="0"/>
          </a:p>
        </p:txBody>
      </p:sp>
      <p:sp>
        <p:nvSpPr>
          <p:cNvPr id="3" name="Content Placeholder 2"/>
          <p:cNvSpPr>
            <a:spLocks noGrp="1"/>
          </p:cNvSpPr>
          <p:nvPr>
            <p:ph idx="1"/>
          </p:nvPr>
        </p:nvSpPr>
        <p:spPr/>
        <p:txBody>
          <a:bodyPr/>
          <a:lstStyle/>
          <a:p>
            <a:r>
              <a:rPr lang="en-US" dirty="0" smtClean="0"/>
              <a:t>It’s all about freedom.</a:t>
            </a:r>
          </a:p>
          <a:p>
            <a:r>
              <a:rPr lang="en-US" dirty="0" smtClean="0"/>
              <a:t>Transparency.</a:t>
            </a:r>
          </a:p>
          <a:p>
            <a:r>
              <a:rPr lang="en-US" dirty="0" smtClean="0"/>
              <a:t>No troubles with licensing.</a:t>
            </a:r>
            <a:endParaRPr lang="en-US" dirty="0"/>
          </a:p>
          <a:p>
            <a:r>
              <a:rPr lang="en-US" dirty="0" smtClean="0"/>
              <a:t>Save money. But don’t think it comes at no charge (free != gratis).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700" y="2476500"/>
            <a:ext cx="4279900" cy="1905000"/>
          </a:xfrm>
          <a:prstGeom prst="rect">
            <a:avLst/>
          </a:prstGeom>
        </p:spPr>
      </p:pic>
    </p:spTree>
    <p:extLst>
      <p:ext uri="{BB962C8B-B14F-4D97-AF65-F5344CB8AC3E}">
        <p14:creationId xmlns:p14="http://schemas.microsoft.com/office/powerpoint/2010/main" val="152889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SELECT * FROM me;</a:t>
            </a:r>
            <a:endParaRPr lang="en-US" dirty="0">
              <a:latin typeface="American Typewriter" charset="0"/>
              <a:ea typeface="American Typewriter" charset="0"/>
              <a:cs typeface="American Typewriter" charset="0"/>
            </a:endParaRPr>
          </a:p>
        </p:txBody>
      </p:sp>
      <p:sp>
        <p:nvSpPr>
          <p:cNvPr id="3" name="Content Placeholder 2"/>
          <p:cNvSpPr>
            <a:spLocks noGrp="1"/>
          </p:cNvSpPr>
          <p:nvPr>
            <p:ph idx="1"/>
          </p:nvPr>
        </p:nvSpPr>
        <p:spPr/>
        <p:txBody>
          <a:bodyPr>
            <a:normAutofit/>
          </a:bodyPr>
          <a:lstStyle/>
          <a:p>
            <a:r>
              <a:rPr lang="en-US" dirty="0" smtClean="0"/>
              <a:t>Stefan Ziegler</a:t>
            </a:r>
          </a:p>
          <a:p>
            <a:r>
              <a:rPr lang="en-US" dirty="0" smtClean="0"/>
              <a:t>Head of Department of </a:t>
            </a:r>
            <a:r>
              <a:rPr lang="en-US" dirty="0" err="1" smtClean="0"/>
              <a:t>Geoinformation</a:t>
            </a:r>
            <a:r>
              <a:rPr lang="en-US" dirty="0" smtClean="0"/>
              <a:t> (Canton Solothurn)</a:t>
            </a:r>
          </a:p>
          <a:p>
            <a:r>
              <a:rPr lang="en-US" dirty="0" smtClean="0"/>
              <a:t>Supervisor of licensed surveyors </a:t>
            </a:r>
            <a:endParaRPr lang="en-US" dirty="0"/>
          </a:p>
          <a:p>
            <a:r>
              <a:rPr lang="en-US" dirty="0" smtClean="0"/>
              <a:t>INTERLIS addict</a:t>
            </a:r>
          </a:p>
          <a:p>
            <a:endParaRPr lang="en-US" dirty="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63767"/>
            <a:ext cx="575129" cy="575129"/>
          </a:xfrm>
          <a:prstGeom prst="rect">
            <a:avLst/>
          </a:prstGeom>
        </p:spPr>
      </p:pic>
      <p:sp>
        <p:nvSpPr>
          <p:cNvPr id="5" name="TextBox 4"/>
          <p:cNvSpPr txBox="1"/>
          <p:nvPr/>
        </p:nvSpPr>
        <p:spPr>
          <a:xfrm>
            <a:off x="1413329" y="4289721"/>
            <a:ext cx="3240094" cy="523220"/>
          </a:xfrm>
          <a:prstGeom prst="rect">
            <a:avLst/>
          </a:prstGeom>
          <a:noFill/>
        </p:spPr>
        <p:txBody>
          <a:bodyPr wrap="square" rtlCol="0">
            <a:spAutoFit/>
          </a:bodyPr>
          <a:lstStyle/>
          <a:p>
            <a:r>
              <a:rPr lang="en-US" sz="2800" dirty="0" smtClean="0">
                <a:latin typeface="Frutiger LT Com 45 Light" charset="0"/>
                <a:ea typeface="Frutiger LT Com 45 Light" charset="0"/>
                <a:cs typeface="Frutiger LT Com 45 Light" charset="0"/>
              </a:rPr>
              <a:t>@</a:t>
            </a:r>
            <a:r>
              <a:rPr lang="en-US" sz="2800" dirty="0" err="1" smtClean="0">
                <a:latin typeface="Frutiger LT Com 45 Light" charset="0"/>
                <a:ea typeface="Frutiger LT Com 45 Light" charset="0"/>
                <a:cs typeface="Frutiger LT Com 45 Light" charset="0"/>
              </a:rPr>
              <a:t>edigonzales</a:t>
            </a:r>
            <a:endParaRPr lang="en-US" sz="2800" dirty="0" smtClean="0">
              <a:latin typeface="Frutiger LT Com 45 Light" charset="0"/>
              <a:ea typeface="Frutiger LT Com 45 Light" charset="0"/>
              <a:cs typeface="Frutiger LT Com 45 Light"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564" y="4973833"/>
            <a:ext cx="660400" cy="660400"/>
          </a:xfrm>
          <a:prstGeom prst="rect">
            <a:avLst/>
          </a:prstGeom>
        </p:spPr>
      </p:pic>
      <p:sp>
        <p:nvSpPr>
          <p:cNvPr id="7" name="TextBox 6"/>
          <p:cNvSpPr txBox="1"/>
          <p:nvPr/>
        </p:nvSpPr>
        <p:spPr>
          <a:xfrm>
            <a:off x="1455964" y="5042423"/>
            <a:ext cx="4897944" cy="523220"/>
          </a:xfrm>
          <a:prstGeom prst="rect">
            <a:avLst/>
          </a:prstGeom>
          <a:noFill/>
        </p:spPr>
        <p:txBody>
          <a:bodyPr wrap="square" rtlCol="0">
            <a:spAutoFit/>
          </a:bodyPr>
          <a:lstStyle/>
          <a:p>
            <a:r>
              <a:rPr lang="en-US" sz="2800" dirty="0" err="1">
                <a:latin typeface="Frutiger LT Com 45 Light" charset="0"/>
                <a:ea typeface="Frutiger LT Com 45 Light" charset="0"/>
                <a:cs typeface="Frutiger LT Com 45 Light" charset="0"/>
              </a:rPr>
              <a:t>g</a:t>
            </a:r>
            <a:r>
              <a:rPr lang="en-US" sz="2800" dirty="0" err="1" smtClean="0">
                <a:latin typeface="Frutiger LT Com 45 Light" charset="0"/>
                <a:ea typeface="Frutiger LT Com 45 Light" charset="0"/>
                <a:cs typeface="Frutiger LT Com 45 Light" charset="0"/>
              </a:rPr>
              <a:t>it.sogeo.services</a:t>
            </a:r>
            <a:r>
              <a:rPr lang="en-US" sz="2800" dirty="0" smtClean="0">
                <a:latin typeface="Frutiger LT Com 45 Light" charset="0"/>
                <a:ea typeface="Frutiger LT Com 45 Light" charset="0"/>
                <a:cs typeface="Frutiger LT Com 45 Light" charset="0"/>
              </a:rPr>
              <a:t>/</a:t>
            </a:r>
            <a:r>
              <a:rPr lang="en-US" sz="2800" dirty="0" err="1" smtClean="0">
                <a:latin typeface="Frutiger LT Com 45 Light" charset="0"/>
                <a:ea typeface="Frutiger LT Com 45 Light" charset="0"/>
                <a:cs typeface="Frutiger LT Com 45 Light" charset="0"/>
              </a:rPr>
              <a:t>stefan</a:t>
            </a:r>
            <a:endParaRPr lang="en-US" sz="2800" dirty="0" smtClean="0">
              <a:latin typeface="Frutiger LT Com 45 Light" charset="0"/>
              <a:ea typeface="Frutiger LT Com 45 Light" charset="0"/>
              <a:cs typeface="Frutiger LT Com 45 Light" charset="0"/>
            </a:endParaRPr>
          </a:p>
        </p:txBody>
      </p:sp>
    </p:spTree>
    <p:extLst>
      <p:ext uri="{BB962C8B-B14F-4D97-AF65-F5344CB8AC3E}">
        <p14:creationId xmlns:p14="http://schemas.microsoft.com/office/powerpoint/2010/main" val="3231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968073"/>
          </a:xfrm>
        </p:spPr>
      </p:pic>
      <p:sp>
        <p:nvSpPr>
          <p:cNvPr id="5" name="Rectangle 4"/>
          <p:cNvSpPr/>
          <p:nvPr/>
        </p:nvSpPr>
        <p:spPr>
          <a:xfrm>
            <a:off x="0" y="0"/>
            <a:ext cx="12192000" cy="6968072"/>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chemeClr val="tx1"/>
                </a:solidFill>
                <a:latin typeface="Frutiger LT Com 65" charset="0"/>
                <a:ea typeface="Frutiger LT Com 65" charset="0"/>
                <a:cs typeface="Frutiger LT Com 65" charset="0"/>
              </a:defRPr>
            </a:lvl1pPr>
          </a:lstStyle>
          <a:p>
            <a:r>
              <a:rPr lang="en-US" dirty="0" smtClean="0"/>
              <a:t>Department of </a:t>
            </a:r>
            <a:r>
              <a:rPr lang="en-US" dirty="0" err="1" smtClean="0"/>
              <a:t>Geoinformation</a:t>
            </a:r>
            <a:endParaRPr lang="en-US" dirty="0"/>
          </a:p>
        </p:txBody>
      </p:sp>
      <p:sp>
        <p:nvSpPr>
          <p:cNvPr id="7" name="Content Placeholder 2"/>
          <p:cNvSpPr txBox="1">
            <a:spLocks/>
          </p:cNvSpPr>
          <p:nvPr/>
        </p:nvSpPr>
        <p:spPr>
          <a:xfrm>
            <a:off x="838199" y="1825625"/>
            <a:ext cx="1088487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Frutiger LT Com 45 Light" charset="0"/>
                <a:ea typeface="Frutiger LT Com 45 Light" charset="0"/>
                <a:cs typeface="Frutiger LT Com 45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Frutiger LT Com 45 Light" charset="0"/>
                <a:ea typeface="Frutiger LT Com 45 Light" charset="0"/>
                <a:cs typeface="Frutiger LT Com 45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Frutiger LT Com 45 Light" charset="0"/>
                <a:ea typeface="Frutiger LT Com 45 Light" charset="0"/>
                <a:cs typeface="Frutiger LT Com 45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Frutiger LT Com 45 Light" charset="0"/>
                <a:ea typeface="Frutiger LT Com 45 Light" charset="0"/>
                <a:cs typeface="Frutiger LT Com 45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Frutiger LT Com 45 Light" charset="0"/>
                <a:ea typeface="Frutiger LT Com 45 Light" charset="0"/>
                <a:cs typeface="Frutiger LT Com 45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11 employees</a:t>
            </a:r>
          </a:p>
          <a:p>
            <a:r>
              <a:rPr lang="en-US" dirty="0" smtClean="0"/>
              <a:t>Supervision of the (private) licensed surveyors</a:t>
            </a:r>
          </a:p>
          <a:p>
            <a:r>
              <a:rPr lang="en-US" dirty="0" smtClean="0"/>
              <a:t>Responsible for high level reference points (count approx. 550)</a:t>
            </a:r>
          </a:p>
          <a:p>
            <a:r>
              <a:rPr lang="en-US" dirty="0" smtClean="0"/>
              <a:t>Operator of the cantonal </a:t>
            </a:r>
            <a:r>
              <a:rPr lang="en-US" dirty="0" err="1" smtClean="0"/>
              <a:t>geodata</a:t>
            </a:r>
            <a:r>
              <a:rPr lang="en-US" dirty="0" smtClean="0"/>
              <a:t> infrastructure (</a:t>
            </a:r>
            <a:r>
              <a:rPr lang="en-US" dirty="0" err="1" smtClean="0"/>
              <a:t>WebGIS</a:t>
            </a:r>
            <a:r>
              <a:rPr lang="en-US" dirty="0" smtClean="0"/>
              <a:t>, QGIS, </a:t>
            </a:r>
            <a:r>
              <a:rPr lang="en-US" dirty="0" err="1" smtClean="0"/>
              <a:t>PostGIS</a:t>
            </a:r>
            <a:r>
              <a:rPr lang="en-US" dirty="0" smtClean="0"/>
              <a:t>)</a:t>
            </a:r>
          </a:p>
          <a:p>
            <a:r>
              <a:rPr lang="en-US" dirty="0" smtClean="0"/>
              <a:t>GIS analysis </a:t>
            </a:r>
          </a:p>
          <a:p>
            <a:r>
              <a:rPr lang="en-US" dirty="0" smtClean="0"/>
              <a:t>Consulting </a:t>
            </a:r>
          </a:p>
          <a:p>
            <a:r>
              <a:rPr lang="en-US" dirty="0" smtClean="0"/>
              <a:t>Development of specific application (e.g. QGIS plugin)</a:t>
            </a:r>
          </a:p>
          <a:p>
            <a:r>
              <a:rPr lang="en-US" dirty="0" smtClean="0"/>
              <a:t>Training</a:t>
            </a:r>
          </a:p>
          <a:p>
            <a:endParaRPr lang="en-US" dirty="0"/>
          </a:p>
        </p:txBody>
      </p:sp>
    </p:spTree>
    <p:extLst>
      <p:ext uri="{BB962C8B-B14F-4D97-AF65-F5344CB8AC3E}">
        <p14:creationId xmlns:p14="http://schemas.microsoft.com/office/powerpoint/2010/main" val="211769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628899"/>
            <a:ext cx="10515600" cy="3548063"/>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0" b="1" dirty="0" err="1" smtClean="0">
                <a:latin typeface="Frutiger LT Com 65" charset="0"/>
                <a:ea typeface="Frutiger LT Com 65" charset="0"/>
                <a:cs typeface="Frutiger LT Com 65" charset="0"/>
              </a:rPr>
              <a:t>Caso</a:t>
            </a:r>
            <a:r>
              <a:rPr lang="en-US" sz="8000" b="1" dirty="0" smtClean="0">
                <a:latin typeface="Frutiger LT Com 65" charset="0"/>
                <a:ea typeface="Frutiger LT Com 65" charset="0"/>
                <a:cs typeface="Frutiger LT Com 65" charset="0"/>
              </a:rPr>
              <a:t> de </a:t>
            </a:r>
            <a:r>
              <a:rPr lang="en-US" sz="8000" b="1" dirty="0" err="1" smtClean="0">
                <a:latin typeface="Frutiger LT Com 65" charset="0"/>
                <a:ea typeface="Frutiger LT Com 65" charset="0"/>
                <a:cs typeface="Frutiger LT Com 65" charset="0"/>
              </a:rPr>
              <a:t>Uso</a:t>
            </a:r>
            <a:r>
              <a:rPr lang="en-US" sz="8000" b="1" dirty="0" smtClean="0">
                <a:latin typeface="Frutiger LT Com 65" charset="0"/>
                <a:ea typeface="Frutiger LT Com 65" charset="0"/>
                <a:cs typeface="Frutiger LT Com 65" charset="0"/>
              </a:rPr>
              <a:t> 1</a:t>
            </a:r>
            <a:endParaRPr lang="en-US" sz="8000" b="1" dirty="0">
              <a:latin typeface="Frutiger LT Com 65" charset="0"/>
              <a:ea typeface="Frutiger LT Com 65" charset="0"/>
              <a:cs typeface="Frutiger LT Com 65" charset="0"/>
            </a:endParaRPr>
          </a:p>
        </p:txBody>
      </p:sp>
    </p:spTree>
    <p:extLst>
      <p:ext uri="{BB962C8B-B14F-4D97-AF65-F5344CB8AC3E}">
        <p14:creationId xmlns:p14="http://schemas.microsoft.com/office/powerpoint/2010/main" val="125934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t>
            </a:r>
            <a:r>
              <a:rPr lang="en-US" dirty="0"/>
              <a:t>of Cadastral Surveying</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728417"/>
            <a:ext cx="12203865" cy="4057785"/>
          </a:xfrm>
        </p:spPr>
      </p:pic>
    </p:spTree>
    <p:extLst>
      <p:ext uri="{BB962C8B-B14F-4D97-AF65-F5344CB8AC3E}">
        <p14:creationId xmlns:p14="http://schemas.microsoft.com/office/powerpoint/2010/main" val="109302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t>
            </a:r>
            <a:r>
              <a:rPr lang="en-US" dirty="0" smtClean="0"/>
              <a:t>of Cadastral Surveying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1250" y="1825625"/>
            <a:ext cx="4229500" cy="4351338"/>
          </a:xfrm>
        </p:spPr>
      </p:pic>
      <p:sp>
        <p:nvSpPr>
          <p:cNvPr id="5" name="TextBox 4"/>
          <p:cNvSpPr txBox="1"/>
          <p:nvPr/>
        </p:nvSpPr>
        <p:spPr>
          <a:xfrm>
            <a:off x="1838092" y="2424461"/>
            <a:ext cx="1726580" cy="369332"/>
          </a:xfrm>
          <a:prstGeom prst="rect">
            <a:avLst/>
          </a:prstGeom>
          <a:noFill/>
        </p:spPr>
        <p:txBody>
          <a:bodyPr wrap="square" rtlCol="0">
            <a:spAutoFit/>
          </a:bodyPr>
          <a:lstStyle/>
          <a:p>
            <a:r>
              <a:rPr lang="en-US" dirty="0" smtClean="0">
                <a:latin typeface="Frutiger LT Com 45 Light" charset="0"/>
                <a:ea typeface="Frutiger LT Com 45 Light" charset="0"/>
                <a:cs typeface="Frutiger LT Com 45 Light" charset="0"/>
              </a:rPr>
              <a:t>Federation</a:t>
            </a:r>
          </a:p>
        </p:txBody>
      </p:sp>
      <p:sp>
        <p:nvSpPr>
          <p:cNvPr id="6" name="TextBox 5"/>
          <p:cNvSpPr txBox="1"/>
          <p:nvPr/>
        </p:nvSpPr>
        <p:spPr>
          <a:xfrm>
            <a:off x="1838092" y="5108188"/>
            <a:ext cx="2143158" cy="646331"/>
          </a:xfrm>
          <a:prstGeom prst="rect">
            <a:avLst/>
          </a:prstGeom>
          <a:noFill/>
        </p:spPr>
        <p:txBody>
          <a:bodyPr wrap="square" rtlCol="0">
            <a:spAutoFit/>
          </a:bodyPr>
          <a:lstStyle/>
          <a:p>
            <a:r>
              <a:rPr lang="en-US" dirty="0" smtClean="0">
                <a:latin typeface="Frutiger LT Com 45 Light" charset="0"/>
                <a:ea typeface="Frutiger LT Com 45 Light" charset="0"/>
                <a:cs typeface="Frutiger LT Com 45 Light" charset="0"/>
              </a:rPr>
              <a:t>Municipality / </a:t>
            </a:r>
            <a:r>
              <a:rPr lang="en-US" smtClean="0">
                <a:latin typeface="Frutiger LT Com 45 Light" charset="0"/>
                <a:ea typeface="Frutiger LT Com 45 Light" charset="0"/>
                <a:cs typeface="Frutiger LT Com 45 Light" charset="0"/>
              </a:rPr>
              <a:t>Private companies</a:t>
            </a:r>
            <a:endParaRPr lang="en-US" dirty="0" smtClean="0">
              <a:latin typeface="Frutiger LT Com 45 Light" charset="0"/>
              <a:ea typeface="Frutiger LT Com 45 Light" charset="0"/>
              <a:cs typeface="Frutiger LT Com 45 Light" charset="0"/>
            </a:endParaRPr>
          </a:p>
        </p:txBody>
      </p:sp>
      <p:sp>
        <p:nvSpPr>
          <p:cNvPr id="7" name="TextBox 6"/>
          <p:cNvSpPr txBox="1"/>
          <p:nvPr/>
        </p:nvSpPr>
        <p:spPr>
          <a:xfrm>
            <a:off x="1838092" y="3816628"/>
            <a:ext cx="1726580" cy="369332"/>
          </a:xfrm>
          <a:prstGeom prst="rect">
            <a:avLst/>
          </a:prstGeom>
          <a:noFill/>
        </p:spPr>
        <p:txBody>
          <a:bodyPr wrap="square" rtlCol="0">
            <a:spAutoFit/>
          </a:bodyPr>
          <a:lstStyle/>
          <a:p>
            <a:r>
              <a:rPr lang="en-US" dirty="0" smtClean="0">
                <a:latin typeface="Frutiger LT Com 45 Light" charset="0"/>
                <a:ea typeface="Frutiger LT Com 45 Light" charset="0"/>
                <a:cs typeface="Frutiger LT Com 45 Light" charset="0"/>
              </a:rPr>
              <a:t>Canton</a:t>
            </a:r>
          </a:p>
        </p:txBody>
      </p:sp>
    </p:spTree>
    <p:extLst>
      <p:ext uri="{BB962C8B-B14F-4D97-AF65-F5344CB8AC3E}">
        <p14:creationId xmlns:p14="http://schemas.microsoft.com/office/powerpoint/2010/main" val="528524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of Cadastral Surveying</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075" y="1690688"/>
            <a:ext cx="4547850" cy="4351338"/>
          </a:xfrm>
        </p:spPr>
      </p:pic>
      <p:sp>
        <p:nvSpPr>
          <p:cNvPr id="7" name="TextBox 6"/>
          <p:cNvSpPr txBox="1"/>
          <p:nvPr/>
        </p:nvSpPr>
        <p:spPr>
          <a:xfrm>
            <a:off x="1535659" y="2288590"/>
            <a:ext cx="158895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Control Points</a:t>
            </a:r>
            <a:endParaRPr lang="en-US" sz="1400" dirty="0">
              <a:latin typeface="Frutiger LT Com 47 Light Condensed" charset="0"/>
              <a:ea typeface="Frutiger LT Com 47 Light Condensed" charset="0"/>
              <a:cs typeface="Frutiger LT Com 47 Light Condensed" charset="0"/>
            </a:endParaRPr>
          </a:p>
        </p:txBody>
      </p:sp>
      <p:sp>
        <p:nvSpPr>
          <p:cNvPr id="8" name="TextBox 7"/>
          <p:cNvSpPr txBox="1"/>
          <p:nvPr/>
        </p:nvSpPr>
        <p:spPr>
          <a:xfrm>
            <a:off x="1535658" y="2622150"/>
            <a:ext cx="158895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Land Coverage</a:t>
            </a:r>
            <a:endParaRPr lang="en-US" sz="1400" dirty="0">
              <a:latin typeface="Frutiger LT Com 47 Light Condensed" charset="0"/>
              <a:ea typeface="Frutiger LT Com 47 Light Condensed" charset="0"/>
              <a:cs typeface="Frutiger LT Com 47 Light Condensed" charset="0"/>
            </a:endParaRPr>
          </a:p>
        </p:txBody>
      </p:sp>
      <p:sp>
        <p:nvSpPr>
          <p:cNvPr id="9" name="TextBox 8"/>
          <p:cNvSpPr txBox="1"/>
          <p:nvPr/>
        </p:nvSpPr>
        <p:spPr>
          <a:xfrm>
            <a:off x="1535657" y="2957198"/>
            <a:ext cx="158895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Single Objects</a:t>
            </a:r>
            <a:endParaRPr lang="en-US" sz="1400" dirty="0">
              <a:latin typeface="Frutiger LT Com 47 Light Condensed" charset="0"/>
              <a:ea typeface="Frutiger LT Com 47 Light Condensed" charset="0"/>
              <a:cs typeface="Frutiger LT Com 47 Light Condensed" charset="0"/>
            </a:endParaRPr>
          </a:p>
        </p:txBody>
      </p:sp>
      <p:sp>
        <p:nvSpPr>
          <p:cNvPr id="10" name="TextBox 9"/>
          <p:cNvSpPr txBox="1"/>
          <p:nvPr/>
        </p:nvSpPr>
        <p:spPr>
          <a:xfrm>
            <a:off x="1535656" y="3256353"/>
            <a:ext cx="158895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Heights</a:t>
            </a:r>
            <a:endParaRPr lang="en-US" sz="1400" dirty="0">
              <a:latin typeface="Frutiger LT Com 47 Light Condensed" charset="0"/>
              <a:ea typeface="Frutiger LT Com 47 Light Condensed" charset="0"/>
              <a:cs typeface="Frutiger LT Com 47 Light Condensed" charset="0"/>
            </a:endParaRPr>
          </a:p>
        </p:txBody>
      </p:sp>
      <p:sp>
        <p:nvSpPr>
          <p:cNvPr id="11" name="TextBox 10"/>
          <p:cNvSpPr txBox="1"/>
          <p:nvPr/>
        </p:nvSpPr>
        <p:spPr>
          <a:xfrm>
            <a:off x="1535655" y="3549223"/>
            <a:ext cx="158895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Local Names</a:t>
            </a:r>
            <a:endParaRPr lang="en-US" sz="1400" dirty="0">
              <a:latin typeface="Frutiger LT Com 47 Light Condensed" charset="0"/>
              <a:ea typeface="Frutiger LT Com 47 Light Condensed" charset="0"/>
              <a:cs typeface="Frutiger LT Com 47 Light Condensed" charset="0"/>
            </a:endParaRPr>
          </a:p>
        </p:txBody>
      </p:sp>
      <p:sp>
        <p:nvSpPr>
          <p:cNvPr id="12" name="TextBox 11"/>
          <p:cNvSpPr txBox="1"/>
          <p:nvPr/>
        </p:nvSpPr>
        <p:spPr>
          <a:xfrm>
            <a:off x="1535654" y="3866283"/>
            <a:ext cx="1909675"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Parcels and Rights</a:t>
            </a:r>
            <a:endParaRPr lang="en-US" sz="1400" dirty="0">
              <a:latin typeface="Frutiger LT Com 47 Light Condensed" charset="0"/>
              <a:ea typeface="Frutiger LT Com 47 Light Condensed" charset="0"/>
              <a:cs typeface="Frutiger LT Com 47 Light Condensed" charset="0"/>
            </a:endParaRPr>
          </a:p>
        </p:txBody>
      </p:sp>
      <p:sp>
        <p:nvSpPr>
          <p:cNvPr id="13" name="TextBox 12"/>
          <p:cNvSpPr txBox="1"/>
          <p:nvPr/>
        </p:nvSpPr>
        <p:spPr>
          <a:xfrm>
            <a:off x="1535654" y="4206429"/>
            <a:ext cx="158895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Pipelines</a:t>
            </a:r>
            <a:endParaRPr lang="en-US" sz="1400" dirty="0">
              <a:latin typeface="Frutiger LT Com 47 Light Condensed" charset="0"/>
              <a:ea typeface="Frutiger LT Com 47 Light Condensed" charset="0"/>
              <a:cs typeface="Frutiger LT Com 47 Light Condensed" charset="0"/>
            </a:endParaRPr>
          </a:p>
        </p:txBody>
      </p:sp>
      <p:sp>
        <p:nvSpPr>
          <p:cNvPr id="14" name="TextBox 13"/>
          <p:cNvSpPr txBox="1"/>
          <p:nvPr/>
        </p:nvSpPr>
        <p:spPr>
          <a:xfrm>
            <a:off x="1535653" y="4550793"/>
            <a:ext cx="2286422"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Territorial Boundaries</a:t>
            </a:r>
            <a:endParaRPr lang="en-US" sz="1400" dirty="0">
              <a:latin typeface="Frutiger LT Com 47 Light Condensed" charset="0"/>
              <a:ea typeface="Frutiger LT Com 47 Light Condensed" charset="0"/>
              <a:cs typeface="Frutiger LT Com 47 Light Condensed" charset="0"/>
            </a:endParaRPr>
          </a:p>
        </p:txBody>
      </p:sp>
      <p:sp>
        <p:nvSpPr>
          <p:cNvPr id="15" name="TextBox 14"/>
          <p:cNvSpPr txBox="1"/>
          <p:nvPr/>
        </p:nvSpPr>
        <p:spPr>
          <a:xfrm>
            <a:off x="1535652" y="4867852"/>
            <a:ext cx="190967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Soil Movements</a:t>
            </a:r>
            <a:endParaRPr lang="en-US" sz="1400" dirty="0">
              <a:latin typeface="Frutiger LT Com 47 Light Condensed" charset="0"/>
              <a:ea typeface="Frutiger LT Com 47 Light Condensed" charset="0"/>
              <a:cs typeface="Frutiger LT Com 47 Light Condensed" charset="0"/>
            </a:endParaRPr>
          </a:p>
        </p:txBody>
      </p:sp>
      <p:sp>
        <p:nvSpPr>
          <p:cNvPr id="16" name="TextBox 15"/>
          <p:cNvSpPr txBox="1"/>
          <p:nvPr/>
        </p:nvSpPr>
        <p:spPr>
          <a:xfrm>
            <a:off x="1535652" y="5235711"/>
            <a:ext cx="2286423"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Building Addresses</a:t>
            </a:r>
            <a:endParaRPr lang="en-US" sz="1400" dirty="0">
              <a:latin typeface="Frutiger LT Com 47 Light Condensed" charset="0"/>
              <a:ea typeface="Frutiger LT Com 47 Light Condensed" charset="0"/>
              <a:cs typeface="Frutiger LT Com 47 Light Condensed" charset="0"/>
            </a:endParaRPr>
          </a:p>
        </p:txBody>
      </p:sp>
      <p:sp>
        <p:nvSpPr>
          <p:cNvPr id="17" name="TextBox 16"/>
          <p:cNvSpPr txBox="1"/>
          <p:nvPr/>
        </p:nvSpPr>
        <p:spPr>
          <a:xfrm>
            <a:off x="1535652" y="5567100"/>
            <a:ext cx="3052677" cy="307777"/>
          </a:xfrm>
          <a:prstGeom prst="rect">
            <a:avLst/>
          </a:prstGeom>
          <a:noFill/>
        </p:spPr>
        <p:txBody>
          <a:bodyPr wrap="square" rtlCol="0">
            <a:spAutoFit/>
          </a:bodyPr>
          <a:lstStyle/>
          <a:p>
            <a:r>
              <a:rPr lang="en-US" sz="1400" dirty="0" smtClean="0">
                <a:latin typeface="Frutiger LT Com 47 Light Condensed" charset="0"/>
                <a:ea typeface="Frutiger LT Com 47 Light Condensed" charset="0"/>
                <a:cs typeface="Frutiger LT Com 47 Light Condensed" charset="0"/>
              </a:rPr>
              <a:t>Administrative Classification</a:t>
            </a:r>
            <a:endParaRPr lang="en-US" sz="1400" dirty="0">
              <a:latin typeface="Frutiger LT Com 47 Light Condensed" charset="0"/>
              <a:ea typeface="Frutiger LT Com 47 Light Condensed" charset="0"/>
              <a:cs typeface="Frutiger LT Com 47 Light Condensed" charset="0"/>
            </a:endParaRPr>
          </a:p>
        </p:txBody>
      </p:sp>
      <p:sp>
        <p:nvSpPr>
          <p:cNvPr id="19" name="TextBox 18"/>
          <p:cNvSpPr txBox="1"/>
          <p:nvPr/>
        </p:nvSpPr>
        <p:spPr>
          <a:xfrm>
            <a:off x="9430798" y="3564130"/>
            <a:ext cx="2451100" cy="646331"/>
          </a:xfrm>
          <a:prstGeom prst="rect">
            <a:avLst/>
          </a:prstGeom>
          <a:noFill/>
        </p:spPr>
        <p:txBody>
          <a:bodyPr wrap="square" rtlCol="0">
            <a:spAutoFit/>
          </a:bodyPr>
          <a:lstStyle/>
          <a:p>
            <a:r>
              <a:rPr lang="en-US" sz="3600" b="1" dirty="0" smtClean="0">
                <a:latin typeface="Frutiger LT Com 65" charset="0"/>
                <a:ea typeface="Frutiger LT Com 65" charset="0"/>
                <a:cs typeface="Frutiger LT Com 65" charset="0"/>
              </a:rPr>
              <a:t>Parties?</a:t>
            </a:r>
            <a:endParaRPr lang="en-US" sz="3600" b="1" dirty="0">
              <a:latin typeface="Frutiger LT Com 65" charset="0"/>
              <a:ea typeface="Frutiger LT Com 65" charset="0"/>
              <a:cs typeface="Frutiger LT Com 65" charset="0"/>
            </a:endParaRPr>
          </a:p>
        </p:txBody>
      </p:sp>
      <p:sp>
        <p:nvSpPr>
          <p:cNvPr id="18" name="Multiply 17"/>
          <p:cNvSpPr/>
          <p:nvPr/>
        </p:nvSpPr>
        <p:spPr>
          <a:xfrm>
            <a:off x="9525000" y="3025150"/>
            <a:ext cx="1663700" cy="16637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Tree>
    <p:extLst>
      <p:ext uri="{BB962C8B-B14F-4D97-AF65-F5344CB8AC3E}">
        <p14:creationId xmlns:p14="http://schemas.microsoft.com/office/powerpoint/2010/main" val="120003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598715" y="365124"/>
            <a:ext cx="3592286" cy="5872389"/>
          </a:xfrm>
          <a:prstGeom prst="roundRect">
            <a:avLst/>
          </a:prstGeom>
          <a:solidFill>
            <a:schemeClr val="accent6">
              <a:alpha val="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51115" y="3184276"/>
            <a:ext cx="3086099" cy="2889953"/>
          </a:xfrm>
          <a:prstGeom prst="roundRect">
            <a:avLst/>
          </a:prstGeom>
          <a:solidFill>
            <a:schemeClr val="accent6">
              <a:alpha val="31000"/>
            </a:schemeClr>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311243" y="365125"/>
            <a:ext cx="3592286" cy="5872389"/>
          </a:xfrm>
          <a:prstGeom prst="round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654143" y="5208815"/>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Private Company</a:t>
            </a:r>
            <a:endParaRPr lang="en-US" b="1" dirty="0">
              <a:latin typeface="Frutiger LT Com 65" charset="0"/>
              <a:ea typeface="Frutiger LT Com 65" charset="0"/>
              <a:cs typeface="Frutiger LT Com 65" charset="0"/>
            </a:endParaRPr>
          </a:p>
        </p:txBody>
      </p:sp>
      <p:sp>
        <p:nvSpPr>
          <p:cNvPr id="5" name="Rounded Rectangle 4"/>
          <p:cNvSpPr/>
          <p:nvPr/>
        </p:nvSpPr>
        <p:spPr>
          <a:xfrm>
            <a:off x="8654143" y="3501969"/>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Canton</a:t>
            </a:r>
            <a:endParaRPr lang="en-US" b="1" dirty="0">
              <a:latin typeface="Frutiger LT Com 65" charset="0"/>
              <a:ea typeface="Frutiger LT Com 65" charset="0"/>
              <a:cs typeface="Frutiger LT Com 65" charset="0"/>
            </a:endParaRPr>
          </a:p>
        </p:txBody>
      </p:sp>
      <p:sp>
        <p:nvSpPr>
          <p:cNvPr id="6" name="Rounded Rectangle 5"/>
          <p:cNvSpPr/>
          <p:nvPr/>
        </p:nvSpPr>
        <p:spPr>
          <a:xfrm>
            <a:off x="8654143" y="1795123"/>
            <a:ext cx="2302328" cy="70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Federation</a:t>
            </a:r>
            <a:endParaRPr lang="en-US" b="1" dirty="0">
              <a:latin typeface="Frutiger LT Com 65" charset="0"/>
              <a:ea typeface="Frutiger LT Com 65" charset="0"/>
              <a:cs typeface="Frutiger LT Com 65" charset="0"/>
            </a:endParaRPr>
          </a:p>
        </p:txBody>
      </p:sp>
      <p:sp>
        <p:nvSpPr>
          <p:cNvPr id="8" name="TextBox 7"/>
          <p:cNvSpPr txBox="1"/>
          <p:nvPr/>
        </p:nvSpPr>
        <p:spPr>
          <a:xfrm>
            <a:off x="8654143" y="738766"/>
            <a:ext cx="2661558" cy="369332"/>
          </a:xfrm>
          <a:prstGeom prst="rect">
            <a:avLst/>
          </a:prstGeom>
          <a:noFill/>
        </p:spPr>
        <p:txBody>
          <a:bodyPr wrap="square" rtlCol="0">
            <a:spAutoFit/>
          </a:bodyPr>
          <a:lstStyle/>
          <a:p>
            <a:r>
              <a:rPr lang="en-US" b="1" i="1" dirty="0" smtClean="0">
                <a:solidFill>
                  <a:schemeClr val="accent1"/>
                </a:solidFill>
                <a:latin typeface="Frutiger LT Com 65" charset="0"/>
                <a:ea typeface="Frutiger LT Com 65" charset="0"/>
                <a:cs typeface="Frutiger LT Com 65" charset="0"/>
              </a:rPr>
              <a:t>Cadastral Surveying</a:t>
            </a:r>
            <a:endParaRPr lang="en-US" b="1" i="1" dirty="0">
              <a:solidFill>
                <a:schemeClr val="accent1"/>
              </a:solidFill>
              <a:latin typeface="Frutiger LT Com 65" charset="0"/>
              <a:ea typeface="Frutiger LT Com 65" charset="0"/>
              <a:cs typeface="Frutiger LT Com 65" charset="0"/>
            </a:endParaRPr>
          </a:p>
        </p:txBody>
      </p:sp>
      <p:sp>
        <p:nvSpPr>
          <p:cNvPr id="9" name="Rounded Rectangle 8"/>
          <p:cNvSpPr/>
          <p:nvPr/>
        </p:nvSpPr>
        <p:spPr>
          <a:xfrm>
            <a:off x="1001486" y="5208815"/>
            <a:ext cx="2302328" cy="70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Advocate</a:t>
            </a:r>
            <a:endParaRPr lang="en-US" b="1" dirty="0">
              <a:latin typeface="Frutiger LT Com 65" charset="0"/>
              <a:ea typeface="Frutiger LT Com 65" charset="0"/>
              <a:cs typeface="Frutiger LT Com 65" charset="0"/>
            </a:endParaRPr>
          </a:p>
        </p:txBody>
      </p:sp>
      <p:sp>
        <p:nvSpPr>
          <p:cNvPr id="12" name="Rounded Rectangle 11"/>
          <p:cNvSpPr/>
          <p:nvPr/>
        </p:nvSpPr>
        <p:spPr>
          <a:xfrm>
            <a:off x="1001486" y="3501969"/>
            <a:ext cx="2302328" cy="70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Land Registry</a:t>
            </a:r>
            <a:endParaRPr lang="en-US" b="1" dirty="0">
              <a:latin typeface="Frutiger LT Com 65" charset="0"/>
              <a:ea typeface="Frutiger LT Com 65" charset="0"/>
              <a:cs typeface="Frutiger LT Com 65" charset="0"/>
            </a:endParaRPr>
          </a:p>
        </p:txBody>
      </p:sp>
      <p:sp>
        <p:nvSpPr>
          <p:cNvPr id="13" name="Rounded Rectangle 12"/>
          <p:cNvSpPr/>
          <p:nvPr/>
        </p:nvSpPr>
        <p:spPr>
          <a:xfrm>
            <a:off x="1001486" y="1795123"/>
            <a:ext cx="2302328" cy="70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latin typeface="Frutiger LT Com 65" charset="0"/>
                <a:ea typeface="Frutiger LT Com 65" charset="0"/>
                <a:cs typeface="Frutiger LT Com 65" charset="0"/>
              </a:rPr>
              <a:t>Federation</a:t>
            </a:r>
            <a:endParaRPr lang="en-US" b="1" dirty="0">
              <a:latin typeface="Frutiger LT Com 65" charset="0"/>
              <a:ea typeface="Frutiger LT Com 65" charset="0"/>
              <a:cs typeface="Frutiger LT Com 65" charset="0"/>
            </a:endParaRPr>
          </a:p>
        </p:txBody>
      </p:sp>
      <p:sp>
        <p:nvSpPr>
          <p:cNvPr id="16" name="TextBox 15"/>
          <p:cNvSpPr txBox="1"/>
          <p:nvPr/>
        </p:nvSpPr>
        <p:spPr>
          <a:xfrm>
            <a:off x="1001486" y="738766"/>
            <a:ext cx="2661558" cy="369332"/>
          </a:xfrm>
          <a:prstGeom prst="rect">
            <a:avLst/>
          </a:prstGeom>
          <a:noFill/>
        </p:spPr>
        <p:txBody>
          <a:bodyPr wrap="square" rtlCol="0">
            <a:spAutoFit/>
          </a:bodyPr>
          <a:lstStyle/>
          <a:p>
            <a:r>
              <a:rPr lang="en-US" b="1" i="1" dirty="0" smtClean="0">
                <a:solidFill>
                  <a:schemeClr val="accent6"/>
                </a:solidFill>
                <a:latin typeface="Frutiger LT Com 65" charset="0"/>
                <a:ea typeface="Frutiger LT Com 65" charset="0"/>
                <a:cs typeface="Frutiger LT Com 65" charset="0"/>
              </a:rPr>
              <a:t>Land Registry</a:t>
            </a:r>
            <a:endParaRPr lang="en-US" b="1" i="1" dirty="0">
              <a:solidFill>
                <a:schemeClr val="accent6"/>
              </a:solidFill>
              <a:latin typeface="Frutiger LT Com 65" charset="0"/>
              <a:ea typeface="Frutiger LT Com 65" charset="0"/>
              <a:cs typeface="Frutiger LT Com 65" charset="0"/>
            </a:endParaRPr>
          </a:p>
        </p:txBody>
      </p:sp>
      <p:cxnSp>
        <p:nvCxnSpPr>
          <p:cNvPr id="19" name="Straight Arrow Connector 18"/>
          <p:cNvCxnSpPr>
            <a:stCxn id="4" idx="0"/>
            <a:endCxn id="5" idx="2"/>
          </p:cNvCxnSpPr>
          <p:nvPr/>
        </p:nvCxnSpPr>
        <p:spPr>
          <a:xfrm flipV="1">
            <a:off x="9805307" y="4204097"/>
            <a:ext cx="0" cy="10047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805307" y="4545773"/>
            <a:ext cx="2661558"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INTERLIS</a:t>
            </a:r>
            <a:endParaRPr lang="en-US" b="1" dirty="0">
              <a:solidFill>
                <a:schemeClr val="tx2"/>
              </a:solidFill>
              <a:latin typeface="Frutiger LT Com 65" charset="0"/>
              <a:ea typeface="Frutiger LT Com 65" charset="0"/>
              <a:cs typeface="Frutiger LT Com 65" charset="0"/>
            </a:endParaRPr>
          </a:p>
        </p:txBody>
      </p:sp>
      <p:sp>
        <p:nvSpPr>
          <p:cNvPr id="22" name="TextBox 21"/>
          <p:cNvSpPr txBox="1"/>
          <p:nvPr/>
        </p:nvSpPr>
        <p:spPr>
          <a:xfrm>
            <a:off x="9817553" y="2854032"/>
            <a:ext cx="2661558" cy="369332"/>
          </a:xfrm>
          <a:prstGeom prst="rect">
            <a:avLst/>
          </a:prstGeom>
          <a:noFill/>
        </p:spPr>
        <p:txBody>
          <a:bodyPr wrap="square" rtlCol="0">
            <a:spAutoFit/>
          </a:bodyPr>
          <a:lstStyle/>
          <a:p>
            <a:r>
              <a:rPr lang="en-US" b="1" dirty="0" smtClean="0">
                <a:solidFill>
                  <a:schemeClr val="tx2"/>
                </a:solidFill>
                <a:latin typeface="Frutiger LT Com 65" charset="0"/>
                <a:ea typeface="Frutiger LT Com 65" charset="0"/>
                <a:cs typeface="Frutiger LT Com 65" charset="0"/>
              </a:rPr>
              <a:t>INTERLIS</a:t>
            </a:r>
            <a:endParaRPr lang="en-US" b="1" dirty="0">
              <a:solidFill>
                <a:schemeClr val="tx2"/>
              </a:solidFill>
              <a:latin typeface="Frutiger LT Com 65" charset="0"/>
              <a:ea typeface="Frutiger LT Com 65" charset="0"/>
              <a:cs typeface="Frutiger LT Com 65" charset="0"/>
            </a:endParaRPr>
          </a:p>
        </p:txBody>
      </p:sp>
      <p:cxnSp>
        <p:nvCxnSpPr>
          <p:cNvPr id="23" name="Straight Arrow Connector 22"/>
          <p:cNvCxnSpPr>
            <a:stCxn id="5" idx="0"/>
            <a:endCxn id="6" idx="2"/>
          </p:cNvCxnSpPr>
          <p:nvPr/>
        </p:nvCxnSpPr>
        <p:spPr>
          <a:xfrm flipV="1">
            <a:off x="9805307" y="2497251"/>
            <a:ext cx="0" cy="10047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9176658" y="3769453"/>
            <a:ext cx="1959428" cy="1884783"/>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80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2871</Words>
  <Application>Microsoft Office PowerPoint</Application>
  <PresentationFormat>Breitbild</PresentationFormat>
  <Paragraphs>264</Paragraphs>
  <Slides>27</Slides>
  <Notes>24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American Typewriter</vt:lpstr>
      <vt:lpstr>Arial</vt:lpstr>
      <vt:lpstr>Calibri</vt:lpstr>
      <vt:lpstr>Calibri Light</vt:lpstr>
      <vt:lpstr>Frutiger LT Com 45 Light</vt:lpstr>
      <vt:lpstr>Frutiger LT Com 47 Light Condensed</vt:lpstr>
      <vt:lpstr>Frutiger LT Com 65</vt:lpstr>
      <vt:lpstr>Mangal</vt:lpstr>
      <vt:lpstr>Office Theme</vt:lpstr>
      <vt:lpstr>INTERLIS in Canton Solothurn</vt:lpstr>
      <vt:lpstr>Topics</vt:lpstr>
      <vt:lpstr>SELECT * FROM me;</vt:lpstr>
      <vt:lpstr>PowerPoint-Präsentation</vt:lpstr>
      <vt:lpstr>PowerPoint-Präsentation</vt:lpstr>
      <vt:lpstr>Organization of Cadastral Surveying</vt:lpstr>
      <vt:lpstr>Organization of Cadastral Surveying</vt:lpstr>
      <vt:lpstr>Content of Cadastral Surveying</vt:lpstr>
      <vt:lpstr>PowerPoint-Präsentation</vt:lpstr>
      <vt:lpstr>PowerPoint-Präsentation</vt:lpstr>
      <vt:lpstr>INTERLIS benefits #1</vt:lpstr>
      <vt:lpstr>PowerPoint-Präsentation</vt:lpstr>
      <vt:lpstr>PowerPoint-Präsentation</vt:lpstr>
      <vt:lpstr>INTERLIS benefits #2</vt:lpstr>
      <vt:lpstr>PowerPoint-Präsentation</vt:lpstr>
      <vt:lpstr>SDI Canton Solothurn</vt:lpstr>
      <vt:lpstr>Data acquisition before MDA</vt:lpstr>
      <vt:lpstr>Data acquisition after MDA</vt:lpstr>
      <vt:lpstr>PowerPoint-Präsentation</vt:lpstr>
      <vt:lpstr>PowerPoint-Präsentation</vt:lpstr>
      <vt:lpstr>PowerPoint-Präsentation</vt:lpstr>
      <vt:lpstr>PowerPoint-Präsentation</vt:lpstr>
      <vt:lpstr>INTERLIS benefits #3</vt:lpstr>
      <vt:lpstr>PowerPoint-Präsentation</vt:lpstr>
      <vt:lpstr>PowerPoint-Präsentation</vt:lpstr>
      <vt:lpstr>Open Source in Canton Solothurn</vt:lpstr>
      <vt:lpstr>FOSSGIS benefits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Ziegler</dc:creator>
  <cp:lastModifiedBy>Lorenz Jenni</cp:lastModifiedBy>
  <cp:revision>217</cp:revision>
  <dcterms:created xsi:type="dcterms:W3CDTF">2017-03-21T13:30:32Z</dcterms:created>
  <dcterms:modified xsi:type="dcterms:W3CDTF">2017-03-28T02:04:00Z</dcterms:modified>
</cp:coreProperties>
</file>