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8288000" cy="10287000"/>
  <p:notesSz cx="6858000" cy="9144000"/>
  <p:embeddedFontLst>
    <p:embeddedFont>
      <p:font typeface="Poppins Heavy" charset="1" panose="00000A00000000000000"/>
      <p:regular r:id="rId29"/>
    </p:embeddedFont>
    <p:embeddedFont>
      <p:font typeface="Poppins" charset="1" panose="00000500000000000000"/>
      <p:regular r:id="rId30"/>
    </p:embeddedFont>
    <p:embeddedFont>
      <p:font typeface="Poppins Ultra-Bold" charset="1" panose="00000900000000000000"/>
      <p:regular r:id="rId31"/>
    </p:embeddedFont>
    <p:embeddedFont>
      <p:font typeface="Poppins Bold" charset="1" panose="00000800000000000000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Relationship Id="rId3" Target="../media/image10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github.com/Agenda-Fatec" TargetMode="External" Type="http://schemas.openxmlformats.org/officeDocument/2006/relationships/hyperlink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mailto:pablo.valentin@fatec.sp.gov.br" TargetMode="External" Type="http://schemas.openxmlformats.org/officeDocument/2006/relationships/hyperlink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830182" y="3329404"/>
            <a:ext cx="1759059" cy="438166"/>
          </a:xfrm>
          <a:custGeom>
            <a:avLst/>
            <a:gdLst/>
            <a:ahLst/>
            <a:cxnLst/>
            <a:rect r="r" b="b" t="t" l="l"/>
            <a:pathLst>
              <a:path h="438166" w="1759059">
                <a:moveTo>
                  <a:pt x="0" y="0"/>
                </a:moveTo>
                <a:lnTo>
                  <a:pt x="1759059" y="0"/>
                </a:lnTo>
                <a:lnTo>
                  <a:pt x="1759059" y="438165"/>
                </a:lnTo>
                <a:lnTo>
                  <a:pt x="0" y="4381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" id="3"/>
          <p:cNvGrpSpPr/>
          <p:nvPr/>
        </p:nvGrpSpPr>
        <p:grpSpPr>
          <a:xfrm rot="0">
            <a:off x="17787978" y="3777387"/>
            <a:ext cx="990210" cy="3086100"/>
            <a:chOff x="0" y="0"/>
            <a:chExt cx="260796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60796" cy="812800"/>
            </a:xfrm>
            <a:custGeom>
              <a:avLst/>
              <a:gdLst/>
              <a:ahLst/>
              <a:cxnLst/>
              <a:rect r="r" b="b" t="t" l="l"/>
              <a:pathLst>
                <a:path h="812800" w="260796">
                  <a:moveTo>
                    <a:pt x="0" y="0"/>
                  </a:moveTo>
                  <a:lnTo>
                    <a:pt x="260796" y="0"/>
                  </a:lnTo>
                  <a:lnTo>
                    <a:pt x="260796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B2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60796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48123" y="3777387"/>
            <a:ext cx="1044649" cy="3086100"/>
            <a:chOff x="0" y="0"/>
            <a:chExt cx="275134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5134" cy="812800"/>
            </a:xfrm>
            <a:custGeom>
              <a:avLst/>
              <a:gdLst/>
              <a:ahLst/>
              <a:cxnLst/>
              <a:rect r="r" b="b" t="t" l="l"/>
              <a:pathLst>
                <a:path h="812800" w="275134">
                  <a:moveTo>
                    <a:pt x="0" y="0"/>
                  </a:moveTo>
                  <a:lnTo>
                    <a:pt x="275134" y="0"/>
                  </a:lnTo>
                  <a:lnTo>
                    <a:pt x="275134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B2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75134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3769296" y="4384589"/>
            <a:ext cx="10749409" cy="1506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93"/>
              </a:lnSpc>
            </a:pPr>
            <a:r>
              <a:rPr lang="en-US" sz="11736" b="true">
                <a:solidFill>
                  <a:srgbClr val="B20000"/>
                </a:solidFill>
                <a:latin typeface="Poppins Heavy"/>
                <a:ea typeface="Poppins Heavy"/>
                <a:cs typeface="Poppins Heavy"/>
                <a:sym typeface="Poppins Heavy"/>
              </a:rPr>
              <a:t>Agenda Fatec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769296" y="6146548"/>
            <a:ext cx="8447124" cy="1047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25"/>
              </a:lnSpc>
              <a:spcBef>
                <a:spcPct val="0"/>
              </a:spcBef>
            </a:pPr>
            <a:r>
              <a:rPr lang="en-US" sz="2946" spc="612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GERENCIAMENTO E AGENDAMENTO DE SALAS DA FATEC JAHU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769296" y="3235651"/>
            <a:ext cx="742137" cy="768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175"/>
              </a:lnSpc>
              <a:spcBef>
                <a:spcPct val="0"/>
              </a:spcBef>
            </a:pPr>
            <a:r>
              <a:rPr lang="en-US" b="true" sz="6017">
                <a:solidFill>
                  <a:srgbClr val="005C6D"/>
                </a:solidFill>
                <a:latin typeface="Poppins Heavy"/>
                <a:ea typeface="Poppins Heavy"/>
                <a:cs typeface="Poppins Heavy"/>
                <a:sym typeface="Poppins Heavy"/>
              </a:rPr>
              <a:t>PI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994317" y="9645867"/>
            <a:ext cx="5281808" cy="1256884"/>
            <a:chOff x="0" y="0"/>
            <a:chExt cx="1391093" cy="3310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91093" cy="331031"/>
            </a:xfrm>
            <a:custGeom>
              <a:avLst/>
              <a:gdLst/>
              <a:ahLst/>
              <a:cxnLst/>
              <a:rect r="r" b="b" t="t" l="l"/>
              <a:pathLst>
                <a:path h="331031" w="1391093">
                  <a:moveTo>
                    <a:pt x="0" y="0"/>
                  </a:moveTo>
                  <a:lnTo>
                    <a:pt x="1391093" y="0"/>
                  </a:lnTo>
                  <a:lnTo>
                    <a:pt x="1391093" y="331031"/>
                  </a:lnTo>
                  <a:lnTo>
                    <a:pt x="0" y="331031"/>
                  </a:lnTo>
                  <a:close/>
                </a:path>
              </a:pathLst>
            </a:custGeom>
            <a:solidFill>
              <a:srgbClr val="005C6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91093" cy="36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127279" y="1056995"/>
            <a:ext cx="11132021" cy="8173011"/>
          </a:xfrm>
          <a:custGeom>
            <a:avLst/>
            <a:gdLst/>
            <a:ahLst/>
            <a:cxnLst/>
            <a:rect r="r" b="b" t="t" l="l"/>
            <a:pathLst>
              <a:path h="8173011" w="11132021">
                <a:moveTo>
                  <a:pt x="0" y="0"/>
                </a:moveTo>
                <a:lnTo>
                  <a:pt x="11132021" y="0"/>
                </a:lnTo>
                <a:lnTo>
                  <a:pt x="11132021" y="8173010"/>
                </a:lnTo>
                <a:lnTo>
                  <a:pt x="0" y="81730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418" r="0" b="-5418"/>
            </a:stretch>
          </a:blipFill>
          <a:ln w="47625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1028700" y="3120390"/>
            <a:ext cx="4837844" cy="3846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true">
                <a:solidFill>
                  <a:srgbClr val="B20000"/>
                </a:solidFill>
                <a:latin typeface="Poppins Bold"/>
                <a:ea typeface="Poppins Bold"/>
                <a:cs typeface="Poppins Bold"/>
                <a:sym typeface="Poppins Bold"/>
              </a:rPr>
              <a:t>Diagrama de Classes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7168" t="-9111" r="0" b="-5305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50091" y="4261218"/>
            <a:ext cx="7009209" cy="950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684"/>
              </a:lnSpc>
            </a:pPr>
            <a:r>
              <a:rPr lang="en-US" b="true" sz="6684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Banco de Dados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0901344" y="1855414"/>
            <a:ext cx="4655015" cy="1159522"/>
          </a:xfrm>
          <a:custGeom>
            <a:avLst/>
            <a:gdLst/>
            <a:ahLst/>
            <a:cxnLst/>
            <a:rect r="r" b="b" t="t" l="l"/>
            <a:pathLst>
              <a:path h="1159522" w="4655015">
                <a:moveTo>
                  <a:pt x="0" y="0"/>
                </a:moveTo>
                <a:lnTo>
                  <a:pt x="4655015" y="0"/>
                </a:lnTo>
                <a:lnTo>
                  <a:pt x="4655015" y="1159522"/>
                </a:lnTo>
                <a:lnTo>
                  <a:pt x="0" y="11595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994317" y="9645867"/>
            <a:ext cx="5281808" cy="1256884"/>
            <a:chOff x="0" y="0"/>
            <a:chExt cx="1391093" cy="3310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91093" cy="331031"/>
            </a:xfrm>
            <a:custGeom>
              <a:avLst/>
              <a:gdLst/>
              <a:ahLst/>
              <a:cxnLst/>
              <a:rect r="r" b="b" t="t" l="l"/>
              <a:pathLst>
                <a:path h="331031" w="1391093">
                  <a:moveTo>
                    <a:pt x="0" y="0"/>
                  </a:moveTo>
                  <a:lnTo>
                    <a:pt x="1391093" y="0"/>
                  </a:lnTo>
                  <a:lnTo>
                    <a:pt x="1391093" y="331031"/>
                  </a:lnTo>
                  <a:lnTo>
                    <a:pt x="0" y="331031"/>
                  </a:lnTo>
                  <a:close/>
                </a:path>
              </a:pathLst>
            </a:custGeom>
            <a:solidFill>
              <a:srgbClr val="005C6D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91093" cy="36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828675"/>
            <a:ext cx="4509046" cy="1293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true">
                <a:solidFill>
                  <a:srgbClr val="B20000"/>
                </a:solidFill>
                <a:latin typeface="Poppins Bold"/>
                <a:ea typeface="Poppins Bold"/>
                <a:cs typeface="Poppins Bold"/>
                <a:sym typeface="Poppins Bold"/>
              </a:rPr>
              <a:t>MongoDB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850833"/>
            <a:ext cx="16230600" cy="3204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 banco de dados utilizado pela aplicação é do tipo não relacional, mais especificamente, do MongoDB. Ao contrário de bancos de dados relacionais, o MongoDB não possui regras tão rígidas na estruturação de seus bancos de dados, o que permite uma maior flexibilidade, facilitando a manipulação de grandes volumes de dados.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994317" y="9645867"/>
            <a:ext cx="5281808" cy="1256884"/>
            <a:chOff x="0" y="0"/>
            <a:chExt cx="1391093" cy="3310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91093" cy="331031"/>
            </a:xfrm>
            <a:custGeom>
              <a:avLst/>
              <a:gdLst/>
              <a:ahLst/>
              <a:cxnLst/>
              <a:rect r="r" b="b" t="t" l="l"/>
              <a:pathLst>
                <a:path h="331031" w="1391093">
                  <a:moveTo>
                    <a:pt x="0" y="0"/>
                  </a:moveTo>
                  <a:lnTo>
                    <a:pt x="1391093" y="0"/>
                  </a:lnTo>
                  <a:lnTo>
                    <a:pt x="1391093" y="331031"/>
                  </a:lnTo>
                  <a:lnTo>
                    <a:pt x="0" y="331031"/>
                  </a:lnTo>
                  <a:close/>
                </a:path>
              </a:pathLst>
            </a:custGeom>
            <a:solidFill>
              <a:srgbClr val="005C6D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91093" cy="36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828675"/>
            <a:ext cx="10402342" cy="1293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true">
                <a:solidFill>
                  <a:srgbClr val="B20000"/>
                </a:solidFill>
                <a:latin typeface="Poppins Bold"/>
                <a:ea typeface="Poppins Bold"/>
                <a:cs typeface="Poppins Bold"/>
                <a:sym typeface="Poppins Bold"/>
              </a:rPr>
              <a:t>Exemplificação Visual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028700" y="2955608"/>
            <a:ext cx="6163361" cy="6302692"/>
          </a:xfrm>
          <a:custGeom>
            <a:avLst/>
            <a:gdLst/>
            <a:ahLst/>
            <a:cxnLst/>
            <a:rect r="r" b="b" t="t" l="l"/>
            <a:pathLst>
              <a:path h="6302692" w="6163361">
                <a:moveTo>
                  <a:pt x="0" y="0"/>
                </a:moveTo>
                <a:lnTo>
                  <a:pt x="6163361" y="0"/>
                </a:lnTo>
                <a:lnTo>
                  <a:pt x="6163361" y="6302692"/>
                </a:lnTo>
                <a:lnTo>
                  <a:pt x="0" y="63026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847" r="-66231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243298" y="2955607"/>
            <a:ext cx="10016002" cy="6302692"/>
          </a:xfrm>
          <a:custGeom>
            <a:avLst/>
            <a:gdLst/>
            <a:ahLst/>
            <a:cxnLst/>
            <a:rect r="r" b="b" t="t" l="l"/>
            <a:pathLst>
              <a:path h="6302692" w="10016002">
                <a:moveTo>
                  <a:pt x="0" y="0"/>
                </a:moveTo>
                <a:lnTo>
                  <a:pt x="10016002" y="0"/>
                </a:lnTo>
                <a:lnTo>
                  <a:pt x="10016002" y="6302693"/>
                </a:lnTo>
                <a:lnTo>
                  <a:pt x="0" y="63026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0806" r="0" b="-8737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7168" t="-9111" r="0" b="-5305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793266" y="4261218"/>
            <a:ext cx="4466034" cy="950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6684"/>
              </a:lnSpc>
            </a:pPr>
            <a:r>
              <a:rPr lang="en-US" b="true" sz="6684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Aplicação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0901344" y="1855414"/>
            <a:ext cx="4655015" cy="1159522"/>
          </a:xfrm>
          <a:custGeom>
            <a:avLst/>
            <a:gdLst/>
            <a:ahLst/>
            <a:cxnLst/>
            <a:rect r="r" b="b" t="t" l="l"/>
            <a:pathLst>
              <a:path h="1159522" w="4655015">
                <a:moveTo>
                  <a:pt x="0" y="0"/>
                </a:moveTo>
                <a:lnTo>
                  <a:pt x="4655015" y="0"/>
                </a:lnTo>
                <a:lnTo>
                  <a:pt x="4655015" y="1159522"/>
                </a:lnTo>
                <a:lnTo>
                  <a:pt x="0" y="11595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994317" y="9645867"/>
            <a:ext cx="5281808" cy="1256884"/>
            <a:chOff x="0" y="0"/>
            <a:chExt cx="1391093" cy="3310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91093" cy="331031"/>
            </a:xfrm>
            <a:custGeom>
              <a:avLst/>
              <a:gdLst/>
              <a:ahLst/>
              <a:cxnLst/>
              <a:rect r="r" b="b" t="t" l="l"/>
              <a:pathLst>
                <a:path h="331031" w="1391093">
                  <a:moveTo>
                    <a:pt x="0" y="0"/>
                  </a:moveTo>
                  <a:lnTo>
                    <a:pt x="1391093" y="0"/>
                  </a:lnTo>
                  <a:lnTo>
                    <a:pt x="1391093" y="331031"/>
                  </a:lnTo>
                  <a:lnTo>
                    <a:pt x="0" y="331031"/>
                  </a:lnTo>
                  <a:close/>
                </a:path>
              </a:pathLst>
            </a:custGeom>
            <a:solidFill>
              <a:srgbClr val="005C6D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91093" cy="36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828675"/>
            <a:ext cx="2504629" cy="1293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true">
                <a:solidFill>
                  <a:srgbClr val="B20000"/>
                </a:solidFill>
                <a:latin typeface="Poppins Bold"/>
                <a:ea typeface="Poppins Bold"/>
                <a:cs typeface="Poppins Bold"/>
                <a:sym typeface="Poppins Bold"/>
              </a:rPr>
              <a:t>Telas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850833"/>
            <a:ext cx="16230600" cy="1289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Algumas telas da aplicação serão mostradas nos slides a seguir, seguido de uma demonstração prática de seu funcionamento.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4778693"/>
            <a:ext cx="3243411" cy="1293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true">
                <a:solidFill>
                  <a:srgbClr val="B20000"/>
                </a:solidFill>
                <a:latin typeface="Poppins Bold"/>
                <a:ea typeface="Poppins Bold"/>
                <a:cs typeface="Poppins Bold"/>
                <a:sym typeface="Poppins Bold"/>
              </a:rPr>
              <a:t>GitHub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6800850"/>
            <a:ext cx="16230600" cy="651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u="sng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  <a:hlinkClick r:id="rId2" tooltip="https://github.com/Agenda-Fatec"/>
              </a:rPr>
              <a:t>https://github.com/Agenda-Fatec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994317" y="9645867"/>
            <a:ext cx="5281808" cy="1256884"/>
            <a:chOff x="0" y="0"/>
            <a:chExt cx="1391093" cy="3310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91093" cy="331031"/>
            </a:xfrm>
            <a:custGeom>
              <a:avLst/>
              <a:gdLst/>
              <a:ahLst/>
              <a:cxnLst/>
              <a:rect r="r" b="b" t="t" l="l"/>
              <a:pathLst>
                <a:path h="331031" w="1391093">
                  <a:moveTo>
                    <a:pt x="0" y="0"/>
                  </a:moveTo>
                  <a:lnTo>
                    <a:pt x="1391093" y="0"/>
                  </a:lnTo>
                  <a:lnTo>
                    <a:pt x="1391093" y="331031"/>
                  </a:lnTo>
                  <a:lnTo>
                    <a:pt x="0" y="331031"/>
                  </a:lnTo>
                  <a:close/>
                </a:path>
              </a:pathLst>
            </a:custGeom>
            <a:solidFill>
              <a:srgbClr val="005C6D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91093" cy="36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62545" y="1028700"/>
            <a:ext cx="14962909" cy="8229600"/>
          </a:xfrm>
          <a:custGeom>
            <a:avLst/>
            <a:gdLst/>
            <a:ahLst/>
            <a:cxnLst/>
            <a:rect r="r" b="b" t="t" l="l"/>
            <a:pathLst>
              <a:path h="8229600" w="14962909">
                <a:moveTo>
                  <a:pt x="0" y="0"/>
                </a:moveTo>
                <a:lnTo>
                  <a:pt x="14962910" y="0"/>
                </a:lnTo>
                <a:lnTo>
                  <a:pt x="1496291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47625" cap="sq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994317" y="9645867"/>
            <a:ext cx="5281808" cy="1256884"/>
            <a:chOff x="0" y="0"/>
            <a:chExt cx="1391093" cy="3310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91093" cy="331031"/>
            </a:xfrm>
            <a:custGeom>
              <a:avLst/>
              <a:gdLst/>
              <a:ahLst/>
              <a:cxnLst/>
              <a:rect r="r" b="b" t="t" l="l"/>
              <a:pathLst>
                <a:path h="331031" w="1391093">
                  <a:moveTo>
                    <a:pt x="0" y="0"/>
                  </a:moveTo>
                  <a:lnTo>
                    <a:pt x="1391093" y="0"/>
                  </a:lnTo>
                  <a:lnTo>
                    <a:pt x="1391093" y="331031"/>
                  </a:lnTo>
                  <a:lnTo>
                    <a:pt x="0" y="331031"/>
                  </a:lnTo>
                  <a:close/>
                </a:path>
              </a:pathLst>
            </a:custGeom>
            <a:solidFill>
              <a:srgbClr val="005C6D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91093" cy="36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62545" y="1028700"/>
            <a:ext cx="14962909" cy="8229600"/>
          </a:xfrm>
          <a:custGeom>
            <a:avLst/>
            <a:gdLst/>
            <a:ahLst/>
            <a:cxnLst/>
            <a:rect r="r" b="b" t="t" l="l"/>
            <a:pathLst>
              <a:path h="8229600" w="14962909">
                <a:moveTo>
                  <a:pt x="0" y="0"/>
                </a:moveTo>
                <a:lnTo>
                  <a:pt x="14962910" y="0"/>
                </a:lnTo>
                <a:lnTo>
                  <a:pt x="1496291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47625" cap="sq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994317" y="9645867"/>
            <a:ext cx="5281808" cy="1256884"/>
            <a:chOff x="0" y="0"/>
            <a:chExt cx="1391093" cy="3310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91093" cy="331031"/>
            </a:xfrm>
            <a:custGeom>
              <a:avLst/>
              <a:gdLst/>
              <a:ahLst/>
              <a:cxnLst/>
              <a:rect r="r" b="b" t="t" l="l"/>
              <a:pathLst>
                <a:path h="331031" w="1391093">
                  <a:moveTo>
                    <a:pt x="0" y="0"/>
                  </a:moveTo>
                  <a:lnTo>
                    <a:pt x="1391093" y="0"/>
                  </a:lnTo>
                  <a:lnTo>
                    <a:pt x="1391093" y="331031"/>
                  </a:lnTo>
                  <a:lnTo>
                    <a:pt x="0" y="331031"/>
                  </a:lnTo>
                  <a:close/>
                </a:path>
              </a:pathLst>
            </a:custGeom>
            <a:solidFill>
              <a:srgbClr val="005C6D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91093" cy="36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62545" y="1028700"/>
            <a:ext cx="14962909" cy="8229600"/>
          </a:xfrm>
          <a:custGeom>
            <a:avLst/>
            <a:gdLst/>
            <a:ahLst/>
            <a:cxnLst/>
            <a:rect r="r" b="b" t="t" l="l"/>
            <a:pathLst>
              <a:path h="8229600" w="14962909">
                <a:moveTo>
                  <a:pt x="0" y="0"/>
                </a:moveTo>
                <a:lnTo>
                  <a:pt x="14962910" y="0"/>
                </a:lnTo>
                <a:lnTo>
                  <a:pt x="1496291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47625" cap="sq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994317" y="9645867"/>
            <a:ext cx="5281808" cy="1256884"/>
            <a:chOff x="0" y="0"/>
            <a:chExt cx="1391093" cy="3310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91093" cy="331031"/>
            </a:xfrm>
            <a:custGeom>
              <a:avLst/>
              <a:gdLst/>
              <a:ahLst/>
              <a:cxnLst/>
              <a:rect r="r" b="b" t="t" l="l"/>
              <a:pathLst>
                <a:path h="331031" w="1391093">
                  <a:moveTo>
                    <a:pt x="0" y="0"/>
                  </a:moveTo>
                  <a:lnTo>
                    <a:pt x="1391093" y="0"/>
                  </a:lnTo>
                  <a:lnTo>
                    <a:pt x="1391093" y="331031"/>
                  </a:lnTo>
                  <a:lnTo>
                    <a:pt x="0" y="331031"/>
                  </a:lnTo>
                  <a:close/>
                </a:path>
              </a:pathLst>
            </a:custGeom>
            <a:solidFill>
              <a:srgbClr val="005C6D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91093" cy="36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62545" y="1028700"/>
            <a:ext cx="14962909" cy="8229600"/>
          </a:xfrm>
          <a:custGeom>
            <a:avLst/>
            <a:gdLst/>
            <a:ahLst/>
            <a:cxnLst/>
            <a:rect r="r" b="b" t="t" l="l"/>
            <a:pathLst>
              <a:path h="8229600" w="14962909">
                <a:moveTo>
                  <a:pt x="0" y="0"/>
                </a:moveTo>
                <a:lnTo>
                  <a:pt x="14962910" y="0"/>
                </a:lnTo>
                <a:lnTo>
                  <a:pt x="1496291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47625" cap="sq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7168" t="-9111" r="0" b="-5305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901344" y="3837355"/>
            <a:ext cx="6357956" cy="1798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684"/>
              </a:lnSpc>
            </a:pPr>
            <a:r>
              <a:rPr lang="en-US" b="true" sz="6684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Apresentação Geral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0901344" y="1855414"/>
            <a:ext cx="4655015" cy="1159522"/>
          </a:xfrm>
          <a:custGeom>
            <a:avLst/>
            <a:gdLst/>
            <a:ahLst/>
            <a:cxnLst/>
            <a:rect r="r" b="b" t="t" l="l"/>
            <a:pathLst>
              <a:path h="1159522" w="4655015">
                <a:moveTo>
                  <a:pt x="0" y="0"/>
                </a:moveTo>
                <a:lnTo>
                  <a:pt x="4655015" y="0"/>
                </a:lnTo>
                <a:lnTo>
                  <a:pt x="4655015" y="1159522"/>
                </a:lnTo>
                <a:lnTo>
                  <a:pt x="0" y="11595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7168" t="-9111" r="0" b="-5305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535346" y="4261218"/>
            <a:ext cx="4723954" cy="950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684"/>
              </a:lnSpc>
            </a:pPr>
            <a:r>
              <a:rPr lang="en-US" b="true" sz="6684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Conclusão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0901344" y="1855414"/>
            <a:ext cx="4655015" cy="1159522"/>
          </a:xfrm>
          <a:custGeom>
            <a:avLst/>
            <a:gdLst/>
            <a:ahLst/>
            <a:cxnLst/>
            <a:rect r="r" b="b" t="t" l="l"/>
            <a:pathLst>
              <a:path h="1159522" w="4655015">
                <a:moveTo>
                  <a:pt x="0" y="0"/>
                </a:moveTo>
                <a:lnTo>
                  <a:pt x="4655015" y="0"/>
                </a:lnTo>
                <a:lnTo>
                  <a:pt x="4655015" y="1159522"/>
                </a:lnTo>
                <a:lnTo>
                  <a:pt x="0" y="11595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994317" y="9645867"/>
            <a:ext cx="5281808" cy="1256884"/>
            <a:chOff x="0" y="0"/>
            <a:chExt cx="1391093" cy="3310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91093" cy="331031"/>
            </a:xfrm>
            <a:custGeom>
              <a:avLst/>
              <a:gdLst/>
              <a:ahLst/>
              <a:cxnLst/>
              <a:rect r="r" b="b" t="t" l="l"/>
              <a:pathLst>
                <a:path h="331031" w="1391093">
                  <a:moveTo>
                    <a:pt x="0" y="0"/>
                  </a:moveTo>
                  <a:lnTo>
                    <a:pt x="1391093" y="0"/>
                  </a:lnTo>
                  <a:lnTo>
                    <a:pt x="1391093" y="331031"/>
                  </a:lnTo>
                  <a:lnTo>
                    <a:pt x="0" y="331031"/>
                  </a:lnTo>
                  <a:close/>
                </a:path>
              </a:pathLst>
            </a:custGeom>
            <a:solidFill>
              <a:srgbClr val="005C6D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91093" cy="36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828675"/>
            <a:ext cx="10062121" cy="1293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true">
                <a:solidFill>
                  <a:srgbClr val="B20000"/>
                </a:solidFill>
                <a:latin typeface="Poppins Bold"/>
                <a:ea typeface="Poppins Bold"/>
                <a:cs typeface="Poppins Bold"/>
                <a:sym typeface="Poppins Bold"/>
              </a:rPr>
              <a:t>Considerações Finais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850833"/>
            <a:ext cx="16230600" cy="3842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Apesar das dificuldades, grande parte das metas estabelecidas, para este semestre, foram cumpridas. O reaproveitamento e a adaptação do código do projeto, devido ao fato da troca do ambiente de execução da aplicação (PHP → C#) e do método de persistência dos dados (MySQL → MongoDB), demonstraram ser desafiadores, mas, com análise e paciência, foi possível atingir o resultado final esperado.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994317" y="9645867"/>
            <a:ext cx="5281808" cy="1256884"/>
            <a:chOff x="0" y="0"/>
            <a:chExt cx="1391093" cy="3310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91093" cy="331031"/>
            </a:xfrm>
            <a:custGeom>
              <a:avLst/>
              <a:gdLst/>
              <a:ahLst/>
              <a:cxnLst/>
              <a:rect r="r" b="b" t="t" l="l"/>
              <a:pathLst>
                <a:path h="331031" w="1391093">
                  <a:moveTo>
                    <a:pt x="0" y="0"/>
                  </a:moveTo>
                  <a:lnTo>
                    <a:pt x="1391093" y="0"/>
                  </a:lnTo>
                  <a:lnTo>
                    <a:pt x="1391093" y="331031"/>
                  </a:lnTo>
                  <a:lnTo>
                    <a:pt x="0" y="331031"/>
                  </a:lnTo>
                  <a:close/>
                </a:path>
              </a:pathLst>
            </a:custGeom>
            <a:solidFill>
              <a:srgbClr val="005C6D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91093" cy="36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828675"/>
            <a:ext cx="9869239" cy="1293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true">
                <a:solidFill>
                  <a:srgbClr val="B20000"/>
                </a:solidFill>
                <a:latin typeface="Poppins Bold"/>
                <a:ea typeface="Poppins Bold"/>
                <a:cs typeface="Poppins Bold"/>
                <a:sym typeface="Poppins Bold"/>
              </a:rPr>
              <a:t>Fontes Bibliográficas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888932"/>
            <a:ext cx="16230600" cy="569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ALIB-MS. </a:t>
            </a:r>
            <a:r>
              <a:rPr lang="en-US" b="true" sz="24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Trebuchet MS Font Family - Typography</a:t>
            </a: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 Disponível em: &lt;https://learn.microsoft.com/pr-br/typography/font-list/trebuchet-ms&gt;. Acesso em: 11 novembro 2024.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CPS. </a:t>
            </a:r>
            <a:r>
              <a:rPr lang="en-US" b="true" sz="24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Identidade Visual</a:t>
            </a: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 Disponível em: &lt;https://www.cps.sp.gov.br/&gt;. Acesso em: 28 maio 2024.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FATECJAHU. </a:t>
            </a:r>
            <a:r>
              <a:rPr lang="en-US" b="true" sz="24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Site - Fatec Jahu</a:t>
            </a: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 Disponível em: &lt;https://fatecjahu.edu.br/&gt;. Acesso em: 13 maio 2024.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USP. </a:t>
            </a:r>
            <a:r>
              <a:rPr lang="en-US" b="true" sz="24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Meeting Room Booking System</a:t>
            </a: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 Disponível em: &lt;https://fcf.usp.br/agenda&gt;. Acesso em:  13 maio 2024.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WORKSPACE. GOOGLE. </a:t>
            </a:r>
            <a:r>
              <a:rPr lang="en-US" b="true" sz="24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Agendamento e calendário online partilháveis – Calendário do Google</a:t>
            </a: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 Disponível em: &lt;https://workspace.google.com/intl/ptPT/products/calendar/&gt;. Acesso em: 13 maio 2024.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152831" y="3588604"/>
            <a:ext cx="1759059" cy="438166"/>
          </a:xfrm>
          <a:custGeom>
            <a:avLst/>
            <a:gdLst/>
            <a:ahLst/>
            <a:cxnLst/>
            <a:rect r="r" b="b" t="t" l="l"/>
            <a:pathLst>
              <a:path h="438166" w="1759059">
                <a:moveTo>
                  <a:pt x="0" y="0"/>
                </a:moveTo>
                <a:lnTo>
                  <a:pt x="1759059" y="0"/>
                </a:lnTo>
                <a:lnTo>
                  <a:pt x="1759059" y="438166"/>
                </a:lnTo>
                <a:lnTo>
                  <a:pt x="0" y="4381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" id="3"/>
          <p:cNvGrpSpPr/>
          <p:nvPr/>
        </p:nvGrpSpPr>
        <p:grpSpPr>
          <a:xfrm rot="0">
            <a:off x="17787978" y="3777387"/>
            <a:ext cx="990210" cy="3086100"/>
            <a:chOff x="0" y="0"/>
            <a:chExt cx="260796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60796" cy="812800"/>
            </a:xfrm>
            <a:custGeom>
              <a:avLst/>
              <a:gdLst/>
              <a:ahLst/>
              <a:cxnLst/>
              <a:rect r="r" b="b" t="t" l="l"/>
              <a:pathLst>
                <a:path h="812800" w="260796">
                  <a:moveTo>
                    <a:pt x="0" y="0"/>
                  </a:moveTo>
                  <a:lnTo>
                    <a:pt x="260796" y="0"/>
                  </a:lnTo>
                  <a:lnTo>
                    <a:pt x="260796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B2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60796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48123" y="3777387"/>
            <a:ext cx="1044649" cy="3086100"/>
            <a:chOff x="0" y="0"/>
            <a:chExt cx="275134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5134" cy="812800"/>
            </a:xfrm>
            <a:custGeom>
              <a:avLst/>
              <a:gdLst/>
              <a:ahLst/>
              <a:cxnLst/>
              <a:rect r="r" b="b" t="t" l="l"/>
              <a:pathLst>
                <a:path h="812800" w="275134">
                  <a:moveTo>
                    <a:pt x="0" y="0"/>
                  </a:moveTo>
                  <a:lnTo>
                    <a:pt x="275134" y="0"/>
                  </a:lnTo>
                  <a:lnTo>
                    <a:pt x="275134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B2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75134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3091944" y="4643789"/>
            <a:ext cx="8030766" cy="1506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93"/>
              </a:lnSpc>
            </a:pPr>
            <a:r>
              <a:rPr lang="en-US" sz="11736" b="true">
                <a:solidFill>
                  <a:srgbClr val="B20000"/>
                </a:solidFill>
                <a:latin typeface="Poppins Heavy"/>
                <a:ea typeface="Poppins Heavy"/>
                <a:cs typeface="Poppins Heavy"/>
                <a:sym typeface="Poppins Heavy"/>
              </a:rPr>
              <a:t>Obrigado!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091944" y="6405748"/>
            <a:ext cx="11396067" cy="53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25"/>
              </a:lnSpc>
              <a:spcBef>
                <a:spcPct val="0"/>
              </a:spcBef>
            </a:pPr>
            <a:r>
              <a:rPr lang="en-US" sz="2946" spc="612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CONTATO: </a:t>
            </a:r>
            <a:r>
              <a:rPr lang="en-US" sz="2946" spc="612" u="sng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  <a:hlinkClick r:id="rId4" tooltip="mailto:pablo.valentin@fatec.sp.gov.br"/>
              </a:rPr>
              <a:t>PABLO.VALENTIN@FATEC.SP.GOV.BR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091944" y="3494852"/>
            <a:ext cx="742137" cy="768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175"/>
              </a:lnSpc>
              <a:spcBef>
                <a:spcPct val="0"/>
              </a:spcBef>
            </a:pPr>
            <a:r>
              <a:rPr lang="en-US" b="true" sz="6017">
                <a:solidFill>
                  <a:srgbClr val="005C6D"/>
                </a:solidFill>
                <a:latin typeface="Poppins Heavy"/>
                <a:ea typeface="Poppins Heavy"/>
                <a:cs typeface="Poppins Heavy"/>
                <a:sym typeface="Poppins Heavy"/>
              </a:rPr>
              <a:t>PI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994317" y="9645867"/>
            <a:ext cx="5281808" cy="1256884"/>
            <a:chOff x="0" y="0"/>
            <a:chExt cx="1391093" cy="3310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91093" cy="331031"/>
            </a:xfrm>
            <a:custGeom>
              <a:avLst/>
              <a:gdLst/>
              <a:ahLst/>
              <a:cxnLst/>
              <a:rect r="r" b="b" t="t" l="l"/>
              <a:pathLst>
                <a:path h="331031" w="1391093">
                  <a:moveTo>
                    <a:pt x="0" y="0"/>
                  </a:moveTo>
                  <a:lnTo>
                    <a:pt x="1391093" y="0"/>
                  </a:lnTo>
                  <a:lnTo>
                    <a:pt x="1391093" y="331031"/>
                  </a:lnTo>
                  <a:lnTo>
                    <a:pt x="0" y="331031"/>
                  </a:lnTo>
                  <a:close/>
                </a:path>
              </a:pathLst>
            </a:custGeom>
            <a:solidFill>
              <a:srgbClr val="005C6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91093" cy="36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828675"/>
            <a:ext cx="13044041" cy="1293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true">
                <a:solidFill>
                  <a:srgbClr val="B20000"/>
                </a:solidFill>
                <a:latin typeface="Poppins Bold"/>
                <a:ea typeface="Poppins Bold"/>
                <a:cs typeface="Poppins Bold"/>
                <a:sym typeface="Poppins Bold"/>
              </a:rPr>
              <a:t>Equipe de Desenvolvimento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850833"/>
            <a:ext cx="16230600" cy="4480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Pablo Vale</a:t>
            </a:r>
            <a:r>
              <a:rPr lang="en-US" sz="3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ntin;</a:t>
            </a:r>
          </a:p>
          <a:p>
            <a:pPr algn="l">
              <a:lnSpc>
                <a:spcPts val="5040"/>
              </a:lnSpc>
            </a:pP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Deivide Benedito</a:t>
            </a:r>
            <a:r>
              <a:rPr lang="en-US" sz="3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;</a:t>
            </a:r>
          </a:p>
          <a:p>
            <a:pPr algn="l">
              <a:lnSpc>
                <a:spcPts val="5040"/>
              </a:lnSpc>
            </a:pP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Pedro Lucatto;</a:t>
            </a:r>
          </a:p>
          <a:p>
            <a:pPr algn="l">
              <a:lnSpc>
                <a:spcPts val="5040"/>
              </a:lnSpc>
            </a:pP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Thiago Figueredo.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994317" y="9645867"/>
            <a:ext cx="5281808" cy="1256884"/>
            <a:chOff x="0" y="0"/>
            <a:chExt cx="1391093" cy="3310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91093" cy="331031"/>
            </a:xfrm>
            <a:custGeom>
              <a:avLst/>
              <a:gdLst/>
              <a:ahLst/>
              <a:cxnLst/>
              <a:rect r="r" b="b" t="t" l="l"/>
              <a:pathLst>
                <a:path h="331031" w="1391093">
                  <a:moveTo>
                    <a:pt x="0" y="0"/>
                  </a:moveTo>
                  <a:lnTo>
                    <a:pt x="1391093" y="0"/>
                  </a:lnTo>
                  <a:lnTo>
                    <a:pt x="1391093" y="331031"/>
                  </a:lnTo>
                  <a:lnTo>
                    <a:pt x="0" y="331031"/>
                  </a:lnTo>
                  <a:close/>
                </a:path>
              </a:pathLst>
            </a:custGeom>
            <a:solidFill>
              <a:srgbClr val="005C6D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91093" cy="36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828675"/>
            <a:ext cx="3967609" cy="1293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true">
                <a:solidFill>
                  <a:srgbClr val="B20000"/>
                </a:solidFill>
                <a:latin typeface="Poppins Bold"/>
                <a:ea typeface="Poppins Bold"/>
                <a:cs typeface="Poppins Bold"/>
                <a:sym typeface="Poppins Bold"/>
              </a:rPr>
              <a:t>Objetivo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850833"/>
            <a:ext cx="16230600" cy="1927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Desenvolver um site que proporcione praticidade e agilidade em relação ao agendamento e consulta de salas da Fatec Jahu, respectivamente.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994317" y="9645867"/>
            <a:ext cx="5281808" cy="1256884"/>
            <a:chOff x="0" y="0"/>
            <a:chExt cx="1391093" cy="3310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91093" cy="331031"/>
            </a:xfrm>
            <a:custGeom>
              <a:avLst/>
              <a:gdLst/>
              <a:ahLst/>
              <a:cxnLst/>
              <a:rect r="r" b="b" t="t" l="l"/>
              <a:pathLst>
                <a:path h="331031" w="1391093">
                  <a:moveTo>
                    <a:pt x="0" y="0"/>
                  </a:moveTo>
                  <a:lnTo>
                    <a:pt x="1391093" y="0"/>
                  </a:lnTo>
                  <a:lnTo>
                    <a:pt x="1391093" y="331031"/>
                  </a:lnTo>
                  <a:lnTo>
                    <a:pt x="0" y="331031"/>
                  </a:lnTo>
                  <a:close/>
                </a:path>
              </a:pathLst>
            </a:custGeom>
            <a:solidFill>
              <a:srgbClr val="005C6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91093" cy="36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828675"/>
            <a:ext cx="11008519" cy="1293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true">
                <a:solidFill>
                  <a:srgbClr val="B20000"/>
                </a:solidFill>
                <a:latin typeface="Poppins Bold"/>
                <a:ea typeface="Poppins Bold"/>
                <a:cs typeface="Poppins Bold"/>
                <a:sym typeface="Poppins Bold"/>
              </a:rPr>
              <a:t>Problemas Enfrentados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850833"/>
            <a:ext cx="16230600" cy="3204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Sistema atual obsoleto</a:t>
            </a:r>
            <a:r>
              <a:rPr lang="en-US" sz="3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;</a:t>
            </a:r>
          </a:p>
          <a:p>
            <a:pPr algn="l">
              <a:lnSpc>
                <a:spcPts val="5040"/>
              </a:lnSpc>
            </a:pP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Dificuldade na comunicação</a:t>
            </a:r>
            <a:r>
              <a:rPr lang="en-US" sz="3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;</a:t>
            </a:r>
          </a:p>
          <a:p>
            <a:pPr algn="l">
              <a:lnSpc>
                <a:spcPts val="5040"/>
              </a:lnSpc>
            </a:pP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Otimização de tempo.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7168" t="-9111" r="0" b="-5305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419904" y="4261218"/>
            <a:ext cx="6839396" cy="950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684"/>
              </a:lnSpc>
            </a:pPr>
            <a:r>
              <a:rPr lang="en-US" b="true" sz="6684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Documentação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0901344" y="1855414"/>
            <a:ext cx="4655015" cy="1159522"/>
          </a:xfrm>
          <a:custGeom>
            <a:avLst/>
            <a:gdLst/>
            <a:ahLst/>
            <a:cxnLst/>
            <a:rect r="r" b="b" t="t" l="l"/>
            <a:pathLst>
              <a:path h="1159522" w="4655015">
                <a:moveTo>
                  <a:pt x="0" y="0"/>
                </a:moveTo>
                <a:lnTo>
                  <a:pt x="4655015" y="0"/>
                </a:lnTo>
                <a:lnTo>
                  <a:pt x="4655015" y="1159522"/>
                </a:lnTo>
                <a:lnTo>
                  <a:pt x="0" y="11595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994317" y="9645867"/>
            <a:ext cx="5281808" cy="1256884"/>
            <a:chOff x="0" y="0"/>
            <a:chExt cx="1391093" cy="3310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91093" cy="331031"/>
            </a:xfrm>
            <a:custGeom>
              <a:avLst/>
              <a:gdLst/>
              <a:ahLst/>
              <a:cxnLst/>
              <a:rect r="r" b="b" t="t" l="l"/>
              <a:pathLst>
                <a:path h="331031" w="1391093">
                  <a:moveTo>
                    <a:pt x="0" y="0"/>
                  </a:moveTo>
                  <a:lnTo>
                    <a:pt x="1391093" y="0"/>
                  </a:lnTo>
                  <a:lnTo>
                    <a:pt x="1391093" y="331031"/>
                  </a:lnTo>
                  <a:lnTo>
                    <a:pt x="0" y="331031"/>
                  </a:lnTo>
                  <a:close/>
                </a:path>
              </a:pathLst>
            </a:custGeom>
            <a:solidFill>
              <a:srgbClr val="005C6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91093" cy="36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828675"/>
            <a:ext cx="4910435" cy="1293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true">
                <a:solidFill>
                  <a:srgbClr val="B20000"/>
                </a:solidFill>
                <a:latin typeface="Poppins Bold"/>
                <a:ea typeface="Poppins Bold"/>
                <a:cs typeface="Poppins Bold"/>
                <a:sym typeface="Poppins Bold"/>
              </a:rPr>
              <a:t>Requisitos</a:t>
            </a:r>
          </a:p>
        </p:txBody>
      </p: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1028700" y="2955608"/>
          <a:ext cx="16230600" cy="6086475"/>
        </p:xfrm>
        <a:graphic>
          <a:graphicData uri="http://schemas.openxmlformats.org/drawingml/2006/table">
            <a:tbl>
              <a:tblPr/>
              <a:tblGrid>
                <a:gridCol w="5410200"/>
                <a:gridCol w="5410200"/>
                <a:gridCol w="5410200"/>
              </a:tblGrid>
              <a:tr h="960012">
                <a:tc gridSpan="3"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b="true" sz="2100">
                          <a:solidFill>
                            <a:srgbClr val="005C6D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FUNCIONAIS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b="true" sz="2100">
                          <a:solidFill>
                            <a:srgbClr val="005C6D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FUNCIONAIS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b="true" sz="2100">
                          <a:solidFill>
                            <a:srgbClr val="005C6D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FUNCIONAIS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321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292929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Cadastrar um usuário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292929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Logar na aplicação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292929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Exibir salas da instituição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001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292929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Descrever sala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292929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Agendar sala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292929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Exibir salas agendadas pelo usuário comum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001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292929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Gerenciar perfil de usuário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292929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Gerenciar dados da aplicação</a:t>
                      </a:r>
                      <a:endParaRPr lang="en-US" sz="1100"/>
                    </a:p>
                    <a:p>
                      <a:pPr algn="ctr">
                        <a:lnSpc>
                          <a:spcPts val="2520"/>
                        </a:lnSpc>
                      </a:pPr>
                      <a:r>
                        <a:rPr lang="en-US" sz="1800">
                          <a:solidFill>
                            <a:srgbClr val="292929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(Salas, equipamentos, blocos, etc.)</a:t>
                      </a:r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292929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Confirmar pedido de agendamento de sala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0012">
                <a:tc gridSpan="3"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b="true" sz="2100">
                          <a:solidFill>
                            <a:srgbClr val="005C6D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NÃO FUNCIONAIS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b="true" sz="2100">
                          <a:solidFill>
                            <a:srgbClr val="005C6D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NÃO FUNCIONAIS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b="true" sz="2100">
                          <a:solidFill>
                            <a:srgbClr val="005C6D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NÃO FUNCIONAIS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321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292929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Responsividade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292929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Disponibilidade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292929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Acessibilidade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994317" y="9645867"/>
            <a:ext cx="5281808" cy="1256884"/>
            <a:chOff x="0" y="0"/>
            <a:chExt cx="1391093" cy="3310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91093" cy="331031"/>
            </a:xfrm>
            <a:custGeom>
              <a:avLst/>
              <a:gdLst/>
              <a:ahLst/>
              <a:cxnLst/>
              <a:rect r="r" b="b" t="t" l="l"/>
              <a:pathLst>
                <a:path h="331031" w="1391093">
                  <a:moveTo>
                    <a:pt x="0" y="0"/>
                  </a:moveTo>
                  <a:lnTo>
                    <a:pt x="1391093" y="0"/>
                  </a:lnTo>
                  <a:lnTo>
                    <a:pt x="1391093" y="331031"/>
                  </a:lnTo>
                  <a:lnTo>
                    <a:pt x="0" y="331031"/>
                  </a:lnTo>
                  <a:close/>
                </a:path>
              </a:pathLst>
            </a:custGeom>
            <a:solidFill>
              <a:srgbClr val="005C6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91093" cy="36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127279" y="1056995"/>
            <a:ext cx="11132021" cy="8173011"/>
            <a:chOff x="0" y="0"/>
            <a:chExt cx="14842694" cy="108973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842694" cy="10897348"/>
            </a:xfrm>
            <a:custGeom>
              <a:avLst/>
              <a:gdLst/>
              <a:ahLst/>
              <a:cxnLst/>
              <a:rect r="r" b="b" t="t" l="l"/>
              <a:pathLst>
                <a:path h="10897348" w="14842694">
                  <a:moveTo>
                    <a:pt x="0" y="0"/>
                  </a:moveTo>
                  <a:lnTo>
                    <a:pt x="14842694" y="0"/>
                  </a:lnTo>
                  <a:lnTo>
                    <a:pt x="14842694" y="10897348"/>
                  </a:lnTo>
                  <a:lnTo>
                    <a:pt x="0" y="10897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-156" b="-3090"/>
              </a:stretch>
            </a:blipFill>
            <a:ln w="47625" cap="sq">
              <a:solidFill>
                <a:srgbClr val="000000"/>
              </a:solidFill>
              <a:prstDash val="solid"/>
              <a:miter/>
            </a:ln>
          </p:spPr>
        </p:sp>
        <p:grpSp>
          <p:nvGrpSpPr>
            <p:cNvPr name="Group 7" id="7"/>
            <p:cNvGrpSpPr/>
            <p:nvPr/>
          </p:nvGrpSpPr>
          <p:grpSpPr>
            <a:xfrm rot="0">
              <a:off x="6164132" y="2673816"/>
              <a:ext cx="2574376" cy="1455986"/>
              <a:chOff x="0" y="0"/>
              <a:chExt cx="508519" cy="287602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508519" cy="287602"/>
              </a:xfrm>
              <a:custGeom>
                <a:avLst/>
                <a:gdLst/>
                <a:ahLst/>
                <a:cxnLst/>
                <a:rect r="r" b="b" t="t" l="l"/>
                <a:pathLst>
                  <a:path h="287602" w="508519">
                    <a:moveTo>
                      <a:pt x="0" y="0"/>
                    </a:moveTo>
                    <a:lnTo>
                      <a:pt x="508519" y="0"/>
                    </a:lnTo>
                    <a:lnTo>
                      <a:pt x="508519" y="287602"/>
                    </a:lnTo>
                    <a:lnTo>
                      <a:pt x="0" y="287602"/>
                    </a:lnTo>
                    <a:close/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508519" cy="32570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10" id="10"/>
          <p:cNvSpPr txBox="true"/>
          <p:nvPr/>
        </p:nvSpPr>
        <p:spPr>
          <a:xfrm rot="0">
            <a:off x="1028700" y="3120390"/>
            <a:ext cx="4837844" cy="3846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true">
                <a:solidFill>
                  <a:srgbClr val="B20000"/>
                </a:solidFill>
                <a:latin typeface="Poppins Bold"/>
                <a:ea typeface="Poppins Bold"/>
                <a:cs typeface="Poppins Bold"/>
                <a:sym typeface="Poppins Bold"/>
              </a:rPr>
              <a:t>Modelo de Negócio (Canvas)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994317" y="9645867"/>
            <a:ext cx="5281808" cy="1256884"/>
            <a:chOff x="0" y="0"/>
            <a:chExt cx="1391093" cy="3310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91093" cy="331031"/>
            </a:xfrm>
            <a:custGeom>
              <a:avLst/>
              <a:gdLst/>
              <a:ahLst/>
              <a:cxnLst/>
              <a:rect r="r" b="b" t="t" l="l"/>
              <a:pathLst>
                <a:path h="331031" w="1391093">
                  <a:moveTo>
                    <a:pt x="0" y="0"/>
                  </a:moveTo>
                  <a:lnTo>
                    <a:pt x="1391093" y="0"/>
                  </a:lnTo>
                  <a:lnTo>
                    <a:pt x="1391093" y="331031"/>
                  </a:lnTo>
                  <a:lnTo>
                    <a:pt x="0" y="331031"/>
                  </a:lnTo>
                  <a:close/>
                </a:path>
              </a:pathLst>
            </a:custGeom>
            <a:solidFill>
              <a:srgbClr val="005C6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91093" cy="36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313569"/>
            <a:ext cx="7421601" cy="9659862"/>
          </a:xfrm>
          <a:custGeom>
            <a:avLst/>
            <a:gdLst/>
            <a:ahLst/>
            <a:cxnLst/>
            <a:rect r="r" b="b" t="t" l="l"/>
            <a:pathLst>
              <a:path h="9659862" w="7421601">
                <a:moveTo>
                  <a:pt x="0" y="0"/>
                </a:moveTo>
                <a:lnTo>
                  <a:pt x="7421601" y="0"/>
                </a:lnTo>
                <a:lnTo>
                  <a:pt x="7421601" y="9659862"/>
                </a:lnTo>
                <a:lnTo>
                  <a:pt x="0" y="96598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47625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11026236" y="3758565"/>
            <a:ext cx="6233064" cy="2569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true">
                <a:solidFill>
                  <a:srgbClr val="B20000"/>
                </a:solidFill>
                <a:latin typeface="Poppins Bold"/>
                <a:ea typeface="Poppins Bold"/>
                <a:cs typeface="Poppins Bold"/>
                <a:sym typeface="Poppins Bold"/>
              </a:rPr>
              <a:t>Diagrama de Casos de Uso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DAGpcAHgcO0</dc:identifier>
  <dcterms:modified xsi:type="dcterms:W3CDTF">2011-08-01T06:04:30Z</dcterms:modified>
  <cp:revision>1</cp:revision>
  <dc:title>Agenda Fatec</dc:title>
</cp:coreProperties>
</file>