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Decalotype" panose="020B0604020202020204" charset="0"/>
      <p:regular r:id="rId17"/>
    </p:embeddedFont>
    <p:embeddedFont>
      <p:font typeface="Decalotype Light" panose="020B0604020202020204" charset="0"/>
      <p:regular r:id="rId18"/>
    </p:embeddedFont>
    <p:embeddedFont>
      <p:font typeface="Decalotype Medium" panose="020B0604020202020204" charset="0"/>
      <p:regular r:id="rId19"/>
    </p:embeddedFont>
    <p:embeddedFont>
      <p:font typeface="Decalotype Semi-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16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cf.usp.br/agenda" TargetMode="External"/><Relationship Id="rId2" Type="http://schemas.openxmlformats.org/officeDocument/2006/relationships/hyperlink" Target="https://fatecjahu.edu.br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orkspace.google.com/intl/pt-PT/products/calendar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vinicius.cassemira@fatec.sp.gov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igma.com/design/0YOvLh2Zu1DpA57Q6KdQkl/Projeto-Integrador?node-id=1%3A3&amp;t=CIlk9aMN2xa8h7mD-1" TargetMode="External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hyperlink" Target="https://pi-salas-fatec-jahu.github.io/Site_Salas_Fatec_Jahu/Index.htm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62386" y="2426082"/>
            <a:ext cx="14193588" cy="5378322"/>
            <a:chOff x="0" y="0"/>
            <a:chExt cx="18924784" cy="7171096"/>
          </a:xfrm>
        </p:grpSpPr>
        <p:sp>
          <p:nvSpPr>
            <p:cNvPr id="4" name="TextBox 4"/>
            <p:cNvSpPr txBox="1"/>
            <p:nvPr/>
          </p:nvSpPr>
          <p:spPr>
            <a:xfrm>
              <a:off x="0" y="-57150"/>
              <a:ext cx="18924784" cy="60937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096"/>
                </a:lnSpc>
              </a:pPr>
              <a:r>
                <a:rPr lang="en-US" sz="9600">
                  <a:solidFill>
                    <a:srgbClr val="FFD93B"/>
                  </a:solidFill>
                  <a:latin typeface="Decalotype Semi-Bold"/>
                </a:rPr>
                <a:t>Gerenciamento e Agendamento de salas da Fatec Jahu - Agenda Fatec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281039"/>
              <a:ext cx="18924784" cy="8900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600"/>
                </a:lnSpc>
                <a:spcBef>
                  <a:spcPct val="0"/>
                </a:spcBef>
              </a:pPr>
              <a:r>
                <a:rPr lang="en-US" sz="4000">
                  <a:solidFill>
                    <a:srgbClr val="FFFFFF"/>
                  </a:solidFill>
                  <a:latin typeface="Decalotype Light"/>
                </a:rPr>
                <a:t>Arthur, Deivide, Pablo, Pedro Lucatto, Thiago e Vinicius Cruz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813443"/>
            <a:ext cx="13382727" cy="503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53"/>
              </a:lnSpc>
            </a:pPr>
            <a:r>
              <a:rPr lang="en-US" sz="7656" u="sng">
                <a:solidFill>
                  <a:srgbClr val="FFFFFF"/>
                </a:solidFill>
                <a:latin typeface="Decalotype"/>
                <a:hlinkClick r:id="rId2" tooltip="https://fatecjahu.edu.br"/>
              </a:rPr>
              <a:t>https://fatecjahu.edu.br/</a:t>
            </a:r>
          </a:p>
          <a:p>
            <a:pPr algn="l">
              <a:lnSpc>
                <a:spcPts val="9953"/>
              </a:lnSpc>
            </a:pPr>
            <a:r>
              <a:rPr lang="en-US" sz="7656" u="sng">
                <a:solidFill>
                  <a:srgbClr val="FFFFFF"/>
                </a:solidFill>
                <a:latin typeface="Decalotype"/>
                <a:hlinkClick r:id="rId3" tooltip="https://fcf.usp.br/agenda"/>
              </a:rPr>
              <a:t>https://fcf.usp.br/agenda</a:t>
            </a:r>
          </a:p>
          <a:p>
            <a:pPr algn="l">
              <a:lnSpc>
                <a:spcPts val="9953"/>
              </a:lnSpc>
            </a:pPr>
            <a:r>
              <a:rPr lang="en-US" sz="7656" u="sng">
                <a:solidFill>
                  <a:srgbClr val="FFFFFF"/>
                </a:solidFill>
                <a:latin typeface="Decalotype"/>
                <a:hlinkClick r:id="rId4" tooltip="https://workspace.google.com/intl/pt-PT/products/calendar/"/>
              </a:rPr>
              <a:t>https://workspace.google.com/intl/pt-PT/products/calendar/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428692"/>
            <a:ext cx="5773349" cy="152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FFD93B"/>
                </a:solidFill>
                <a:latin typeface="Decalotype Medium"/>
              </a:rPr>
              <a:t>Referências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5205" y="-149178"/>
            <a:ext cx="18818410" cy="10585355"/>
          </a:xfrm>
          <a:custGeom>
            <a:avLst/>
            <a:gdLst/>
            <a:ahLst/>
            <a:cxnLst/>
            <a:rect l="l" t="t" r="r" b="b"/>
            <a:pathLst>
              <a:path w="18818410" h="10585355">
                <a:moveTo>
                  <a:pt x="0" y="0"/>
                </a:moveTo>
                <a:lnTo>
                  <a:pt x="18818410" y="0"/>
                </a:lnTo>
                <a:lnTo>
                  <a:pt x="18818410" y="10585356"/>
                </a:lnTo>
                <a:lnTo>
                  <a:pt x="0" y="10585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236404" y="3710343"/>
            <a:ext cx="11815191" cy="2866313"/>
            <a:chOff x="0" y="0"/>
            <a:chExt cx="15753588" cy="3821751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5753588" cy="2028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1999"/>
                </a:lnSpc>
                <a:spcBef>
                  <a:spcPct val="0"/>
                </a:spcBef>
              </a:pPr>
              <a:r>
                <a:rPr lang="en-US" sz="9999">
                  <a:solidFill>
                    <a:srgbClr val="FFD93B"/>
                  </a:solidFill>
                  <a:latin typeface="Decalotype Medium"/>
                </a:rPr>
                <a:t>Obrigado!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318918"/>
              <a:ext cx="15753588" cy="1502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FFFFFF"/>
                  </a:solidFill>
                  <a:latin typeface="Decalotype Light"/>
                </a:rPr>
                <a:t>Vinícius Cruz Cassemira</a:t>
              </a:r>
            </a:p>
            <a:p>
              <a:pPr algn="ctr">
                <a:lnSpc>
                  <a:spcPts val="4550"/>
                </a:lnSpc>
              </a:pPr>
              <a:r>
                <a:rPr lang="en-US" sz="3500" u="sng">
                  <a:solidFill>
                    <a:srgbClr val="FFFFFF"/>
                  </a:solidFill>
                  <a:latin typeface="Decalotype Light"/>
                  <a:hlinkClick r:id="rId4" tooltip="mailto:vinicius.cassemira@fatec.sp.gov.br"/>
                </a:rPr>
                <a:t>E-mail: vinicius.cassemira@fatec.sp.gov.br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5174056" y="2508221"/>
            <a:ext cx="12864194" cy="12864194"/>
          </a:xfrm>
          <a:custGeom>
            <a:avLst/>
            <a:gdLst/>
            <a:ahLst/>
            <a:cxnLst/>
            <a:rect l="l" t="t" r="r" b="b"/>
            <a:pathLst>
              <a:path w="12864194" h="12864194">
                <a:moveTo>
                  <a:pt x="12864194" y="0"/>
                </a:moveTo>
                <a:lnTo>
                  <a:pt x="0" y="0"/>
                </a:lnTo>
                <a:lnTo>
                  <a:pt x="0" y="12864194"/>
                </a:lnTo>
                <a:lnTo>
                  <a:pt x="12864194" y="12864194"/>
                </a:lnTo>
                <a:lnTo>
                  <a:pt x="128641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1855903" y="-9149260"/>
            <a:ext cx="12864194" cy="12864194"/>
          </a:xfrm>
          <a:custGeom>
            <a:avLst/>
            <a:gdLst/>
            <a:ahLst/>
            <a:cxnLst/>
            <a:rect l="l" t="t" r="r" b="b"/>
            <a:pathLst>
              <a:path w="12864194" h="12864194">
                <a:moveTo>
                  <a:pt x="12864194" y="0"/>
                </a:moveTo>
                <a:lnTo>
                  <a:pt x="0" y="0"/>
                </a:lnTo>
                <a:lnTo>
                  <a:pt x="0" y="12864193"/>
                </a:lnTo>
                <a:lnTo>
                  <a:pt x="12864194" y="12864193"/>
                </a:lnTo>
                <a:lnTo>
                  <a:pt x="128641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3590690"/>
            <a:ext cx="15724831" cy="4835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10"/>
              </a:lnSpc>
              <a:spcBef>
                <a:spcPct val="0"/>
              </a:spcBef>
            </a:pPr>
            <a:r>
              <a:rPr lang="en-US" sz="6864">
                <a:solidFill>
                  <a:srgbClr val="FFFFFF"/>
                </a:solidFill>
                <a:latin typeface="Decalotype Light"/>
              </a:rPr>
              <a:t>    Desenvolver um software de gerenciamento e agendamento de salas com o objetivo de facilitar e otimizar a questão da disponibilidade e utilização das salas da Fatec Jahu.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051027"/>
            <a:ext cx="6814242" cy="138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74"/>
              </a:lnSpc>
            </a:pPr>
            <a:r>
              <a:rPr lang="en-US" sz="10374">
                <a:solidFill>
                  <a:srgbClr val="FFD93B"/>
                </a:solidFill>
                <a:latin typeface="Decalotype Medium"/>
              </a:rPr>
              <a:t>Introdução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68220" y="-2451489"/>
            <a:ext cx="10190791" cy="12738489"/>
          </a:xfrm>
          <a:custGeom>
            <a:avLst/>
            <a:gdLst/>
            <a:ahLst/>
            <a:cxnLst/>
            <a:rect l="l" t="t" r="r" b="b"/>
            <a:pathLst>
              <a:path w="10190791" h="12738489">
                <a:moveTo>
                  <a:pt x="0" y="0"/>
                </a:moveTo>
                <a:lnTo>
                  <a:pt x="10190791" y="0"/>
                </a:lnTo>
                <a:lnTo>
                  <a:pt x="10190791" y="12738489"/>
                </a:lnTo>
                <a:lnTo>
                  <a:pt x="0" y="127384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3915891" y="-1225744"/>
            <a:ext cx="10190791" cy="12738489"/>
          </a:xfrm>
          <a:custGeom>
            <a:avLst/>
            <a:gdLst/>
            <a:ahLst/>
            <a:cxnLst/>
            <a:rect l="l" t="t" r="r" b="b"/>
            <a:pathLst>
              <a:path w="10190791" h="12738489">
                <a:moveTo>
                  <a:pt x="10190791" y="0"/>
                </a:moveTo>
                <a:lnTo>
                  <a:pt x="0" y="0"/>
                </a:lnTo>
                <a:lnTo>
                  <a:pt x="0" y="12738488"/>
                </a:lnTo>
                <a:lnTo>
                  <a:pt x="10190791" y="12738488"/>
                </a:lnTo>
                <a:lnTo>
                  <a:pt x="1019079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2411730" y="3917756"/>
            <a:ext cx="263441" cy="271249"/>
          </a:xfrm>
          <a:prstGeom prst="rect">
            <a:avLst/>
          </a:prstGeom>
          <a:solidFill>
            <a:srgbClr val="FFD93B"/>
          </a:solidFill>
        </p:spPr>
      </p:sp>
      <p:sp>
        <p:nvSpPr>
          <p:cNvPr id="5" name="AutoShape 5"/>
          <p:cNvSpPr/>
          <p:nvPr/>
        </p:nvSpPr>
        <p:spPr>
          <a:xfrm>
            <a:off x="2411730" y="7342926"/>
            <a:ext cx="263441" cy="271249"/>
          </a:xfrm>
          <a:prstGeom prst="rect">
            <a:avLst/>
          </a:prstGeom>
          <a:solidFill>
            <a:srgbClr val="FFD93B"/>
          </a:solidFill>
        </p:spPr>
      </p:sp>
      <p:sp>
        <p:nvSpPr>
          <p:cNvPr id="6" name="TextBox 6"/>
          <p:cNvSpPr txBox="1"/>
          <p:nvPr/>
        </p:nvSpPr>
        <p:spPr>
          <a:xfrm>
            <a:off x="1390650" y="1200150"/>
            <a:ext cx="10567970" cy="152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Semi-Bold"/>
              </a:rPr>
              <a:t>Objetivos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36110" y="3719636"/>
            <a:ext cx="8263890" cy="3000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FFFFFF"/>
                </a:solidFill>
                <a:latin typeface="Decalotype Light"/>
              </a:rPr>
              <a:t>Desenvolver um site que proporcione praticidade e agilidade em relação ao agendamento e consulta de salas da Fatec Jahu, respectivamente.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  <a:endParaRPr lang="en-US" sz="3999">
              <a:solidFill>
                <a:srgbClr val="FFFFFF"/>
              </a:solidFill>
              <a:latin typeface="Decalotype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11730" y="7100725"/>
            <a:ext cx="11033360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Decalotype"/>
              </a:rPr>
              <a:t>Entrevistar os auxiliares de docente da Fatec Jahu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20254">
            <a:off x="15438198" y="123368"/>
            <a:ext cx="8085692" cy="11166940"/>
          </a:xfrm>
          <a:custGeom>
            <a:avLst/>
            <a:gdLst/>
            <a:ahLst/>
            <a:cxnLst/>
            <a:rect l="l" t="t" r="r" b="b"/>
            <a:pathLst>
              <a:path w="8085692" h="11166940">
                <a:moveTo>
                  <a:pt x="0" y="0"/>
                </a:moveTo>
                <a:lnTo>
                  <a:pt x="8085692" y="0"/>
                </a:lnTo>
                <a:lnTo>
                  <a:pt x="8085692" y="11166940"/>
                </a:lnTo>
                <a:lnTo>
                  <a:pt x="0" y="111669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3009" r="-4251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516088"/>
            <a:ext cx="12841445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FFD93B"/>
                </a:solidFill>
                <a:latin typeface="Decalotype Medium"/>
              </a:rPr>
              <a:t>Requisitos Funcionais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30332" y="3288533"/>
            <a:ext cx="5274321" cy="5472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80"/>
              </a:lnSpc>
            </a:pPr>
            <a:r>
              <a:rPr lang="en-US" sz="2843">
                <a:solidFill>
                  <a:srgbClr val="FFFFFF"/>
                </a:solidFill>
                <a:latin typeface="Decalotype"/>
              </a:rPr>
              <a:t>Cadastrar usuário </a:t>
            </a:r>
          </a:p>
          <a:p>
            <a:pPr algn="l">
              <a:lnSpc>
                <a:spcPts val="3980"/>
              </a:lnSpc>
            </a:pPr>
            <a:endParaRPr lang="en-US" sz="2843">
              <a:solidFill>
                <a:srgbClr val="FFFFFF"/>
              </a:solidFill>
              <a:latin typeface="Decalotype"/>
            </a:endParaRPr>
          </a:p>
          <a:p>
            <a:pPr algn="l">
              <a:lnSpc>
                <a:spcPts val="3980"/>
              </a:lnSpc>
            </a:pPr>
            <a:r>
              <a:rPr lang="en-US" sz="2843">
                <a:solidFill>
                  <a:srgbClr val="FFFFFF"/>
                </a:solidFill>
                <a:latin typeface="Decalotype"/>
              </a:rPr>
              <a:t>Logar na aplicação</a:t>
            </a:r>
          </a:p>
          <a:p>
            <a:pPr algn="l">
              <a:lnSpc>
                <a:spcPts val="3980"/>
              </a:lnSpc>
            </a:pPr>
            <a:endParaRPr lang="en-US" sz="2843">
              <a:solidFill>
                <a:srgbClr val="FFFFFF"/>
              </a:solidFill>
              <a:latin typeface="Decalotype"/>
            </a:endParaRPr>
          </a:p>
          <a:p>
            <a:pPr algn="l">
              <a:lnSpc>
                <a:spcPts val="3980"/>
              </a:lnSpc>
            </a:pPr>
            <a:r>
              <a:rPr lang="en-US" sz="2843">
                <a:solidFill>
                  <a:srgbClr val="FFFFFF"/>
                </a:solidFill>
                <a:latin typeface="Decalotype"/>
              </a:rPr>
              <a:t>Iniciar site</a:t>
            </a:r>
          </a:p>
          <a:p>
            <a:pPr algn="l">
              <a:lnSpc>
                <a:spcPts val="3980"/>
              </a:lnSpc>
            </a:pPr>
            <a:endParaRPr lang="en-US" sz="2843">
              <a:solidFill>
                <a:srgbClr val="FFFFFF"/>
              </a:solidFill>
              <a:latin typeface="Decalotype"/>
            </a:endParaRPr>
          </a:p>
          <a:p>
            <a:pPr algn="l">
              <a:lnSpc>
                <a:spcPts val="3980"/>
              </a:lnSpc>
            </a:pPr>
            <a:r>
              <a:rPr lang="en-US" sz="2843">
                <a:solidFill>
                  <a:srgbClr val="FFFFFF"/>
                </a:solidFill>
                <a:latin typeface="Decalotype"/>
              </a:rPr>
              <a:t>Exibir blocos</a:t>
            </a:r>
          </a:p>
          <a:p>
            <a:pPr algn="l">
              <a:lnSpc>
                <a:spcPts val="3980"/>
              </a:lnSpc>
            </a:pPr>
            <a:endParaRPr lang="en-US" sz="2843">
              <a:solidFill>
                <a:srgbClr val="FFFFFF"/>
              </a:solidFill>
              <a:latin typeface="Decalotype"/>
            </a:endParaRPr>
          </a:p>
          <a:p>
            <a:pPr algn="l">
              <a:lnSpc>
                <a:spcPts val="3980"/>
              </a:lnSpc>
            </a:pPr>
            <a:endParaRPr lang="en-US" sz="2843">
              <a:solidFill>
                <a:srgbClr val="FFFFFF"/>
              </a:solidFill>
              <a:latin typeface="Decalotype"/>
            </a:endParaRPr>
          </a:p>
          <a:p>
            <a:pPr algn="l">
              <a:lnSpc>
                <a:spcPts val="3980"/>
              </a:lnSpc>
            </a:pPr>
            <a:endParaRPr lang="en-US" sz="2843">
              <a:solidFill>
                <a:srgbClr val="FFFFFF"/>
              </a:solidFill>
              <a:latin typeface="Decalotype"/>
            </a:endParaRPr>
          </a:p>
          <a:p>
            <a:pPr marL="0" lvl="0" indent="0" algn="l">
              <a:lnSpc>
                <a:spcPts val="3980"/>
              </a:lnSpc>
              <a:spcBef>
                <a:spcPct val="0"/>
              </a:spcBef>
            </a:pPr>
            <a:endParaRPr lang="en-US" sz="2843">
              <a:solidFill>
                <a:srgbClr val="FFFFFF"/>
              </a:solidFill>
              <a:latin typeface="Decalotyp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139810" y="3288533"/>
            <a:ext cx="3031331" cy="4939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Decalotype"/>
              </a:rPr>
              <a:t>Exibir salas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FFFFFF"/>
              </a:solidFill>
              <a:latin typeface="Decalotype"/>
            </a:endParaR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Decalotype"/>
              </a:rPr>
              <a:t>Descrever sala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FFFFFF"/>
              </a:solidFill>
              <a:latin typeface="Decalotype"/>
            </a:endParaR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Decalotype"/>
              </a:rPr>
              <a:t>Agendar sala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FFFFFF"/>
              </a:solidFill>
              <a:latin typeface="Decalotype"/>
            </a:endParaR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Decalotype"/>
              </a:rPr>
              <a:t>Exibir salas agendadas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FFFFFF"/>
              </a:solidFill>
              <a:latin typeface="Decalotype"/>
            </a:endParaR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Decalotype"/>
              </a:rPr>
              <a:t>Fornecer ajuda</a:t>
            </a:r>
          </a:p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FFFFFF"/>
              </a:solidFill>
              <a:latin typeface="Decalotype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875852" y="3483816"/>
            <a:ext cx="263441" cy="271249"/>
          </a:xfrm>
          <a:prstGeom prst="rect">
            <a:avLst/>
          </a:prstGeom>
          <a:solidFill>
            <a:srgbClr val="FFD93B"/>
          </a:solidFill>
        </p:spPr>
      </p:sp>
      <p:sp>
        <p:nvSpPr>
          <p:cNvPr id="7" name="AutoShape 7"/>
          <p:cNvSpPr/>
          <p:nvPr/>
        </p:nvSpPr>
        <p:spPr>
          <a:xfrm>
            <a:off x="8719334" y="3483816"/>
            <a:ext cx="263441" cy="271249"/>
          </a:xfrm>
          <a:prstGeom prst="rect">
            <a:avLst/>
          </a:prstGeom>
          <a:solidFill>
            <a:srgbClr val="FFD93B"/>
          </a:solidFill>
        </p:spPr>
      </p:sp>
      <p:sp>
        <p:nvSpPr>
          <p:cNvPr id="8" name="AutoShape 8"/>
          <p:cNvSpPr/>
          <p:nvPr/>
        </p:nvSpPr>
        <p:spPr>
          <a:xfrm>
            <a:off x="1875852" y="6424497"/>
            <a:ext cx="263441" cy="271249"/>
          </a:xfrm>
          <a:prstGeom prst="rect">
            <a:avLst/>
          </a:prstGeom>
          <a:solidFill>
            <a:srgbClr val="FFD93B"/>
          </a:solidFill>
        </p:spPr>
      </p:sp>
      <p:sp>
        <p:nvSpPr>
          <p:cNvPr id="9" name="AutoShape 9"/>
          <p:cNvSpPr/>
          <p:nvPr/>
        </p:nvSpPr>
        <p:spPr>
          <a:xfrm>
            <a:off x="1875852" y="5467449"/>
            <a:ext cx="263441" cy="271249"/>
          </a:xfrm>
          <a:prstGeom prst="rect">
            <a:avLst/>
          </a:prstGeom>
          <a:solidFill>
            <a:srgbClr val="FFD93B"/>
          </a:solidFill>
        </p:spPr>
      </p:sp>
      <p:sp>
        <p:nvSpPr>
          <p:cNvPr id="10" name="AutoShape 10"/>
          <p:cNvSpPr/>
          <p:nvPr/>
        </p:nvSpPr>
        <p:spPr>
          <a:xfrm>
            <a:off x="1875852" y="4512953"/>
            <a:ext cx="263441" cy="271249"/>
          </a:xfrm>
          <a:prstGeom prst="rect">
            <a:avLst/>
          </a:prstGeom>
          <a:solidFill>
            <a:srgbClr val="FFD93B"/>
          </a:solidFill>
        </p:spPr>
      </p:sp>
      <p:sp>
        <p:nvSpPr>
          <p:cNvPr id="11" name="AutoShape 11"/>
          <p:cNvSpPr/>
          <p:nvPr/>
        </p:nvSpPr>
        <p:spPr>
          <a:xfrm>
            <a:off x="8719334" y="7440971"/>
            <a:ext cx="263441" cy="271249"/>
          </a:xfrm>
          <a:prstGeom prst="rect">
            <a:avLst/>
          </a:prstGeom>
          <a:solidFill>
            <a:srgbClr val="FFD93B"/>
          </a:solidFill>
        </p:spPr>
      </p:sp>
      <p:sp>
        <p:nvSpPr>
          <p:cNvPr id="12" name="AutoShape 12"/>
          <p:cNvSpPr/>
          <p:nvPr/>
        </p:nvSpPr>
        <p:spPr>
          <a:xfrm>
            <a:off x="8702523" y="6478172"/>
            <a:ext cx="263441" cy="271249"/>
          </a:xfrm>
          <a:prstGeom prst="rect">
            <a:avLst/>
          </a:prstGeom>
          <a:solidFill>
            <a:srgbClr val="FFD93B"/>
          </a:solidFill>
        </p:spPr>
      </p:sp>
      <p:sp>
        <p:nvSpPr>
          <p:cNvPr id="13" name="AutoShape 13"/>
          <p:cNvSpPr/>
          <p:nvPr/>
        </p:nvSpPr>
        <p:spPr>
          <a:xfrm>
            <a:off x="8719334" y="5515374"/>
            <a:ext cx="263441" cy="271249"/>
          </a:xfrm>
          <a:prstGeom prst="rect">
            <a:avLst/>
          </a:prstGeom>
          <a:solidFill>
            <a:srgbClr val="FFD93B"/>
          </a:solidFill>
        </p:spPr>
      </p:sp>
      <p:sp>
        <p:nvSpPr>
          <p:cNvPr id="14" name="AutoShape 14"/>
          <p:cNvSpPr/>
          <p:nvPr/>
        </p:nvSpPr>
        <p:spPr>
          <a:xfrm>
            <a:off x="8719334" y="4512953"/>
            <a:ext cx="263441" cy="271249"/>
          </a:xfrm>
          <a:prstGeom prst="rect">
            <a:avLst/>
          </a:prstGeom>
          <a:solidFill>
            <a:srgbClr val="FFD93B"/>
          </a:solid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20254">
            <a:off x="15438198" y="123368"/>
            <a:ext cx="8085692" cy="11166940"/>
          </a:xfrm>
          <a:custGeom>
            <a:avLst/>
            <a:gdLst/>
            <a:ahLst/>
            <a:cxnLst/>
            <a:rect l="l" t="t" r="r" b="b"/>
            <a:pathLst>
              <a:path w="8085692" h="11166940">
                <a:moveTo>
                  <a:pt x="0" y="0"/>
                </a:moveTo>
                <a:lnTo>
                  <a:pt x="8085692" y="0"/>
                </a:lnTo>
                <a:lnTo>
                  <a:pt x="8085692" y="11166940"/>
                </a:lnTo>
                <a:lnTo>
                  <a:pt x="0" y="111669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3009" r="-4251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475630"/>
            <a:ext cx="12841445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FFD93B"/>
                </a:solidFill>
                <a:latin typeface="Decalotype Medium"/>
              </a:rPr>
              <a:t>Requisitos não Funcionais</a:t>
            </a:r>
          </a:p>
        </p:txBody>
      </p:sp>
      <p:sp>
        <p:nvSpPr>
          <p:cNvPr id="4" name="AutoShape 4"/>
          <p:cNvSpPr/>
          <p:nvPr/>
        </p:nvSpPr>
        <p:spPr>
          <a:xfrm>
            <a:off x="1702097" y="6992130"/>
            <a:ext cx="263441" cy="271249"/>
          </a:xfrm>
          <a:prstGeom prst="rect">
            <a:avLst/>
          </a:prstGeom>
          <a:solidFill>
            <a:srgbClr val="FFD93B"/>
          </a:solidFill>
        </p:spPr>
      </p:sp>
      <p:sp>
        <p:nvSpPr>
          <p:cNvPr id="5" name="AutoShape 5"/>
          <p:cNvSpPr/>
          <p:nvPr/>
        </p:nvSpPr>
        <p:spPr>
          <a:xfrm>
            <a:off x="1702097" y="5945104"/>
            <a:ext cx="263441" cy="271249"/>
          </a:xfrm>
          <a:prstGeom prst="rect">
            <a:avLst/>
          </a:prstGeom>
          <a:solidFill>
            <a:srgbClr val="FFD93B"/>
          </a:solidFill>
        </p:spPr>
      </p:sp>
      <p:sp>
        <p:nvSpPr>
          <p:cNvPr id="6" name="AutoShape 6"/>
          <p:cNvSpPr/>
          <p:nvPr/>
        </p:nvSpPr>
        <p:spPr>
          <a:xfrm>
            <a:off x="1702097" y="5024661"/>
            <a:ext cx="263441" cy="271249"/>
          </a:xfrm>
          <a:prstGeom prst="rect">
            <a:avLst/>
          </a:prstGeom>
          <a:solidFill>
            <a:srgbClr val="FFD93B"/>
          </a:solidFill>
        </p:spPr>
      </p:sp>
      <p:sp>
        <p:nvSpPr>
          <p:cNvPr id="7" name="TextBox 7"/>
          <p:cNvSpPr txBox="1"/>
          <p:nvPr/>
        </p:nvSpPr>
        <p:spPr>
          <a:xfrm>
            <a:off x="2124187" y="4844015"/>
            <a:ext cx="5325235" cy="2957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Decalotype"/>
              </a:rPr>
              <a:t>Responsividade;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FFFFFF"/>
              </a:solidFill>
              <a:latin typeface="Decalotype"/>
            </a:endParaR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Decalotype"/>
              </a:rPr>
              <a:t>Disponibilidade;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FFFFFF"/>
              </a:solidFill>
              <a:latin typeface="Decalotype"/>
            </a:endParaR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Decalotype"/>
              </a:rPr>
              <a:t>Acessibilidade.</a:t>
            </a:r>
          </a:p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FFFFFF"/>
              </a:solidFill>
              <a:latin typeface="Decaloty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38882" y="514350"/>
            <a:ext cx="12610235" cy="9258300"/>
          </a:xfrm>
          <a:custGeom>
            <a:avLst/>
            <a:gdLst/>
            <a:ahLst/>
            <a:cxnLst/>
            <a:rect l="l" t="t" r="r" b="b"/>
            <a:pathLst>
              <a:path w="12610235" h="9258300">
                <a:moveTo>
                  <a:pt x="0" y="0"/>
                </a:moveTo>
                <a:lnTo>
                  <a:pt x="12610236" y="0"/>
                </a:lnTo>
                <a:lnTo>
                  <a:pt x="12610236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45" r="-156" b="-1545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55755" y="-830853"/>
            <a:ext cx="6289462" cy="7861827"/>
          </a:xfrm>
          <a:custGeom>
            <a:avLst/>
            <a:gdLst/>
            <a:ahLst/>
            <a:cxnLst/>
            <a:rect l="l" t="t" r="r" b="b"/>
            <a:pathLst>
              <a:path w="6289462" h="7861827">
                <a:moveTo>
                  <a:pt x="0" y="0"/>
                </a:moveTo>
                <a:lnTo>
                  <a:pt x="6289462" y="0"/>
                </a:lnTo>
                <a:lnTo>
                  <a:pt x="6289462" y="7861827"/>
                </a:lnTo>
                <a:lnTo>
                  <a:pt x="0" y="7861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199263" y="1737456"/>
            <a:ext cx="8297824" cy="10372280"/>
          </a:xfrm>
          <a:custGeom>
            <a:avLst/>
            <a:gdLst/>
            <a:ahLst/>
            <a:cxnLst/>
            <a:rect l="l" t="t" r="r" b="b"/>
            <a:pathLst>
              <a:path w="8297824" h="10372280">
                <a:moveTo>
                  <a:pt x="0" y="0"/>
                </a:moveTo>
                <a:lnTo>
                  <a:pt x="8297824" y="0"/>
                </a:lnTo>
                <a:lnTo>
                  <a:pt x="8297824" y="10372280"/>
                </a:lnTo>
                <a:lnTo>
                  <a:pt x="0" y="10372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420292" y="6813286"/>
            <a:ext cx="5557942" cy="6947427"/>
          </a:xfrm>
          <a:custGeom>
            <a:avLst/>
            <a:gdLst/>
            <a:ahLst/>
            <a:cxnLst/>
            <a:rect l="l" t="t" r="r" b="b"/>
            <a:pathLst>
              <a:path w="5557942" h="6947427">
                <a:moveTo>
                  <a:pt x="0" y="0"/>
                </a:moveTo>
                <a:lnTo>
                  <a:pt x="5557942" y="0"/>
                </a:lnTo>
                <a:lnTo>
                  <a:pt x="5557942" y="6947428"/>
                </a:lnTo>
                <a:lnTo>
                  <a:pt x="0" y="69474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27176" y="-7125883"/>
            <a:ext cx="8297824" cy="10372280"/>
          </a:xfrm>
          <a:custGeom>
            <a:avLst/>
            <a:gdLst/>
            <a:ahLst/>
            <a:cxnLst/>
            <a:rect l="l" t="t" r="r" b="b"/>
            <a:pathLst>
              <a:path w="8297824" h="10372280">
                <a:moveTo>
                  <a:pt x="0" y="0"/>
                </a:moveTo>
                <a:lnTo>
                  <a:pt x="8297824" y="0"/>
                </a:lnTo>
                <a:lnTo>
                  <a:pt x="8297824" y="10372280"/>
                </a:lnTo>
                <a:lnTo>
                  <a:pt x="0" y="10372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152900" y="2511457"/>
            <a:ext cx="9982200" cy="303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FFD93B"/>
                </a:solidFill>
                <a:latin typeface="Decalotype"/>
              </a:rPr>
              <a:t>Protótipo </a:t>
            </a:r>
          </a:p>
          <a:p>
            <a:pPr marL="0" lvl="0" indent="0" algn="ctr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"/>
              </a:rPr>
              <a:t>do Projeto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52900" y="6708743"/>
            <a:ext cx="998220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u="sng">
                <a:solidFill>
                  <a:srgbClr val="FFFFFF"/>
                </a:solidFill>
                <a:latin typeface="Decalotype Light"/>
                <a:hlinkClick r:id="rId8" tooltip="https://www.figma.com/design/0YOvLh2Zu1DpA57Q6KdQkl/Projeto-Integrador?node-id=1%3A3&amp;t=CIlk9aMN2xa8h7mD-1"/>
              </a:rPr>
              <a:t>https://www.figma.com/design/0YOvLh2Zu1DpA57Q6KdQkl/Projeto-Integrador?node-id=1%3A3&amp;t=CIlk9aMN2xa8h7mD-1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5205" y="-149178"/>
            <a:ext cx="18818410" cy="10585355"/>
          </a:xfrm>
          <a:custGeom>
            <a:avLst/>
            <a:gdLst/>
            <a:ahLst/>
            <a:cxnLst/>
            <a:rect l="l" t="t" r="r" b="b"/>
            <a:pathLst>
              <a:path w="18818410" h="10585355">
                <a:moveTo>
                  <a:pt x="0" y="0"/>
                </a:moveTo>
                <a:lnTo>
                  <a:pt x="18818410" y="0"/>
                </a:lnTo>
                <a:lnTo>
                  <a:pt x="18818410" y="10585356"/>
                </a:lnTo>
                <a:lnTo>
                  <a:pt x="0" y="10585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69611" y="447081"/>
            <a:ext cx="8757102" cy="6068727"/>
          </a:xfrm>
          <a:custGeom>
            <a:avLst/>
            <a:gdLst/>
            <a:ahLst/>
            <a:cxnLst/>
            <a:rect l="l" t="t" r="r" b="b"/>
            <a:pathLst>
              <a:path w="8757102" h="6068727">
                <a:moveTo>
                  <a:pt x="0" y="0"/>
                </a:moveTo>
                <a:lnTo>
                  <a:pt x="8757102" y="0"/>
                </a:lnTo>
                <a:lnTo>
                  <a:pt x="8757102" y="6068727"/>
                </a:lnTo>
                <a:lnTo>
                  <a:pt x="0" y="60687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27" b="-132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69611" y="6515808"/>
            <a:ext cx="4372555" cy="3324110"/>
          </a:xfrm>
          <a:custGeom>
            <a:avLst/>
            <a:gdLst/>
            <a:ahLst/>
            <a:cxnLst/>
            <a:rect l="l" t="t" r="r" b="b"/>
            <a:pathLst>
              <a:path w="4372555" h="3324110">
                <a:moveTo>
                  <a:pt x="0" y="0"/>
                </a:moveTo>
                <a:lnTo>
                  <a:pt x="4372555" y="0"/>
                </a:lnTo>
                <a:lnTo>
                  <a:pt x="4372555" y="3324111"/>
                </a:lnTo>
                <a:lnTo>
                  <a:pt x="0" y="33241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92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642166" y="6515808"/>
            <a:ext cx="4384547" cy="3324110"/>
          </a:xfrm>
          <a:custGeom>
            <a:avLst/>
            <a:gdLst/>
            <a:ahLst/>
            <a:cxnLst/>
            <a:rect l="l" t="t" r="r" b="b"/>
            <a:pathLst>
              <a:path w="4384547" h="3324110">
                <a:moveTo>
                  <a:pt x="0" y="0"/>
                </a:moveTo>
                <a:lnTo>
                  <a:pt x="4384547" y="0"/>
                </a:lnTo>
                <a:lnTo>
                  <a:pt x="4384547" y="3324111"/>
                </a:lnTo>
                <a:lnTo>
                  <a:pt x="0" y="33241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6674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8843385" y="2911425"/>
            <a:ext cx="10320133" cy="4501492"/>
            <a:chOff x="0" y="0"/>
            <a:chExt cx="13760177" cy="6001990"/>
          </a:xfrm>
        </p:grpSpPr>
        <p:sp>
          <p:nvSpPr>
            <p:cNvPr id="7" name="TextBox 7"/>
            <p:cNvSpPr txBox="1"/>
            <p:nvPr/>
          </p:nvSpPr>
          <p:spPr>
            <a:xfrm>
              <a:off x="0" y="0"/>
              <a:ext cx="13760177" cy="16302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0481"/>
                </a:lnSpc>
                <a:spcBef>
                  <a:spcPct val="0"/>
                </a:spcBef>
              </a:pPr>
              <a:r>
                <a:rPr lang="en-US" sz="8734" dirty="0" err="1">
                  <a:solidFill>
                    <a:srgbClr val="FFD93B"/>
                  </a:solidFill>
                  <a:latin typeface="Decalotype Medium"/>
                  <a:hlinkClick r:id="rId7" tooltip="https://pi-salas-fatec-jahu.github.io/Site_Salas_Fatec_Jahu/Index.html"/>
                </a:rPr>
                <a:t>Páginas</a:t>
              </a:r>
              <a:r>
                <a:rPr lang="en-US" sz="8734" dirty="0">
                  <a:solidFill>
                    <a:srgbClr val="FFD93B"/>
                  </a:solidFill>
                  <a:latin typeface="Decalotype Medium"/>
                  <a:hlinkClick r:id="rId7" tooltip="https://pi-salas-fatec-jahu.github.io/Site_Salas_Fatec_Jahu/Index.html"/>
                </a:rPr>
                <a:t> - HTML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022184"/>
              <a:ext cx="13760177" cy="39798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74"/>
                </a:lnSpc>
              </a:pPr>
              <a:r>
                <a:rPr lang="en-US" sz="3057">
                  <a:solidFill>
                    <a:srgbClr val="FFFFFF"/>
                  </a:solidFill>
                  <a:latin typeface="Decalotype Light"/>
                </a:rPr>
                <a:t>Tela inicial</a:t>
              </a:r>
            </a:p>
            <a:p>
              <a:pPr algn="ctr">
                <a:lnSpc>
                  <a:spcPts val="3974"/>
                </a:lnSpc>
              </a:pPr>
              <a:endParaRPr lang="en-US" sz="3057">
                <a:solidFill>
                  <a:srgbClr val="FFFFFF"/>
                </a:solidFill>
                <a:latin typeface="Decalotype Light"/>
              </a:endParaRPr>
            </a:p>
            <a:p>
              <a:pPr algn="ctr">
                <a:lnSpc>
                  <a:spcPts val="3974"/>
                </a:lnSpc>
              </a:pPr>
              <a:r>
                <a:rPr lang="en-US" sz="3057">
                  <a:solidFill>
                    <a:srgbClr val="FFFFFF"/>
                  </a:solidFill>
                  <a:latin typeface="Decalotype Light"/>
                </a:rPr>
                <a:t>Login</a:t>
              </a:r>
            </a:p>
            <a:p>
              <a:pPr algn="ctr">
                <a:lnSpc>
                  <a:spcPts val="3974"/>
                </a:lnSpc>
              </a:pPr>
              <a:endParaRPr lang="en-US" sz="3057">
                <a:solidFill>
                  <a:srgbClr val="FFFFFF"/>
                </a:solidFill>
                <a:latin typeface="Decalotype Light"/>
              </a:endParaRPr>
            </a:p>
            <a:p>
              <a:pPr algn="ctr">
                <a:lnSpc>
                  <a:spcPts val="3974"/>
                </a:lnSpc>
              </a:pPr>
              <a:r>
                <a:rPr lang="en-US" sz="3057">
                  <a:solidFill>
                    <a:srgbClr val="FFFFFF"/>
                  </a:solidFill>
                  <a:latin typeface="Decalotype Light"/>
                </a:rPr>
                <a:t>Cadastro</a:t>
              </a:r>
            </a:p>
            <a:p>
              <a:pPr algn="ctr">
                <a:lnSpc>
                  <a:spcPts val="3974"/>
                </a:lnSpc>
              </a:pPr>
              <a:endParaRPr lang="en-US" sz="3057">
                <a:solidFill>
                  <a:srgbClr val="FFFFFF"/>
                </a:solidFill>
                <a:latin typeface="Decalotype Ligh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783958"/>
            <a:ext cx="18288000" cy="526854"/>
          </a:xfrm>
          <a:custGeom>
            <a:avLst/>
            <a:gdLst/>
            <a:ahLst/>
            <a:cxnLst/>
            <a:rect l="l" t="t" r="r" b="b"/>
            <a:pathLst>
              <a:path w="18288000" h="526854">
                <a:moveTo>
                  <a:pt x="0" y="0"/>
                </a:moveTo>
                <a:lnTo>
                  <a:pt x="18288000" y="0"/>
                </a:lnTo>
                <a:lnTo>
                  <a:pt x="18288000" y="526855"/>
                </a:lnTo>
                <a:lnTo>
                  <a:pt x="0" y="5268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20897" b="-83163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01090" y="1954385"/>
            <a:ext cx="16258210" cy="152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999"/>
              </a:lnSpc>
            </a:pPr>
            <a:r>
              <a:rPr lang="en-US" sz="9999">
                <a:solidFill>
                  <a:srgbClr val="FFD93B"/>
                </a:solidFill>
                <a:latin typeface="Decalotype Medium"/>
              </a:rPr>
              <a:t>Considerações Finais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1090" y="4118726"/>
            <a:ext cx="14350097" cy="4204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63"/>
              </a:lnSpc>
              <a:spcBef>
                <a:spcPct val="0"/>
              </a:spcBef>
            </a:pPr>
            <a:r>
              <a:rPr lang="en-US" sz="3973" dirty="0">
                <a:solidFill>
                  <a:srgbClr val="FFFFFF"/>
                </a:solidFill>
                <a:latin typeface="Decalotype"/>
              </a:rPr>
              <a:t>   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Ao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desenvolvermos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este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projeto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,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foi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possível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adquirir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conhecimentos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sobre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como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a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engenharia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de software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funciona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. O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processo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de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desenvolvimento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deste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projeto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nos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proporcionou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conhecimentos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em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diversas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ferramentas.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Continuaremos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a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trabalhar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no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desenvolvimento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e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codificação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dos wireframes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criados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, e,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posteriormente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,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será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implementada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a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parte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 de back-end da </a:t>
            </a:r>
            <a:r>
              <a:rPr lang="en-US" sz="3973" dirty="0" err="1">
                <a:solidFill>
                  <a:srgbClr val="FFFFFF"/>
                </a:solidFill>
                <a:latin typeface="Decalotype"/>
              </a:rPr>
              <a:t>aplicação</a:t>
            </a:r>
            <a:r>
              <a:rPr lang="en-US" sz="3973" dirty="0">
                <a:solidFill>
                  <a:srgbClr val="FFFFFF"/>
                </a:solidFill>
                <a:latin typeface="Decalotype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Personalizar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Decalotype Medium</vt:lpstr>
      <vt:lpstr>Decalotype</vt:lpstr>
      <vt:lpstr>Calibri</vt:lpstr>
      <vt:lpstr>Decalotype Light</vt:lpstr>
      <vt:lpstr>Decalotype Semi-Bold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PI</dc:title>
  <cp:lastModifiedBy>PABLO VALENTIN</cp:lastModifiedBy>
  <cp:revision>2</cp:revision>
  <dcterms:created xsi:type="dcterms:W3CDTF">2006-08-16T00:00:00Z</dcterms:created>
  <dcterms:modified xsi:type="dcterms:W3CDTF">2024-05-23T05:18:31Z</dcterms:modified>
  <dc:identifier>DAGF4yh5dlM</dc:identifier>
</cp:coreProperties>
</file>