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6" r:id="rId3"/>
    <p:sldId id="336" r:id="rId4"/>
    <p:sldId id="322" r:id="rId5"/>
    <p:sldId id="337" r:id="rId6"/>
    <p:sldId id="323" r:id="rId7"/>
    <p:sldId id="324" r:id="rId8"/>
    <p:sldId id="325" r:id="rId9"/>
    <p:sldId id="326" r:id="rId10"/>
    <p:sldId id="327" r:id="rId11"/>
    <p:sldId id="328" r:id="rId12"/>
    <p:sldId id="332" r:id="rId13"/>
    <p:sldId id="333" r:id="rId14"/>
    <p:sldId id="334" r:id="rId15"/>
    <p:sldId id="335" r:id="rId16"/>
    <p:sldId id="329" r:id="rId17"/>
    <p:sldId id="33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6" autoAdjust="0"/>
    <p:restoredTop sz="81317" autoAdjust="0"/>
  </p:normalViewPr>
  <p:slideViewPr>
    <p:cSldViewPr>
      <p:cViewPr varScale="1">
        <p:scale>
          <a:sx n="59" d="100"/>
          <a:sy n="59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1F58E-C7A3-457C-A82F-45823E244AEA}" type="doc">
      <dgm:prSet loTypeId="urn:microsoft.com/office/officeart/2008/layout/AlternatingHexagons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A8E0CF-E789-4508-BBD5-F47BDBD5CD47}">
      <dgm:prSet phldrT="[Text]"/>
      <dgm:spPr/>
      <dgm:t>
        <a:bodyPr/>
        <a:lstStyle/>
        <a:p>
          <a:r>
            <a:rPr lang="en-US" dirty="0" smtClean="0"/>
            <a:t>Scientific reports</a:t>
          </a:r>
          <a:endParaRPr lang="en-US" dirty="0"/>
        </a:p>
      </dgm:t>
    </dgm:pt>
    <dgm:pt modelId="{969A5CD4-88DD-4CCE-971D-AA15A219E586}" type="parTrans" cxnId="{C857F3B8-4664-4E83-962E-784A083E64B9}">
      <dgm:prSet/>
      <dgm:spPr/>
      <dgm:t>
        <a:bodyPr/>
        <a:lstStyle/>
        <a:p>
          <a:endParaRPr lang="en-US"/>
        </a:p>
      </dgm:t>
    </dgm:pt>
    <dgm:pt modelId="{90E08CB0-B8A7-43E9-A5D7-1CA98AA4414F}" type="sibTrans" cxnId="{C857F3B8-4664-4E83-962E-784A083E64B9}">
      <dgm:prSet/>
      <dgm:spPr/>
      <dgm:t>
        <a:bodyPr/>
        <a:lstStyle/>
        <a:p>
          <a:r>
            <a:rPr lang="en-US" dirty="0" smtClean="0"/>
            <a:t>Journals</a:t>
          </a:r>
        </a:p>
      </dgm:t>
    </dgm:pt>
    <dgm:pt modelId="{035B734C-7AD5-4A97-B792-E03521B292FF}">
      <dgm:prSet phldrT="[Text]"/>
      <dgm:spPr/>
      <dgm:t>
        <a:bodyPr/>
        <a:lstStyle/>
        <a:p>
          <a:r>
            <a:rPr lang="en-US" dirty="0" smtClean="0"/>
            <a:t>Books</a:t>
          </a:r>
          <a:endParaRPr lang="en-US" dirty="0"/>
        </a:p>
      </dgm:t>
    </dgm:pt>
    <dgm:pt modelId="{DA5A9C4E-C5F0-4FF1-931A-BF9B12C76933}" type="parTrans" cxnId="{3CD8F373-D452-46B4-8DB5-FC8B16345806}">
      <dgm:prSet/>
      <dgm:spPr/>
      <dgm:t>
        <a:bodyPr/>
        <a:lstStyle/>
        <a:p>
          <a:endParaRPr lang="en-US"/>
        </a:p>
      </dgm:t>
    </dgm:pt>
    <dgm:pt modelId="{CACA715A-0E9F-46F7-9C70-F01ED2C5C7D0}" type="sibTrans" cxnId="{3CD8F373-D452-46B4-8DB5-FC8B16345806}">
      <dgm:prSet/>
      <dgm:spPr/>
      <dgm:t>
        <a:bodyPr/>
        <a:lstStyle/>
        <a:p>
          <a:r>
            <a:rPr lang="en-US" dirty="0" smtClean="0"/>
            <a:t>Patents</a:t>
          </a:r>
          <a:endParaRPr lang="en-US" dirty="0"/>
        </a:p>
      </dgm:t>
    </dgm:pt>
    <dgm:pt modelId="{D9E0D821-F733-471F-9C53-23E92B915F85}" type="pres">
      <dgm:prSet presAssocID="{B511F58E-C7A3-457C-A82F-45823E244AEA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F4E40BD-C1F4-4A13-B050-943E00465366}" type="pres">
      <dgm:prSet presAssocID="{6BA8E0CF-E789-4508-BBD5-F47BDBD5CD47}" presName="composite" presStyleCnt="0"/>
      <dgm:spPr/>
    </dgm:pt>
    <dgm:pt modelId="{46A178BD-E064-42F4-A056-C583018690BE}" type="pres">
      <dgm:prSet presAssocID="{6BA8E0CF-E789-4508-BBD5-F47BDBD5CD47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0713A-4E63-4C48-9E57-9598BDE5671F}" type="pres">
      <dgm:prSet presAssocID="{6BA8E0CF-E789-4508-BBD5-F47BDBD5CD47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7B7FB3-30D6-435C-8A9C-0170D53586FB}" type="pres">
      <dgm:prSet presAssocID="{6BA8E0CF-E789-4508-BBD5-F47BDBD5CD47}" presName="BalanceSpacing" presStyleCnt="0"/>
      <dgm:spPr/>
    </dgm:pt>
    <dgm:pt modelId="{7776173D-63EE-44F9-85EA-9B212CE7F5D7}" type="pres">
      <dgm:prSet presAssocID="{6BA8E0CF-E789-4508-BBD5-F47BDBD5CD47}" presName="BalanceSpacing1" presStyleCnt="0"/>
      <dgm:spPr/>
    </dgm:pt>
    <dgm:pt modelId="{A42E7E58-70B9-4AC8-B20A-CF994F22705E}" type="pres">
      <dgm:prSet presAssocID="{90E08CB0-B8A7-43E9-A5D7-1CA98AA4414F}" presName="Accent1Text" presStyleLbl="node1" presStyleIdx="1" presStyleCnt="4"/>
      <dgm:spPr/>
      <dgm:t>
        <a:bodyPr/>
        <a:lstStyle/>
        <a:p>
          <a:endParaRPr lang="en-US"/>
        </a:p>
      </dgm:t>
    </dgm:pt>
    <dgm:pt modelId="{4659B88A-3852-4585-ADBD-13CDDEA5C7C3}" type="pres">
      <dgm:prSet presAssocID="{90E08CB0-B8A7-43E9-A5D7-1CA98AA4414F}" presName="spaceBetweenRectangles" presStyleCnt="0"/>
      <dgm:spPr/>
    </dgm:pt>
    <dgm:pt modelId="{BA0E497A-0702-47D7-839B-E9E28D2EC470}" type="pres">
      <dgm:prSet presAssocID="{035B734C-7AD5-4A97-B792-E03521B292FF}" presName="composite" presStyleCnt="0"/>
      <dgm:spPr/>
    </dgm:pt>
    <dgm:pt modelId="{63CB1CAF-497C-42FA-9242-8B9F919A6ED7}" type="pres">
      <dgm:prSet presAssocID="{035B734C-7AD5-4A97-B792-E03521B292FF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9B4C3-8227-460A-81D9-F8AEDD03D2C7}" type="pres">
      <dgm:prSet presAssocID="{035B734C-7AD5-4A97-B792-E03521B292FF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2AC748-6083-4093-BC34-F445AA520BA2}" type="pres">
      <dgm:prSet presAssocID="{035B734C-7AD5-4A97-B792-E03521B292FF}" presName="BalanceSpacing" presStyleCnt="0"/>
      <dgm:spPr/>
    </dgm:pt>
    <dgm:pt modelId="{05A3F0EB-C972-4281-82F5-0C4AA6866F89}" type="pres">
      <dgm:prSet presAssocID="{035B734C-7AD5-4A97-B792-E03521B292FF}" presName="BalanceSpacing1" presStyleCnt="0"/>
      <dgm:spPr/>
    </dgm:pt>
    <dgm:pt modelId="{6EC8BAE5-BFAB-4FE0-ADEC-DEB3DBA3084C}" type="pres">
      <dgm:prSet presAssocID="{CACA715A-0E9F-46F7-9C70-F01ED2C5C7D0}" presName="Accent1Text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71F5712A-B25F-4568-95CB-3CCF1A146059}" type="presOf" srcId="{CACA715A-0E9F-46F7-9C70-F01ED2C5C7D0}" destId="{6EC8BAE5-BFAB-4FE0-ADEC-DEB3DBA3084C}" srcOrd="0" destOrd="0" presId="urn:microsoft.com/office/officeart/2008/layout/AlternatingHexagons"/>
    <dgm:cxn modelId="{E57DC4D4-FBE4-4110-B12D-7F87A4B91EDD}" type="presOf" srcId="{035B734C-7AD5-4A97-B792-E03521B292FF}" destId="{63CB1CAF-497C-42FA-9242-8B9F919A6ED7}" srcOrd="0" destOrd="0" presId="urn:microsoft.com/office/officeart/2008/layout/AlternatingHexagons"/>
    <dgm:cxn modelId="{C857F3B8-4664-4E83-962E-784A083E64B9}" srcId="{B511F58E-C7A3-457C-A82F-45823E244AEA}" destId="{6BA8E0CF-E789-4508-BBD5-F47BDBD5CD47}" srcOrd="0" destOrd="0" parTransId="{969A5CD4-88DD-4CCE-971D-AA15A219E586}" sibTransId="{90E08CB0-B8A7-43E9-A5D7-1CA98AA4414F}"/>
    <dgm:cxn modelId="{3CD8F373-D452-46B4-8DB5-FC8B16345806}" srcId="{B511F58E-C7A3-457C-A82F-45823E244AEA}" destId="{035B734C-7AD5-4A97-B792-E03521B292FF}" srcOrd="1" destOrd="0" parTransId="{DA5A9C4E-C5F0-4FF1-931A-BF9B12C76933}" sibTransId="{CACA715A-0E9F-46F7-9C70-F01ED2C5C7D0}"/>
    <dgm:cxn modelId="{BC008D67-3795-487A-9A2F-BA0B1BBA8ED6}" type="presOf" srcId="{B511F58E-C7A3-457C-A82F-45823E244AEA}" destId="{D9E0D821-F733-471F-9C53-23E92B915F85}" srcOrd="0" destOrd="0" presId="urn:microsoft.com/office/officeart/2008/layout/AlternatingHexagons"/>
    <dgm:cxn modelId="{BF52C921-D0BB-440F-A2FC-418280DD15B6}" type="presOf" srcId="{6BA8E0CF-E789-4508-BBD5-F47BDBD5CD47}" destId="{46A178BD-E064-42F4-A056-C583018690BE}" srcOrd="0" destOrd="0" presId="urn:microsoft.com/office/officeart/2008/layout/AlternatingHexagons"/>
    <dgm:cxn modelId="{3C96B2E7-D560-4ACA-A298-DB9A1B6161CD}" type="presOf" srcId="{90E08CB0-B8A7-43E9-A5D7-1CA98AA4414F}" destId="{A42E7E58-70B9-4AC8-B20A-CF994F22705E}" srcOrd="0" destOrd="0" presId="urn:microsoft.com/office/officeart/2008/layout/AlternatingHexagons"/>
    <dgm:cxn modelId="{1590A86A-4445-4A50-9D50-60AD63F7D382}" type="presParOf" srcId="{D9E0D821-F733-471F-9C53-23E92B915F85}" destId="{AF4E40BD-C1F4-4A13-B050-943E00465366}" srcOrd="0" destOrd="0" presId="urn:microsoft.com/office/officeart/2008/layout/AlternatingHexagons"/>
    <dgm:cxn modelId="{ED4D97B6-56CE-41FB-A182-C03872DDD236}" type="presParOf" srcId="{AF4E40BD-C1F4-4A13-B050-943E00465366}" destId="{46A178BD-E064-42F4-A056-C583018690BE}" srcOrd="0" destOrd="0" presId="urn:microsoft.com/office/officeart/2008/layout/AlternatingHexagons"/>
    <dgm:cxn modelId="{F7B6E8BF-F41D-4EAB-A2C4-0CE143B8265C}" type="presParOf" srcId="{AF4E40BD-C1F4-4A13-B050-943E00465366}" destId="{DC70713A-4E63-4C48-9E57-9598BDE5671F}" srcOrd="1" destOrd="0" presId="urn:microsoft.com/office/officeart/2008/layout/AlternatingHexagons"/>
    <dgm:cxn modelId="{14E4E5E4-E04B-4566-9934-0F2819E240EA}" type="presParOf" srcId="{AF4E40BD-C1F4-4A13-B050-943E00465366}" destId="{867B7FB3-30D6-435C-8A9C-0170D53586FB}" srcOrd="2" destOrd="0" presId="urn:microsoft.com/office/officeart/2008/layout/AlternatingHexagons"/>
    <dgm:cxn modelId="{C4203DE6-337B-4A2E-98A5-7AE6C3D0BB62}" type="presParOf" srcId="{AF4E40BD-C1F4-4A13-B050-943E00465366}" destId="{7776173D-63EE-44F9-85EA-9B212CE7F5D7}" srcOrd="3" destOrd="0" presId="urn:microsoft.com/office/officeart/2008/layout/AlternatingHexagons"/>
    <dgm:cxn modelId="{961131E3-20C0-4A4E-943E-3196B6134E90}" type="presParOf" srcId="{AF4E40BD-C1F4-4A13-B050-943E00465366}" destId="{A42E7E58-70B9-4AC8-B20A-CF994F22705E}" srcOrd="4" destOrd="0" presId="urn:microsoft.com/office/officeart/2008/layout/AlternatingHexagons"/>
    <dgm:cxn modelId="{60AF1D67-EE15-4D4F-B05A-A945A7A962F1}" type="presParOf" srcId="{D9E0D821-F733-471F-9C53-23E92B915F85}" destId="{4659B88A-3852-4585-ADBD-13CDDEA5C7C3}" srcOrd="1" destOrd="0" presId="urn:microsoft.com/office/officeart/2008/layout/AlternatingHexagons"/>
    <dgm:cxn modelId="{69D1CB61-C3C3-4F9B-BBDB-B7FB0C4CA51D}" type="presParOf" srcId="{D9E0D821-F733-471F-9C53-23E92B915F85}" destId="{BA0E497A-0702-47D7-839B-E9E28D2EC470}" srcOrd="2" destOrd="0" presId="urn:microsoft.com/office/officeart/2008/layout/AlternatingHexagons"/>
    <dgm:cxn modelId="{49D7B652-8306-4A4C-895E-FC7CD7162BB3}" type="presParOf" srcId="{BA0E497A-0702-47D7-839B-E9E28D2EC470}" destId="{63CB1CAF-497C-42FA-9242-8B9F919A6ED7}" srcOrd="0" destOrd="0" presId="urn:microsoft.com/office/officeart/2008/layout/AlternatingHexagons"/>
    <dgm:cxn modelId="{A761B5A5-DAE9-4F24-882B-7872FC455B34}" type="presParOf" srcId="{BA0E497A-0702-47D7-839B-E9E28D2EC470}" destId="{CE09B4C3-8227-460A-81D9-F8AEDD03D2C7}" srcOrd="1" destOrd="0" presId="urn:microsoft.com/office/officeart/2008/layout/AlternatingHexagons"/>
    <dgm:cxn modelId="{CF303FB1-22DE-4CFE-A00E-31DC5CD52C29}" type="presParOf" srcId="{BA0E497A-0702-47D7-839B-E9E28D2EC470}" destId="{0B2AC748-6083-4093-BC34-F445AA520BA2}" srcOrd="2" destOrd="0" presId="urn:microsoft.com/office/officeart/2008/layout/AlternatingHexagons"/>
    <dgm:cxn modelId="{389CB007-1021-4741-8664-126EF352B15C}" type="presParOf" srcId="{BA0E497A-0702-47D7-839B-E9E28D2EC470}" destId="{05A3F0EB-C972-4281-82F5-0C4AA6866F89}" srcOrd="3" destOrd="0" presId="urn:microsoft.com/office/officeart/2008/layout/AlternatingHexagons"/>
    <dgm:cxn modelId="{6F19C6CF-D753-4007-B258-E038130A73FB}" type="presParOf" srcId="{BA0E497A-0702-47D7-839B-E9E28D2EC470}" destId="{6EC8BAE5-BFAB-4FE0-ADEC-DEB3DBA3084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178BD-E064-42F4-A056-C583018690BE}">
      <dsp:nvSpPr>
        <dsp:cNvPr id="0" name=""/>
        <dsp:cNvSpPr/>
      </dsp:nvSpPr>
      <dsp:spPr>
        <a:xfrm rot="5400000">
          <a:off x="1804788" y="492624"/>
          <a:ext cx="1185333" cy="103124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Scientific reports</a:t>
          </a:r>
          <a:endParaRPr lang="en-US" sz="1200" kern="1200" dirty="0"/>
        </a:p>
      </dsp:txBody>
      <dsp:txXfrm rot="-5400000">
        <a:off x="2042536" y="600292"/>
        <a:ext cx="709836" cy="815905"/>
      </dsp:txXfrm>
    </dsp:sp>
    <dsp:sp modelId="{DC70713A-4E63-4C48-9E57-9598BDE5671F}">
      <dsp:nvSpPr>
        <dsp:cNvPr id="0" name=""/>
        <dsp:cNvSpPr/>
      </dsp:nvSpPr>
      <dsp:spPr>
        <a:xfrm>
          <a:off x="2944368" y="652644"/>
          <a:ext cx="1322832" cy="71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2E7E58-70B9-4AC8-B20A-CF994F22705E}">
      <dsp:nvSpPr>
        <dsp:cNvPr id="0" name=""/>
        <dsp:cNvSpPr/>
      </dsp:nvSpPr>
      <dsp:spPr>
        <a:xfrm rot="5400000">
          <a:off x="691049" y="492624"/>
          <a:ext cx="1185333" cy="103124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Journals</a:t>
          </a:r>
        </a:p>
      </dsp:txBody>
      <dsp:txXfrm rot="-5400000">
        <a:off x="928797" y="600292"/>
        <a:ext cx="709836" cy="815905"/>
      </dsp:txXfrm>
    </dsp:sp>
    <dsp:sp modelId="{63CB1CAF-497C-42FA-9242-8B9F919A6ED7}">
      <dsp:nvSpPr>
        <dsp:cNvPr id="0" name=""/>
        <dsp:cNvSpPr/>
      </dsp:nvSpPr>
      <dsp:spPr>
        <a:xfrm rot="5400000">
          <a:off x="1245785" y="1498735"/>
          <a:ext cx="1185333" cy="103124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Books</a:t>
          </a:r>
          <a:endParaRPr lang="en-US" sz="1200" kern="1200" dirty="0"/>
        </a:p>
      </dsp:txBody>
      <dsp:txXfrm rot="-5400000">
        <a:off x="1483533" y="1606403"/>
        <a:ext cx="709836" cy="815905"/>
      </dsp:txXfrm>
    </dsp:sp>
    <dsp:sp modelId="{CE09B4C3-8227-460A-81D9-F8AEDD03D2C7}">
      <dsp:nvSpPr>
        <dsp:cNvPr id="0" name=""/>
        <dsp:cNvSpPr/>
      </dsp:nvSpPr>
      <dsp:spPr>
        <a:xfrm>
          <a:off x="0" y="1658755"/>
          <a:ext cx="1280160" cy="71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8BAE5-BFAB-4FE0-ADEC-DEB3DBA3084C}">
      <dsp:nvSpPr>
        <dsp:cNvPr id="0" name=""/>
        <dsp:cNvSpPr/>
      </dsp:nvSpPr>
      <dsp:spPr>
        <a:xfrm rot="5400000">
          <a:off x="2359524" y="1498735"/>
          <a:ext cx="1185333" cy="103124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Patents</a:t>
          </a:r>
          <a:endParaRPr lang="en-US" sz="1600" kern="1200" dirty="0"/>
        </a:p>
      </dsp:txBody>
      <dsp:txXfrm rot="-5400000">
        <a:off x="2597272" y="1606403"/>
        <a:ext cx="709836" cy="815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248D0-7DB8-4A42-9DC8-71CA03A65FFB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3F4D-0DF7-4F01-8881-0EB77DC2C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63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9729E-0192-4E0F-A5CF-0D9981A5F0F7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1560-8C1A-4657-BE3D-E170FC08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0913" y="239713"/>
            <a:ext cx="5165725" cy="3875087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3" y="4343400"/>
            <a:ext cx="6432554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dirty="0" smtClean="0">
              <a:ea typeface="ＭＳ Ｐゴシック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26921134 </a:t>
            </a:r>
          </a:p>
          <a:p>
            <a:r>
              <a:rPr lang="en-US" dirty="0" smtClean="0"/>
              <a:t>15647377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DNA repair</a:t>
            </a:r>
          </a:p>
          <a:p>
            <a:r>
              <a:rPr lang="en-US" dirty="0" smtClean="0"/>
              <a:t>Mitosis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22718609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22718609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https://www.nlm.nih.gov/bsd/disted/video/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1560-8C1A-4657-BE3D-E170FC08B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2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 flipH="1">
            <a:off x="3554414" y="4951413"/>
            <a:ext cx="505142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flipH="1">
            <a:off x="3554414" y="2728913"/>
            <a:ext cx="505142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 flipH="1">
            <a:off x="908051" y="1031875"/>
            <a:ext cx="7697788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3" descr="scai_rg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286126"/>
            <a:ext cx="47625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06464" y="1125539"/>
            <a:ext cx="7697787" cy="1436687"/>
          </a:xfrm>
        </p:spPr>
        <p:txBody>
          <a:bodyPr/>
          <a:lstStyle>
            <a:lvl1pPr>
              <a:lnSpc>
                <a:spcPts val="2988"/>
              </a:lnSpc>
              <a:defRPr sz="23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55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534988"/>
            <a:ext cx="822325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9"/>
            <a:ext cx="8223251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60375" y="6113463"/>
            <a:ext cx="8223251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5614" y="6435725"/>
            <a:ext cx="18002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1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chemeClr val="bg2"/>
                </a:solidFill>
              </a:rPr>
              <a:t>© Fraunhofer SCAI </a:t>
            </a:r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460375" y="1601788"/>
            <a:ext cx="8223251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460375" y="476250"/>
            <a:ext cx="8223251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056" name="Picture 11" descr="scai_43mm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7" y="6297614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119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1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1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219200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2pPr>
      <a:lvl3pPr marL="1644650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3pPr>
      <a:lvl4pPr marL="206692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4pPr>
      <a:lvl5pPr marL="24892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5pPr>
      <a:lvl6pPr marL="29464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6pPr>
      <a:lvl7pPr marL="34036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7pPr>
      <a:lvl8pPr marL="38608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8pPr>
      <a:lvl9pPr marL="43180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1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://europepmc.org/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gif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hyperlink" Target="https://www.nlm.nih.gov/bsd/disted/video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457200"/>
            <a:ext cx="8569325" cy="1374775"/>
          </a:xfrm>
        </p:spPr>
        <p:txBody>
          <a:bodyPr/>
          <a:lstStyle/>
          <a:p>
            <a:pPr algn="ctr" eaLnBrk="1" hangingPunct="1">
              <a:lnSpc>
                <a:spcPts val="4500"/>
              </a:lnSpc>
              <a:spcAft>
                <a:spcPts val="1200"/>
              </a:spcAft>
            </a:pPr>
            <a:r>
              <a:rPr lang="en-GB" altLang="de-DE" sz="2800" b="0" dirty="0" smtClean="0">
                <a:ea typeface="ＭＳ Ｐゴシック" pitchFamily="34" charset="-128"/>
              </a:rPr>
              <a:t/>
            </a:r>
            <a:br>
              <a:rPr lang="en-GB" altLang="de-DE" sz="2800" b="0" dirty="0" smtClean="0">
                <a:ea typeface="ＭＳ Ｐゴシック" pitchFamily="34" charset="-128"/>
              </a:rPr>
            </a:br>
            <a:r>
              <a:rPr lang="en-GB" altLang="de-DE" sz="3200" dirty="0" smtClean="0">
                <a:ea typeface="ＭＳ Ｐゴシック" pitchFamily="34" charset="-128"/>
              </a:rPr>
              <a:t>Biological Databases</a:t>
            </a:r>
            <a:br>
              <a:rPr lang="en-GB" altLang="de-DE" sz="3200" dirty="0" smtClean="0">
                <a:ea typeface="ＭＳ Ｐゴシック" pitchFamily="34" charset="-128"/>
              </a:rPr>
            </a:br>
            <a:r>
              <a:rPr lang="en-GB" altLang="de-DE" sz="1800" dirty="0" smtClean="0">
                <a:ea typeface="ＭＳ Ｐゴシック" pitchFamily="34" charset="-128"/>
              </a:rPr>
              <a:t>Bibliographic Databases</a:t>
            </a:r>
            <a:br>
              <a:rPr lang="en-GB" altLang="de-DE" sz="1800" dirty="0" smtClean="0">
                <a:ea typeface="ＭＳ Ｐゴシック" pitchFamily="34" charset="-128"/>
              </a:rPr>
            </a:br>
            <a:r>
              <a:rPr lang="en-GB" altLang="de-DE" sz="1800" dirty="0" smtClean="0">
                <a:ea typeface="ＭＳ Ｐゴシック" pitchFamily="34" charset="-128"/>
              </a:rPr>
              <a:t>Day 1 - MEDLINE</a:t>
            </a:r>
            <a:endParaRPr lang="en-GB" altLang="de-DE" sz="1800" dirty="0" smtClean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3203577" y="5200650"/>
            <a:ext cx="54721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Reagon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Karki</a:t>
            </a:r>
            <a:endParaRPr lang="en-US" alt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9347" y="4191001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1" y="3048001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26" y="762000"/>
            <a:ext cx="8223251" cy="914400"/>
          </a:xfrm>
        </p:spPr>
        <p:txBody>
          <a:bodyPr/>
          <a:lstStyle/>
          <a:p>
            <a:r>
              <a:rPr lang="en-US" sz="2400" dirty="0"/>
              <a:t>Concepts</a:t>
            </a:r>
            <a:r>
              <a:rPr lang="en-US" dirty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Ontology</a:t>
            </a:r>
            <a:r>
              <a:rPr lang="en-US" dirty="0" smtClean="0"/>
              <a:t>: It is a controlled vocabulary used to describe concepts, properties and attributes of concepts of a certain domain of interest.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 is it different from </a:t>
            </a:r>
            <a:r>
              <a:rPr lang="en-US" dirty="0" err="1" smtClean="0"/>
              <a:t>MeSH</a:t>
            </a:r>
            <a:r>
              <a:rPr lang="en-US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MeSH</a:t>
            </a:r>
            <a:r>
              <a:rPr lang="en-US" dirty="0" smtClean="0"/>
              <a:t> is an outcome of controlled vocabulary and taxonomy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MeSH</a:t>
            </a:r>
            <a:r>
              <a:rPr lang="en-US" dirty="0" smtClean="0"/>
              <a:t> represents general biology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Ontologies are domain specific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Gene Ontology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Disease Ontology (Demo)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NCBI’s PubMed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Is a search </a:t>
            </a:r>
            <a:r>
              <a:rPr lang="en-US" smtClean="0"/>
              <a:t>engine </a:t>
            </a:r>
            <a:r>
              <a:rPr lang="en-US" smtClean="0"/>
              <a:t>based </a:t>
            </a:r>
            <a:r>
              <a:rPr lang="en-US" dirty="0" smtClean="0"/>
              <a:t>on MEDLINE.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MEDLINE is a primary component of PubMed.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PubMed </a:t>
            </a:r>
            <a:r>
              <a:rPr lang="en-US" dirty="0"/>
              <a:t>can be searched using </a:t>
            </a:r>
            <a:r>
              <a:rPr lang="en-US" dirty="0" err="1"/>
              <a:t>MeSH</a:t>
            </a:r>
            <a:r>
              <a:rPr lang="en-US" dirty="0"/>
              <a:t> terms, author names, title words, text words or phrases, journal names, or any combination of these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Retrieves you </a:t>
            </a:r>
            <a:r>
              <a:rPr lang="en-US" dirty="0"/>
              <a:t>abstract.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Each citation in MEDLINE has an unique </a:t>
            </a:r>
            <a:r>
              <a:rPr lang="en-US" dirty="0" err="1" smtClean="0"/>
              <a:t>PubMeD</a:t>
            </a:r>
            <a:r>
              <a:rPr lang="en-US" dirty="0" smtClean="0"/>
              <a:t> identification number.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links </a:t>
            </a:r>
            <a:r>
              <a:rPr lang="en-US" dirty="0"/>
              <a:t>to full-text articles found in PubMed </a:t>
            </a:r>
            <a:r>
              <a:rPr lang="en-US" dirty="0" smtClean="0"/>
              <a:t>Central (PMC) </a:t>
            </a:r>
            <a:r>
              <a:rPr lang="en-US" dirty="0"/>
              <a:t>or at publisher web sites, and other related resources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PMC </a:t>
            </a:r>
            <a:r>
              <a:rPr lang="en-US" dirty="0"/>
              <a:t>is a free full-text archive of biomedical and life sciences journal </a:t>
            </a:r>
            <a:r>
              <a:rPr lang="en-US" dirty="0" smtClean="0"/>
              <a:t>literature.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5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02" y="1676400"/>
            <a:ext cx="5373195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50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037361" y="1752600"/>
            <a:ext cx="1219200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5259" y="297180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36576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2006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DEMO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02" y="1676400"/>
            <a:ext cx="5373195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34625" cy="738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53825" cy="744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676400" y="60960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5426" y="144780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10308" y="19812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2010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jrkarki\Desktop\Biological Databases\PubMedAD20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" y="0"/>
            <a:ext cx="9139003" cy="677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2048381" y="38100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854137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69598" y="2351396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2016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41481" y="6267073"/>
            <a:ext cx="350251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accessed: 24.10.2016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9144000" cy="669036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048380" y="41148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905000" y="2275840"/>
            <a:ext cx="1221881" cy="533400"/>
          </a:xfrm>
          <a:prstGeom prst="ellipse">
            <a:avLst/>
          </a:prstGeom>
          <a:solidFill>
            <a:srgbClr val="00B05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4464" y="3810000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</a:rPr>
              <a:t>2018</a:t>
            </a:r>
            <a:endParaRPr lang="en-US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3999" y="91440"/>
            <a:ext cx="3502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Last accessed: 17.12.2018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452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26" y="762000"/>
            <a:ext cx="8223251" cy="914400"/>
          </a:xfrm>
        </p:spPr>
        <p:txBody>
          <a:bodyPr/>
          <a:lstStyle/>
          <a:p>
            <a:r>
              <a:rPr lang="en-US" dirty="0" smtClean="0"/>
              <a:t>EMBL/EBI’s Europe PMC	</a:t>
            </a:r>
            <a:endParaRPr lang="en-US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database to search the worldwide life sciences literature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Similar to PubMed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5 million more abstracts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Additionally </a:t>
            </a:r>
            <a:r>
              <a:rPr lang="en-US" dirty="0"/>
              <a:t>contains </a:t>
            </a:r>
            <a:r>
              <a:rPr lang="en-US" dirty="0" smtClean="0"/>
              <a:t>Patents</a:t>
            </a:r>
            <a:r>
              <a:rPr lang="en-US" dirty="0"/>
              <a:t>, NHS (National Health Service) guidelines, </a:t>
            </a:r>
            <a:r>
              <a:rPr lang="en-US" dirty="0" smtClean="0"/>
              <a:t>Agricola records, PhD theses….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http://europepmc.org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jrkarki\Desktop\jpt\Biological Databases\biodbLectures\Bibliographic databases\europePM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52913"/>
            <a:ext cx="31813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26" y="762000"/>
            <a:ext cx="8223251" cy="914400"/>
          </a:xfrm>
        </p:spPr>
        <p:txBody>
          <a:bodyPr/>
          <a:lstStyle/>
          <a:p>
            <a:r>
              <a:rPr lang="en-US" dirty="0" smtClean="0"/>
              <a:t>Europe PMC	</a:t>
            </a:r>
            <a:endParaRPr lang="en-US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3251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Difference between Europe PMC and PubMed?</a:t>
            </a:r>
          </a:p>
          <a:p>
            <a:pPr marL="13271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Number of citations</a:t>
            </a:r>
          </a:p>
          <a:p>
            <a:pPr marL="132715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Citations are not indexed using </a:t>
            </a:r>
            <a:r>
              <a:rPr lang="en-US" dirty="0" err="1" smtClean="0"/>
              <a:t>MeSH</a:t>
            </a:r>
            <a:r>
              <a:rPr lang="en-US" dirty="0" smtClean="0"/>
              <a:t> but use their own controlled vocabulary</a:t>
            </a:r>
            <a:endParaRPr lang="en-US" dirty="0"/>
          </a:p>
          <a:p>
            <a:pPr marL="376238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How does </a:t>
            </a:r>
            <a:r>
              <a:rPr lang="en-US" dirty="0"/>
              <a:t>the </a:t>
            </a:r>
            <a:r>
              <a:rPr lang="en-US" dirty="0" smtClean="0"/>
              <a:t>searching </a:t>
            </a:r>
            <a:r>
              <a:rPr lang="en-US" dirty="0"/>
              <a:t>work?</a:t>
            </a:r>
            <a:endParaRPr lang="en-US" dirty="0" smtClean="0"/>
          </a:p>
          <a:p>
            <a:pPr marL="132715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score is assigned to a document based on the frequency </a:t>
            </a:r>
            <a:r>
              <a:rPr lang="en-US" dirty="0" smtClean="0"/>
              <a:t>of the search term. </a:t>
            </a:r>
          </a:p>
          <a:p>
            <a:pPr marL="1327150" lvl="1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weighting is also applied based on publication date, therefore newer documents are more likely to appear </a:t>
            </a:r>
            <a:r>
              <a:rPr lang="en-US" dirty="0" smtClean="0"/>
              <a:t>first in </a:t>
            </a:r>
            <a:r>
              <a:rPr lang="en-US" dirty="0"/>
              <a:t>the Europe PMC </a:t>
            </a:r>
            <a:r>
              <a:rPr lang="en-US" dirty="0" smtClean="0"/>
              <a:t>(default </a:t>
            </a:r>
            <a:r>
              <a:rPr lang="en-US" dirty="0"/>
              <a:t>relevance </a:t>
            </a:r>
            <a:r>
              <a:rPr lang="en-US" dirty="0" smtClean="0"/>
              <a:t>sort).</a:t>
            </a:r>
            <a:endParaRPr lang="en-US" dirty="0"/>
          </a:p>
          <a:p>
            <a:pPr marL="1327150" lvl="1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534400" cy="5180013"/>
          </a:xfrm>
        </p:spPr>
      </p:pic>
    </p:spTree>
    <p:extLst>
      <p:ext uri="{BB962C8B-B14F-4D97-AF65-F5344CB8AC3E}">
        <p14:creationId xmlns:p14="http://schemas.microsoft.com/office/powerpoint/2010/main" val="22813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26" y="762000"/>
            <a:ext cx="8223251" cy="9144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905001"/>
            <a:ext cx="8223251" cy="396081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MEDLINE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Search Engines over MEDLINE</a:t>
            </a:r>
          </a:p>
          <a:p>
            <a:pPr lvl="1"/>
            <a:r>
              <a:rPr lang="en-US" dirty="0" smtClean="0"/>
              <a:t>PubMed</a:t>
            </a:r>
          </a:p>
          <a:p>
            <a:pPr lvl="1"/>
            <a:r>
              <a:rPr lang="en-US" dirty="0" smtClean="0"/>
              <a:t>Europe PMC</a:t>
            </a:r>
          </a:p>
          <a:p>
            <a:pPr lvl="1"/>
            <a:r>
              <a:rPr lang="en-US" dirty="0" smtClean="0"/>
              <a:t>SCAIView</a:t>
            </a:r>
          </a:p>
          <a:p>
            <a:r>
              <a:rPr lang="en-US" dirty="0" smtClean="0"/>
              <a:t>Demos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26" y="762000"/>
            <a:ext cx="8223251" cy="9144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905001"/>
            <a:ext cx="8223251" cy="39608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Bibliographic database </a:t>
            </a:r>
            <a:r>
              <a:rPr lang="en-US" dirty="0" smtClean="0"/>
              <a:t>is an organized digital collection of references and citations of published literature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Sources: Journal articles, scientific reports, books, patents, etc.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Contents are indexed with controlled vocabulary for speeding up search results and retrieving relevant </a:t>
            </a:r>
            <a:r>
              <a:rPr lang="en-US" dirty="0" smtClean="0"/>
              <a:t>citations</a:t>
            </a:r>
            <a:endParaRPr lang="en-US" dirty="0" smtClean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210298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6146797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MEDLINE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rkarki\Desktop\jpt\Biological Databases\biodbLectures\Bibliographic databases\dbs.PNG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2209800"/>
            <a:ext cx="307848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191000" y="312928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Frutiger LT Com 45 Light" pitchFamily="1" charset="0"/>
              </a:defRPr>
            </a:lvl9pPr>
          </a:lstStyle>
          <a:p>
            <a:r>
              <a:rPr lang="en-US" sz="2400" dirty="0" smtClean="0"/>
              <a:t>MEDLINE</a:t>
            </a:r>
            <a:endParaRPr lang="en-US" sz="2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86271644"/>
              </p:ext>
            </p:extLst>
          </p:nvPr>
        </p:nvGraphicFramePr>
        <p:xfrm>
          <a:off x="5608320" y="1922780"/>
          <a:ext cx="426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16" name="Elbow Connector 15"/>
          <p:cNvCxnSpPr>
            <a:endCxn id="8" idx="2"/>
          </p:cNvCxnSpPr>
          <p:nvPr/>
        </p:nvCxnSpPr>
        <p:spPr>
          <a:xfrm rot="10800000">
            <a:off x="4953000" y="3738880"/>
            <a:ext cx="1676400" cy="37592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0"/>
          </p:cNvCxnSpPr>
          <p:nvPr/>
        </p:nvCxnSpPr>
        <p:spPr>
          <a:xfrm rot="16200000" flipV="1">
            <a:off x="3807460" y="1983740"/>
            <a:ext cx="309880" cy="1981200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0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MEDLINE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Bibliographic database of U.S. National Library of Medicine (NLM).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a database of life-sciences and biomedical information.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Includes several fields such as medicine, nursing, biochemistry, pharmacy, dentistry, health care, marine biology, plant and animal science. </a:t>
            </a:r>
          </a:p>
          <a:p>
            <a:pPr>
              <a:lnSpc>
                <a:spcPct val="150000"/>
              </a:lnSpc>
            </a:pPr>
            <a:r>
              <a:rPr lang="en-US" dirty="0"/>
              <a:t>It contains </a:t>
            </a:r>
            <a:r>
              <a:rPr lang="en-US" dirty="0" smtClean="0"/>
              <a:t>25 million references/citations from about 5200 journals worldwide.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Selection criteria is based on the recommendation by the Literature Selection Technical Review Committee (LSTRC).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Since 2010, about 93% of citations are in English and 85% have English abstracts.</a:t>
            </a:r>
          </a:p>
        </p:txBody>
      </p:sp>
    </p:spTree>
    <p:extLst>
      <p:ext uri="{BB962C8B-B14F-4D97-AF65-F5344CB8AC3E}">
        <p14:creationId xmlns:p14="http://schemas.microsoft.com/office/powerpoint/2010/main" val="1962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MEDLINE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rkarki\Desktop\jpt\Biological Databases\biodbLectures\Bibliographic databases\med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2" y="1676400"/>
            <a:ext cx="6096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74" y="4630359"/>
            <a:ext cx="8223251" cy="1827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Distinctive feature</a:t>
            </a:r>
            <a:r>
              <a:rPr lang="en-US" dirty="0" smtClean="0"/>
              <a:t>: The </a:t>
            </a:r>
            <a:r>
              <a:rPr lang="en-US" dirty="0"/>
              <a:t>records are </a:t>
            </a:r>
            <a:r>
              <a:rPr lang="en-US" b="1" dirty="0"/>
              <a:t>indexed</a:t>
            </a:r>
            <a:r>
              <a:rPr lang="en-US" dirty="0"/>
              <a:t> with </a:t>
            </a:r>
            <a:r>
              <a:rPr lang="en-US" dirty="0" smtClean="0"/>
              <a:t>NLM’s </a:t>
            </a:r>
            <a:r>
              <a:rPr lang="en-US" b="1" dirty="0" smtClean="0"/>
              <a:t>Medical Subject Headings</a:t>
            </a:r>
            <a:r>
              <a:rPr lang="en-US" dirty="0" smtClean="0"/>
              <a:t> (</a:t>
            </a:r>
            <a:r>
              <a:rPr lang="en-US" dirty="0" err="1" smtClean="0"/>
              <a:t>MeSH</a:t>
            </a:r>
            <a:r>
              <a:rPr lang="en-US" dirty="0"/>
              <a:t>) to assist </a:t>
            </a:r>
            <a:r>
              <a:rPr lang="en-US" dirty="0" smtClean="0"/>
              <a:t>users for information retrieval.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Concepts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Controlled Vocabulary</a:t>
            </a:r>
            <a:r>
              <a:rPr lang="en-US" dirty="0"/>
              <a:t>: </a:t>
            </a:r>
            <a:r>
              <a:rPr lang="en-US" dirty="0" smtClean="0"/>
              <a:t>It is </a:t>
            </a:r>
            <a:r>
              <a:rPr lang="en-US" dirty="0"/>
              <a:t>an organized </a:t>
            </a:r>
            <a:r>
              <a:rPr lang="en-US" dirty="0" smtClean="0"/>
              <a:t>list </a:t>
            </a:r>
            <a:r>
              <a:rPr lang="en-US" dirty="0"/>
              <a:t>of </a:t>
            </a:r>
            <a:r>
              <a:rPr lang="en-US" dirty="0" smtClean="0"/>
              <a:t>words/phrases </a:t>
            </a:r>
            <a:r>
              <a:rPr lang="en-US" dirty="0"/>
              <a:t>used to index </a:t>
            </a:r>
            <a:r>
              <a:rPr lang="en-US" dirty="0" smtClean="0"/>
              <a:t>content and </a:t>
            </a:r>
            <a:r>
              <a:rPr lang="en-US" dirty="0"/>
              <a:t>to retrieve content through browsing or </a:t>
            </a:r>
            <a:r>
              <a:rPr lang="en-US" dirty="0" smtClean="0"/>
              <a:t>searching.</a:t>
            </a:r>
          </a:p>
          <a:p>
            <a:pPr>
              <a:lnSpc>
                <a:spcPct val="150000"/>
              </a:lnSpc>
            </a:pPr>
            <a:r>
              <a:rPr lang="en-US" dirty="0"/>
              <a:t>This list is controlled </a:t>
            </a:r>
            <a:r>
              <a:rPr lang="en-US" dirty="0" smtClean="0"/>
              <a:t>and made available by </a:t>
            </a:r>
            <a:r>
              <a:rPr lang="en-US" dirty="0"/>
              <a:t>a controlled vocabulary </a:t>
            </a:r>
            <a:r>
              <a:rPr lang="en-US" dirty="0" smtClean="0"/>
              <a:t>registration authority.</a:t>
            </a:r>
          </a:p>
          <a:p>
            <a:pPr>
              <a:lnSpc>
                <a:spcPct val="150000"/>
              </a:lnSpc>
            </a:pPr>
            <a:r>
              <a:rPr lang="en-US" dirty="0"/>
              <a:t>All terms in a controlled vocabulary should have an unambiguous, </a:t>
            </a:r>
            <a:r>
              <a:rPr lang="en-US" dirty="0" smtClean="0"/>
              <a:t>non-redundant definition.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If </a:t>
            </a:r>
            <a:r>
              <a:rPr lang="en-US" sz="1300" dirty="0"/>
              <a:t>multiple terms are used to mean the same thing, one of the terms is </a:t>
            </a:r>
            <a:r>
              <a:rPr lang="en-US" sz="1300" dirty="0" smtClean="0"/>
              <a:t>identified as </a:t>
            </a:r>
            <a:r>
              <a:rPr lang="en-US" sz="1300" dirty="0"/>
              <a:t>the preferred term in the controlled vocabulary and the other terms are listed </a:t>
            </a:r>
            <a:r>
              <a:rPr lang="en-US" sz="1300" dirty="0" smtClean="0"/>
              <a:t>as synonyms </a:t>
            </a:r>
            <a:r>
              <a:rPr lang="en-US" sz="1300" dirty="0"/>
              <a:t>or </a:t>
            </a:r>
            <a:r>
              <a:rPr lang="en-US" sz="1300" dirty="0" smtClean="0"/>
              <a:t>aliases. For example: Alzheimer, Alzheimer’s Disease, Alzheimer disease and AD</a:t>
            </a:r>
          </a:p>
          <a:p>
            <a:pPr lvl="1">
              <a:lnSpc>
                <a:spcPct val="150000"/>
              </a:lnSpc>
            </a:pPr>
            <a:r>
              <a:rPr lang="en-US" sz="1300" dirty="0" smtClean="0"/>
              <a:t>If </a:t>
            </a:r>
            <a:r>
              <a:rPr lang="en-US" sz="1300" dirty="0"/>
              <a:t>the same term is </a:t>
            </a:r>
            <a:r>
              <a:rPr lang="en-US" sz="1300" dirty="0" smtClean="0"/>
              <a:t>used </a:t>
            </a:r>
            <a:r>
              <a:rPr lang="en-US" sz="1300" dirty="0"/>
              <a:t>to mean different </a:t>
            </a:r>
            <a:r>
              <a:rPr lang="en-US" sz="1300" dirty="0" smtClean="0"/>
              <a:t>concepts, </a:t>
            </a:r>
            <a:r>
              <a:rPr lang="en-US" sz="1300" dirty="0"/>
              <a:t>then its name is </a:t>
            </a:r>
            <a:r>
              <a:rPr lang="en-US" sz="1300" dirty="0" smtClean="0"/>
              <a:t>explicitly qualified </a:t>
            </a:r>
            <a:r>
              <a:rPr lang="en-US" sz="1300" dirty="0"/>
              <a:t>to resolve this ambiguity.</a:t>
            </a:r>
            <a:endParaRPr lang="en-US" sz="1300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Concepts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r>
              <a:rPr lang="en-US" b="1" dirty="0" smtClean="0"/>
              <a:t>Taxonomy</a:t>
            </a:r>
            <a:r>
              <a:rPr lang="en-US" dirty="0" smtClean="0"/>
              <a:t>: It is </a:t>
            </a:r>
            <a:r>
              <a:rPr lang="en-US" dirty="0"/>
              <a:t>a collection of controlled vocabulary terms organized into </a:t>
            </a:r>
            <a:r>
              <a:rPr lang="en-US" dirty="0" smtClean="0"/>
              <a:t>a hierarchical </a:t>
            </a:r>
            <a:r>
              <a:rPr lang="en-US" dirty="0"/>
              <a:t>structure</a:t>
            </a:r>
            <a:r>
              <a:rPr lang="en-US" dirty="0" smtClean="0"/>
              <a:t>. i.e. classification of entities</a:t>
            </a:r>
            <a:r>
              <a:rPr lang="en-US" dirty="0"/>
              <a:t> </a:t>
            </a:r>
            <a:r>
              <a:rPr lang="en-US" dirty="0" smtClean="0"/>
              <a:t>or concepts.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285999"/>
            <a:ext cx="5895974" cy="3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1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3251" cy="914400"/>
          </a:xfrm>
        </p:spPr>
        <p:txBody>
          <a:bodyPr/>
          <a:lstStyle/>
          <a:p>
            <a:r>
              <a:rPr lang="en-US" sz="2400" dirty="0" smtClean="0"/>
              <a:t>Concepts</a:t>
            </a:r>
            <a:endParaRPr lang="en-US" sz="2400" dirty="0"/>
          </a:p>
        </p:txBody>
      </p:sp>
      <p:pic>
        <p:nvPicPr>
          <p:cNvPr id="4" name="Picture 3" descr="bit-logo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6203574"/>
            <a:ext cx="1558925" cy="507999"/>
          </a:xfrm>
          <a:prstGeom prst="rect">
            <a:avLst/>
          </a:prstGeom>
        </p:spPr>
      </p:pic>
      <p:pic>
        <p:nvPicPr>
          <p:cNvPr id="5" name="Picture 2" descr="C:\Users\jrkarki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140075"/>
            <a:ext cx="1473200" cy="63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676401"/>
            <a:ext cx="8223251" cy="4189414"/>
          </a:xfrm>
        </p:spPr>
        <p:txBody>
          <a:bodyPr/>
          <a:lstStyle/>
          <a:p>
            <a:r>
              <a:rPr lang="en-US" b="1" dirty="0" smtClean="0"/>
              <a:t>Thesaurus</a:t>
            </a:r>
            <a:r>
              <a:rPr lang="en-US" dirty="0" smtClean="0"/>
              <a:t>: It is a </a:t>
            </a:r>
            <a:r>
              <a:rPr lang="en-US" dirty="0"/>
              <a:t>networked collection of controlled vocabulary </a:t>
            </a:r>
            <a:r>
              <a:rPr lang="en-US" dirty="0" smtClean="0"/>
              <a:t>terms grouped </a:t>
            </a:r>
            <a:r>
              <a:rPr lang="en-US" dirty="0"/>
              <a:t>together according </a:t>
            </a:r>
            <a:r>
              <a:rPr lang="en-US" dirty="0" smtClean="0"/>
              <a:t>to their similarity of meaning. </a:t>
            </a:r>
          </a:p>
          <a:p>
            <a:r>
              <a:rPr lang="en-US" b="1" dirty="0" err="1" smtClean="0"/>
              <a:t>MeSH</a:t>
            </a:r>
            <a:r>
              <a:rPr lang="en-US" dirty="0" smtClean="0"/>
              <a:t>: It is NLM’s hierarchically structured controlled vocabulary used to index MEDLINE articles.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www.nlm.nih.gov/bsd/disted/video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00"/>
            <a:ext cx="754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705</Words>
  <Application>Microsoft Office PowerPoint</Application>
  <PresentationFormat>On-screen Show (4:3)</PresentationFormat>
  <Paragraphs>111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1_Standarddesign</vt:lpstr>
      <vt:lpstr> Biological Databases Bibliographic Databases Day 1 - MEDLINE</vt:lpstr>
      <vt:lpstr>Outline</vt:lpstr>
      <vt:lpstr>Introduction</vt:lpstr>
      <vt:lpstr>MEDLINE</vt:lpstr>
      <vt:lpstr>MEDLINE</vt:lpstr>
      <vt:lpstr>MEDLINE</vt:lpstr>
      <vt:lpstr>Concepts</vt:lpstr>
      <vt:lpstr>Concepts </vt:lpstr>
      <vt:lpstr>Concepts</vt:lpstr>
      <vt:lpstr>Concepts  </vt:lpstr>
      <vt:lpstr>NCBI’s PubMed</vt:lpstr>
      <vt:lpstr>DEMO</vt:lpstr>
      <vt:lpstr>DEMO</vt:lpstr>
      <vt:lpstr>PowerPoint Presentation</vt:lpstr>
      <vt:lpstr>PowerPoint Presentation</vt:lpstr>
      <vt:lpstr>EMBL/EBI’s Europe PMC </vt:lpstr>
      <vt:lpstr>Europe PMC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retreat presentations</dc:title>
  <dc:creator>"KLIMALA programmierung"</dc:creator>
  <cp:lastModifiedBy>jrkarki</cp:lastModifiedBy>
  <cp:revision>737</cp:revision>
  <cp:lastPrinted>2013-07-10T10:35:22Z</cp:lastPrinted>
  <dcterms:created xsi:type="dcterms:W3CDTF">2009-05-22T06:46:16Z</dcterms:created>
  <dcterms:modified xsi:type="dcterms:W3CDTF">2018-12-18T08:00:05Z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template for retreat presentations</vt:lpwstr>
  </property>
  <property fmtid="{D5CDD505-2E9C-101B-9397-08002B2CF9AE}" pid="3" name="SlideDescription">
    <vt:lpwstr/>
  </property>
</Properties>
</file>