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338" r:id="rId3"/>
    <p:sldId id="341" r:id="rId4"/>
    <p:sldId id="339" r:id="rId5"/>
    <p:sldId id="340" r:id="rId6"/>
    <p:sldId id="342" r:id="rId7"/>
    <p:sldId id="343" r:id="rId8"/>
    <p:sldId id="344" r:id="rId9"/>
    <p:sldId id="345" r:id="rId10"/>
    <p:sldId id="346" r:id="rId11"/>
    <p:sldId id="27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6" autoAdjust="0"/>
    <p:restoredTop sz="81317" autoAdjust="0"/>
  </p:normalViewPr>
  <p:slideViewPr>
    <p:cSldViewPr>
      <p:cViewPr varScale="1">
        <p:scale>
          <a:sx n="59" d="100"/>
          <a:sy n="59" d="100"/>
        </p:scale>
        <p:origin x="-168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248D0-7DB8-4A42-9DC8-71CA03A65FFB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23F4D-0DF7-4F01-8881-0EB77DC2C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631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9729E-0192-4E0F-A5CF-0D9981A5F0F7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41560-8C1A-4657-BE3D-E170FC08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4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0913" y="239713"/>
            <a:ext cx="5165725" cy="3875087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723" y="4343400"/>
            <a:ext cx="6432554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 dirty="0" smtClean="0">
              <a:ea typeface="ＭＳ Ｐゴシック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41560-8C1A-4657-BE3D-E170FC08BDF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41560-8C1A-4657-BE3D-E170FC08BD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2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DNA repair</a:t>
            </a:r>
          </a:p>
          <a:p>
            <a:r>
              <a:rPr lang="en-US" dirty="0" smtClean="0"/>
              <a:t>Mitosis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41560-8C1A-4657-BE3D-E170FC08BD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02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https://www.nlm.nih.gov/bsd/disted/video/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41560-8C1A-4657-BE3D-E170FC08BD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2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https://www.nlm.nih.gov/bsd/disted/video/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41560-8C1A-4657-BE3D-E170FC08BD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2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41560-8C1A-4657-BE3D-E170FC08BD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2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41560-8C1A-4657-BE3D-E170FC08BD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2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41560-8C1A-4657-BE3D-E170FC08BD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2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41560-8C1A-4657-BE3D-E170FC08BD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2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41560-8C1A-4657-BE3D-E170FC08BD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2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41560-8C1A-4657-BE3D-E170FC08BD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2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020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 flipH="1">
            <a:off x="3554414" y="4951413"/>
            <a:ext cx="5051425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6"/>
          <p:cNvSpPr>
            <a:spLocks noChangeShapeType="1"/>
          </p:cNvSpPr>
          <p:nvPr userDrawn="1"/>
        </p:nvSpPr>
        <p:spPr bwMode="auto">
          <a:xfrm flipH="1">
            <a:off x="3554414" y="2728913"/>
            <a:ext cx="5051425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 flipH="1">
            <a:off x="908051" y="1031875"/>
            <a:ext cx="7697788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13" descr="scai_rg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3286126"/>
            <a:ext cx="4762500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761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906464" y="1125539"/>
            <a:ext cx="7697787" cy="1436687"/>
          </a:xfrm>
        </p:spPr>
        <p:txBody>
          <a:bodyPr/>
          <a:lstStyle>
            <a:lvl1pPr>
              <a:lnSpc>
                <a:spcPts val="2988"/>
              </a:lnSpc>
              <a:defRPr sz="23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554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534988"/>
            <a:ext cx="8223251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0375" y="1906589"/>
            <a:ext cx="8223251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460375" y="6113463"/>
            <a:ext cx="8223251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55614" y="6435725"/>
            <a:ext cx="18002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1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1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1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1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1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sz="800" smtClean="0">
                <a:solidFill>
                  <a:schemeClr val="bg2"/>
                </a:solidFill>
              </a:rPr>
              <a:t>© Fraunhofer SCAI </a:t>
            </a:r>
          </a:p>
        </p:txBody>
      </p:sp>
      <p:sp>
        <p:nvSpPr>
          <p:cNvPr id="2054" name="Line 7"/>
          <p:cNvSpPr>
            <a:spLocks noChangeShapeType="1"/>
          </p:cNvSpPr>
          <p:nvPr/>
        </p:nvSpPr>
        <p:spPr bwMode="auto">
          <a:xfrm>
            <a:off x="460375" y="1601788"/>
            <a:ext cx="8223251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5" name="Line 8"/>
          <p:cNvSpPr>
            <a:spLocks noChangeShapeType="1"/>
          </p:cNvSpPr>
          <p:nvPr/>
        </p:nvSpPr>
        <p:spPr bwMode="auto">
          <a:xfrm>
            <a:off x="460375" y="476250"/>
            <a:ext cx="8223251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2056" name="Picture 11" descr="scai_43mm_rg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77" y="6297614"/>
            <a:ext cx="15525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19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1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1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1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1" charset="0"/>
        </a:defRPr>
      </a:lvl9pPr>
    </p:titleStyle>
    <p:bodyStyle>
      <a:lvl1pPr marL="268288" indent="-268288" algn="l" rtl="0" eaLnBrk="0" fontAlgn="base" hangingPunct="0">
        <a:spcBef>
          <a:spcPct val="0"/>
        </a:spcBef>
        <a:spcAft>
          <a:spcPct val="40000"/>
        </a:spcAft>
        <a:buClr>
          <a:schemeClr val="tx2"/>
        </a:buClr>
        <a:buFont typeface="Wingdings" pitchFamily="1" charset="2"/>
        <a:buChar char="n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219200" indent="-234950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1" charset="2"/>
        <a:buChar char="n"/>
        <a:defRPr>
          <a:solidFill>
            <a:schemeClr val="tx1"/>
          </a:solidFill>
          <a:latin typeface="+mn-lt"/>
        </a:defRPr>
      </a:lvl2pPr>
      <a:lvl3pPr marL="1644650" indent="-246063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1" charset="2"/>
        <a:buChar char="n"/>
        <a:defRPr>
          <a:solidFill>
            <a:schemeClr val="tx1"/>
          </a:solidFill>
          <a:latin typeface="+mn-lt"/>
        </a:defRPr>
      </a:lvl3pPr>
      <a:lvl4pPr marL="2066925" indent="-242888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1" charset="2"/>
        <a:buChar char="n"/>
        <a:defRPr>
          <a:solidFill>
            <a:schemeClr val="tx1"/>
          </a:solidFill>
          <a:latin typeface="+mn-lt"/>
        </a:defRPr>
      </a:lvl4pPr>
      <a:lvl5pPr marL="2489200" indent="-242888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1" charset="2"/>
        <a:buChar char="n"/>
        <a:defRPr>
          <a:solidFill>
            <a:schemeClr val="tx1"/>
          </a:solidFill>
          <a:latin typeface="+mn-lt"/>
        </a:defRPr>
      </a:lvl5pPr>
      <a:lvl6pPr marL="2946400" indent="-242888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1" charset="2"/>
        <a:buChar char="n"/>
        <a:defRPr>
          <a:solidFill>
            <a:schemeClr val="tx1"/>
          </a:solidFill>
          <a:latin typeface="+mn-lt"/>
        </a:defRPr>
      </a:lvl6pPr>
      <a:lvl7pPr marL="3403600" indent="-242888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1" charset="2"/>
        <a:buChar char="n"/>
        <a:defRPr>
          <a:solidFill>
            <a:schemeClr val="tx1"/>
          </a:solidFill>
          <a:latin typeface="+mn-lt"/>
        </a:defRPr>
      </a:lvl7pPr>
      <a:lvl8pPr marL="3860800" indent="-242888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1" charset="2"/>
        <a:buChar char="n"/>
        <a:defRPr>
          <a:solidFill>
            <a:schemeClr val="tx1"/>
          </a:solidFill>
          <a:latin typeface="+mn-lt"/>
        </a:defRPr>
      </a:lvl8pPr>
      <a:lvl9pPr marL="4318000" indent="-242888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1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ademia.scaiview.com/academia/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_uCdmVYcQ_Q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ncbi.nlm.nih.gov/pubmed/?term=15647377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457200"/>
            <a:ext cx="8569325" cy="1374775"/>
          </a:xfrm>
        </p:spPr>
        <p:txBody>
          <a:bodyPr/>
          <a:lstStyle/>
          <a:p>
            <a:pPr algn="ctr" eaLnBrk="1" hangingPunct="1">
              <a:lnSpc>
                <a:spcPts val="4500"/>
              </a:lnSpc>
              <a:spcAft>
                <a:spcPts val="1200"/>
              </a:spcAft>
            </a:pPr>
            <a:r>
              <a:rPr lang="en-GB" altLang="de-DE" sz="2800" b="0" dirty="0" smtClean="0">
                <a:ea typeface="ＭＳ Ｐゴシック" pitchFamily="34" charset="-128"/>
              </a:rPr>
              <a:t/>
            </a:r>
            <a:br>
              <a:rPr lang="en-GB" altLang="de-DE" sz="2800" b="0" dirty="0" smtClean="0">
                <a:ea typeface="ＭＳ Ｐゴシック" pitchFamily="34" charset="-128"/>
              </a:rPr>
            </a:br>
            <a:r>
              <a:rPr lang="en-GB" altLang="de-DE" sz="3200" dirty="0" smtClean="0">
                <a:ea typeface="ＭＳ Ｐゴシック" pitchFamily="34" charset="-128"/>
              </a:rPr>
              <a:t>Biological Databases</a:t>
            </a:r>
            <a:br>
              <a:rPr lang="en-GB" altLang="de-DE" sz="3200" dirty="0" smtClean="0">
                <a:ea typeface="ＭＳ Ｐゴシック" pitchFamily="34" charset="-128"/>
              </a:rPr>
            </a:br>
            <a:r>
              <a:rPr lang="en-GB" altLang="de-DE" sz="1800" dirty="0" smtClean="0">
                <a:ea typeface="ＭＳ Ｐゴシック" pitchFamily="34" charset="-128"/>
              </a:rPr>
              <a:t>Bibliographic Databases</a:t>
            </a:r>
            <a:br>
              <a:rPr lang="en-GB" altLang="de-DE" sz="1800" dirty="0" smtClean="0">
                <a:ea typeface="ＭＳ Ｐゴシック" pitchFamily="34" charset="-128"/>
              </a:rPr>
            </a:br>
            <a:r>
              <a:rPr lang="en-GB" altLang="de-DE" sz="1800" dirty="0" smtClean="0">
                <a:ea typeface="ＭＳ Ｐゴシック" pitchFamily="34" charset="-128"/>
              </a:rPr>
              <a:t>Day 2 - OMIM</a:t>
            </a:r>
            <a:endParaRPr lang="en-GB" altLang="de-DE" sz="1800" dirty="0" smtClean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3203577" y="5200650"/>
            <a:ext cx="54721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dirty="0" err="1" smtClean="0">
                <a:solidFill>
                  <a:schemeClr val="bg1">
                    <a:lumMod val="50000"/>
                  </a:schemeClr>
                </a:solidFill>
              </a:rPr>
              <a:t>Reagon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n-US" dirty="0" err="1" smtClean="0">
                <a:solidFill>
                  <a:schemeClr val="bg1">
                    <a:lumMod val="50000"/>
                  </a:schemeClr>
                </a:solidFill>
              </a:rPr>
              <a:t>Karki</a:t>
            </a:r>
            <a:endParaRPr lang="en-US" alt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bit-logo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9347" y="4191001"/>
            <a:ext cx="1558925" cy="507999"/>
          </a:xfrm>
          <a:prstGeom prst="rect">
            <a:avLst/>
          </a:prstGeom>
        </p:spPr>
      </p:pic>
      <p:pic>
        <p:nvPicPr>
          <p:cNvPr id="5" name="Picture 2" descr="C:\Users\jrkarki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81" y="3048001"/>
            <a:ext cx="1473200" cy="63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61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3251" cy="914400"/>
          </a:xfrm>
        </p:spPr>
        <p:txBody>
          <a:bodyPr/>
          <a:lstStyle/>
          <a:p>
            <a:r>
              <a:rPr lang="en-US" sz="2400" dirty="0" smtClean="0"/>
              <a:t>Exercises</a:t>
            </a:r>
            <a:endParaRPr lang="en-US" sz="2400" dirty="0"/>
          </a:p>
        </p:txBody>
      </p:sp>
      <p:pic>
        <p:nvPicPr>
          <p:cNvPr id="4" name="Picture 3" descr="bit-logo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6203574"/>
            <a:ext cx="1558925" cy="507999"/>
          </a:xfrm>
          <a:prstGeom prst="rect">
            <a:avLst/>
          </a:prstGeom>
        </p:spPr>
      </p:pic>
      <p:pic>
        <p:nvPicPr>
          <p:cNvPr id="5" name="Picture 2" descr="C:\Users\jrkarki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140075"/>
            <a:ext cx="1473200" cy="63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3251" cy="4189414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 smtClean="0"/>
              <a:t>Go </a:t>
            </a:r>
            <a:r>
              <a:rPr lang="en-US" dirty="0"/>
              <a:t>to </a:t>
            </a:r>
            <a:r>
              <a:rPr lang="en-US" dirty="0">
                <a:hlinkClick r:id="rId5"/>
              </a:rPr>
              <a:t>http://academia.scaiview.com/academia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In the query builder, formulate a query that retrieves articles in Parkinson disease (only humans) associated with </a:t>
            </a:r>
            <a:r>
              <a:rPr lang="en-US" dirty="0" err="1" smtClean="0"/>
              <a:t>Lewy</a:t>
            </a:r>
            <a:r>
              <a:rPr lang="en-US" dirty="0" smtClean="0"/>
              <a:t> bodies.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How many articles did you find?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Now find out from these, the important pathways involved.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Also, find out the important drugs being used. Open few articles to check if the drugs target </a:t>
            </a:r>
            <a:r>
              <a:rPr lang="en-US" dirty="0" err="1" smtClean="0"/>
              <a:t>Lewy</a:t>
            </a:r>
            <a:r>
              <a:rPr lang="en-US" dirty="0" smtClean="0"/>
              <a:t> bodies.</a:t>
            </a:r>
          </a:p>
        </p:txBody>
      </p:sp>
    </p:spTree>
    <p:extLst>
      <p:ext uri="{BB962C8B-B14F-4D97-AF65-F5344CB8AC3E}">
        <p14:creationId xmlns:p14="http://schemas.microsoft.com/office/powerpoint/2010/main" val="138516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t-logo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6210298"/>
            <a:ext cx="1558925" cy="507999"/>
          </a:xfrm>
          <a:prstGeom prst="rect">
            <a:avLst/>
          </a:prstGeom>
        </p:spPr>
      </p:pic>
      <p:pic>
        <p:nvPicPr>
          <p:cNvPr id="5" name="Picture 2" descr="C:\Users\jrkarki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700" y="6146797"/>
            <a:ext cx="1473200" cy="63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85800"/>
            <a:ext cx="8534400" cy="5180013"/>
          </a:xfrm>
        </p:spPr>
      </p:pic>
    </p:spTree>
    <p:extLst>
      <p:ext uri="{BB962C8B-B14F-4D97-AF65-F5344CB8AC3E}">
        <p14:creationId xmlns:p14="http://schemas.microsoft.com/office/powerpoint/2010/main" val="228139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3251" cy="914400"/>
          </a:xfrm>
        </p:spPr>
        <p:txBody>
          <a:bodyPr/>
          <a:lstStyle/>
          <a:p>
            <a:r>
              <a:rPr lang="en-US" sz="2400" dirty="0" smtClean="0"/>
              <a:t>OMIM	(</a:t>
            </a:r>
            <a:r>
              <a:rPr lang="en-US" sz="2400" dirty="0"/>
              <a:t>Online </a:t>
            </a:r>
            <a:r>
              <a:rPr lang="en-US" sz="2400" dirty="0" err="1"/>
              <a:t>Mendelian</a:t>
            </a:r>
            <a:r>
              <a:rPr lang="en-US" sz="2400" dirty="0"/>
              <a:t> Inheritance in </a:t>
            </a:r>
            <a:r>
              <a:rPr lang="en-US" sz="2400" dirty="0" smtClean="0"/>
              <a:t>Man)</a:t>
            </a:r>
            <a:endParaRPr lang="en-US" sz="2400" dirty="0"/>
          </a:p>
        </p:txBody>
      </p:sp>
      <p:pic>
        <p:nvPicPr>
          <p:cNvPr id="4" name="Picture 3" descr="bit-logo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6203574"/>
            <a:ext cx="1558925" cy="507999"/>
          </a:xfrm>
          <a:prstGeom prst="rect">
            <a:avLst/>
          </a:prstGeom>
        </p:spPr>
      </p:pic>
      <p:pic>
        <p:nvPicPr>
          <p:cNvPr id="5" name="Picture 2" descr="C:\Users\jrkarki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140075"/>
            <a:ext cx="1473200" cy="63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676401"/>
            <a:ext cx="8223251" cy="41894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Database of human genes and genetic disorders and corresponding diseases.</a:t>
            </a:r>
          </a:p>
          <a:p>
            <a:pPr>
              <a:lnSpc>
                <a:spcPct val="150000"/>
              </a:lnSpc>
            </a:pPr>
            <a:r>
              <a:rPr lang="en-US" dirty="0"/>
              <a:t>F</a:t>
            </a:r>
            <a:r>
              <a:rPr lang="en-US" dirty="0" smtClean="0"/>
              <a:t>ocuses to build a bridge between genotype and phenotype in diseases.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12 book editions of MIM were published between 1966-1998.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OMIM (1985) is a collaboration between the U.S. National Library of Medicine (NLM) and medical library at Johns Hopkins. </a:t>
            </a:r>
          </a:p>
          <a:p>
            <a:pPr>
              <a:lnSpc>
                <a:spcPct val="150000"/>
              </a:lnSpc>
            </a:pPr>
            <a:r>
              <a:rPr lang="en-US" dirty="0"/>
              <a:t>Each OMIM entry has a full-text summary of a genetically determined phenotype and/or </a:t>
            </a:r>
            <a:r>
              <a:rPr lang="en-US" dirty="0" smtClean="0"/>
              <a:t>gene.</a:t>
            </a:r>
          </a:p>
        </p:txBody>
      </p:sp>
    </p:spTree>
    <p:extLst>
      <p:ext uri="{BB962C8B-B14F-4D97-AF65-F5344CB8AC3E}">
        <p14:creationId xmlns:p14="http://schemas.microsoft.com/office/powerpoint/2010/main" val="32867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3251" cy="914400"/>
          </a:xfrm>
        </p:spPr>
        <p:txBody>
          <a:bodyPr/>
          <a:lstStyle/>
          <a:p>
            <a:r>
              <a:rPr lang="en-US" sz="2400" dirty="0" smtClean="0"/>
              <a:t>OMIM	(</a:t>
            </a:r>
            <a:r>
              <a:rPr lang="en-US" sz="2400" dirty="0"/>
              <a:t>Online </a:t>
            </a:r>
            <a:r>
              <a:rPr lang="en-US" sz="2400" dirty="0" err="1"/>
              <a:t>Mendelian</a:t>
            </a:r>
            <a:r>
              <a:rPr lang="en-US" sz="2400" dirty="0"/>
              <a:t> Inheritance in </a:t>
            </a:r>
            <a:r>
              <a:rPr lang="en-US" sz="2400" dirty="0" smtClean="0"/>
              <a:t>Man)</a:t>
            </a:r>
            <a:endParaRPr lang="en-US" sz="2400" dirty="0"/>
          </a:p>
        </p:txBody>
      </p:sp>
      <p:pic>
        <p:nvPicPr>
          <p:cNvPr id="4" name="Picture 3" descr="bit-logo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6203574"/>
            <a:ext cx="1558925" cy="507999"/>
          </a:xfrm>
          <a:prstGeom prst="rect">
            <a:avLst/>
          </a:prstGeom>
        </p:spPr>
      </p:pic>
      <p:pic>
        <p:nvPicPr>
          <p:cNvPr id="5" name="Picture 2" descr="C:\Users\jrkarki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140075"/>
            <a:ext cx="1473200" cy="63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676401"/>
            <a:ext cx="8223251" cy="41894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OMIM is intended for use by physicians, experts in genetic disorders, genetic researchers and advanced academic students in science and medicine.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Provides links </a:t>
            </a:r>
            <a:r>
              <a:rPr lang="en-US" dirty="0"/>
              <a:t>to other genetic databases such as DNA and protein </a:t>
            </a:r>
            <a:r>
              <a:rPr lang="en-US" dirty="0" smtClean="0"/>
              <a:t>sequences, </a:t>
            </a:r>
            <a:r>
              <a:rPr lang="en-US" dirty="0"/>
              <a:t>PubMed references, </a:t>
            </a:r>
            <a:r>
              <a:rPr lang="en-US" dirty="0" smtClean="0"/>
              <a:t>mutation databases and many </a:t>
            </a:r>
            <a:r>
              <a:rPr lang="en-US" dirty="0"/>
              <a:t>others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The content of MIM/OMIM is based on selection and review of the published </a:t>
            </a:r>
            <a:r>
              <a:rPr lang="en-US" b="1" dirty="0"/>
              <a:t>peer-reviewed</a:t>
            </a:r>
            <a:r>
              <a:rPr lang="en-US" dirty="0"/>
              <a:t> biomedical literature.</a:t>
            </a:r>
          </a:p>
        </p:txBody>
      </p:sp>
    </p:spTree>
    <p:extLst>
      <p:ext uri="{BB962C8B-B14F-4D97-AF65-F5344CB8AC3E}">
        <p14:creationId xmlns:p14="http://schemas.microsoft.com/office/powerpoint/2010/main" val="118118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3251" cy="914400"/>
          </a:xfrm>
        </p:spPr>
        <p:txBody>
          <a:bodyPr/>
          <a:lstStyle/>
          <a:p>
            <a:r>
              <a:rPr lang="en-US" sz="2400" dirty="0" smtClean="0"/>
              <a:t>OMIM	(</a:t>
            </a:r>
            <a:r>
              <a:rPr lang="en-US" sz="2400" dirty="0"/>
              <a:t>Online </a:t>
            </a:r>
            <a:r>
              <a:rPr lang="en-US" sz="2400" dirty="0" err="1"/>
              <a:t>Mendelian</a:t>
            </a:r>
            <a:r>
              <a:rPr lang="en-US" sz="2400" dirty="0"/>
              <a:t> Inheritance in </a:t>
            </a:r>
            <a:r>
              <a:rPr lang="en-US" sz="2400" dirty="0" smtClean="0"/>
              <a:t>Man)</a:t>
            </a:r>
            <a:endParaRPr lang="en-US" sz="2400" dirty="0"/>
          </a:p>
        </p:txBody>
      </p:sp>
      <p:pic>
        <p:nvPicPr>
          <p:cNvPr id="4" name="Picture 3" descr="bit-logo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6203574"/>
            <a:ext cx="1558925" cy="507999"/>
          </a:xfrm>
          <a:prstGeom prst="rect">
            <a:avLst/>
          </a:prstGeom>
        </p:spPr>
      </p:pic>
      <p:pic>
        <p:nvPicPr>
          <p:cNvPr id="5" name="Picture 2" descr="C:\Users\jrkarki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140075"/>
            <a:ext cx="1473200" cy="63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3251" cy="41894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Each entry in OMIM is provided a unique six digit MIM number.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100000–299999: Autosomal loci or phenotypes (entries created before May 15, 1994)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300000–399999: X-linked loci or phenotypes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400000–499999: Y-linked loci or phenotypes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500000–599999: Mitochondrial loci or phenotypes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600000 and above: Autosomal loci or phenotypes (entries created after May 15, 1994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63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3251" cy="914400"/>
          </a:xfrm>
        </p:spPr>
        <p:txBody>
          <a:bodyPr/>
          <a:lstStyle/>
          <a:p>
            <a:r>
              <a:rPr lang="en-US" sz="2400" dirty="0" smtClean="0"/>
              <a:t>OMIM	(</a:t>
            </a:r>
            <a:r>
              <a:rPr lang="en-US" sz="2400" dirty="0"/>
              <a:t>Online </a:t>
            </a:r>
            <a:r>
              <a:rPr lang="en-US" sz="2400" dirty="0" err="1"/>
              <a:t>Mendelian</a:t>
            </a:r>
            <a:r>
              <a:rPr lang="en-US" sz="2400" dirty="0"/>
              <a:t> Inheritance in </a:t>
            </a:r>
            <a:r>
              <a:rPr lang="en-US" sz="2400" dirty="0" smtClean="0"/>
              <a:t>Man)</a:t>
            </a:r>
            <a:endParaRPr lang="en-US" sz="2400" dirty="0"/>
          </a:p>
        </p:txBody>
      </p:sp>
      <p:pic>
        <p:nvPicPr>
          <p:cNvPr id="4" name="Picture 3" descr="bit-logo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6203574"/>
            <a:ext cx="1558925" cy="507999"/>
          </a:xfrm>
          <a:prstGeom prst="rect">
            <a:avLst/>
          </a:prstGeom>
        </p:spPr>
      </p:pic>
      <p:pic>
        <p:nvPicPr>
          <p:cNvPr id="5" name="Picture 2" descr="C:\Users\jrkarki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140075"/>
            <a:ext cx="1473200" cy="63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3251" cy="41894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An asterisk (*) before an entry number indicates a gene.</a:t>
            </a:r>
          </a:p>
          <a:p>
            <a:pPr>
              <a:lnSpc>
                <a:spcPct val="150000"/>
              </a:lnSpc>
            </a:pPr>
            <a:r>
              <a:rPr lang="en-US" dirty="0"/>
              <a:t>A number symbol (#) before an entry number indicates that it is a descriptive entry, usually of a phenotype, and does not represent a unique locus. </a:t>
            </a:r>
          </a:p>
          <a:p>
            <a:pPr>
              <a:lnSpc>
                <a:spcPct val="150000"/>
              </a:lnSpc>
            </a:pPr>
            <a:r>
              <a:rPr lang="en-US" dirty="0"/>
              <a:t>A plus sign (+) before an entry number indicates that the entry contains the description of a gene of known sequence and a phenotype.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242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3251" cy="914400"/>
          </a:xfrm>
        </p:spPr>
        <p:txBody>
          <a:bodyPr/>
          <a:lstStyle/>
          <a:p>
            <a:r>
              <a:rPr lang="en-US" sz="2400" dirty="0" smtClean="0"/>
              <a:t>OMIM	(</a:t>
            </a:r>
            <a:r>
              <a:rPr lang="en-US" sz="2400" dirty="0"/>
              <a:t>Online </a:t>
            </a:r>
            <a:r>
              <a:rPr lang="en-US" sz="2400" dirty="0" err="1"/>
              <a:t>Mendelian</a:t>
            </a:r>
            <a:r>
              <a:rPr lang="en-US" sz="2400" dirty="0"/>
              <a:t> Inheritance in </a:t>
            </a:r>
            <a:r>
              <a:rPr lang="en-US" sz="2400" dirty="0" smtClean="0"/>
              <a:t>Man)</a:t>
            </a:r>
            <a:endParaRPr lang="en-US" sz="2400" dirty="0"/>
          </a:p>
        </p:txBody>
      </p:sp>
      <p:pic>
        <p:nvPicPr>
          <p:cNvPr id="4" name="Picture 3" descr="bit-logo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6203574"/>
            <a:ext cx="1558925" cy="507999"/>
          </a:xfrm>
          <a:prstGeom prst="rect">
            <a:avLst/>
          </a:prstGeom>
        </p:spPr>
      </p:pic>
      <p:pic>
        <p:nvPicPr>
          <p:cNvPr id="5" name="Picture 2" descr="C:\Users\jrkarki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140075"/>
            <a:ext cx="1473200" cy="63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3251" cy="41894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 percent sign (%) before an entry number indicates that the entry describes a confirmed </a:t>
            </a:r>
            <a:r>
              <a:rPr lang="en-US" dirty="0" err="1" smtClean="0"/>
              <a:t>Mendelian</a:t>
            </a:r>
            <a:r>
              <a:rPr lang="en-US" dirty="0" smtClean="0"/>
              <a:t> phenotype or phenotypic locus for which the underlying molecular basis is not known.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 symbol before an entry number generally indicates a description of a phenotype is suspected but not known.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 caret (^) before an entry number means the entry no longer exists because it was removed from the database or moved to another entry as indicated.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hlinkClick r:id="rId5"/>
              </a:rPr>
              <a:t>OMIM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213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3251" cy="914400"/>
          </a:xfrm>
        </p:spPr>
        <p:txBody>
          <a:bodyPr/>
          <a:lstStyle/>
          <a:p>
            <a:r>
              <a:rPr lang="en-US" sz="2400" dirty="0" smtClean="0"/>
              <a:t>Exercises</a:t>
            </a:r>
            <a:endParaRPr lang="en-US" sz="2400" dirty="0"/>
          </a:p>
        </p:txBody>
      </p:sp>
      <p:pic>
        <p:nvPicPr>
          <p:cNvPr id="4" name="Picture 3" descr="bit-logo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6203574"/>
            <a:ext cx="1558925" cy="507999"/>
          </a:xfrm>
          <a:prstGeom prst="rect">
            <a:avLst/>
          </a:prstGeom>
        </p:spPr>
      </p:pic>
      <p:pic>
        <p:nvPicPr>
          <p:cNvPr id="5" name="Picture 2" descr="C:\Users\jrkarki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140075"/>
            <a:ext cx="1473200" cy="63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3251" cy="41894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Go to PubMed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In the search box, type in </a:t>
            </a:r>
            <a:r>
              <a:rPr lang="en-US" dirty="0"/>
              <a:t>“</a:t>
            </a:r>
            <a:r>
              <a:rPr lang="en-US" dirty="0" err="1"/>
              <a:t>alzheimer</a:t>
            </a:r>
            <a:r>
              <a:rPr lang="en-US" dirty="0"/>
              <a:t> and humans and autophagy</a:t>
            </a:r>
            <a:r>
              <a:rPr lang="en-US" dirty="0" smtClean="0"/>
              <a:t>” and click search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Find out the number of articles and open a few to see how specific are the articles to your query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Use the same query in Europe PMC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Is the number of articles the same? If not, can you figure out why?</a:t>
            </a:r>
          </a:p>
          <a:p>
            <a:pPr lvl="1"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78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3251" cy="914400"/>
          </a:xfrm>
        </p:spPr>
        <p:txBody>
          <a:bodyPr/>
          <a:lstStyle/>
          <a:p>
            <a:r>
              <a:rPr lang="en-US" sz="2400" dirty="0" smtClean="0"/>
              <a:t>Exercises</a:t>
            </a:r>
            <a:endParaRPr lang="en-US" sz="2400" dirty="0"/>
          </a:p>
        </p:txBody>
      </p:sp>
      <p:pic>
        <p:nvPicPr>
          <p:cNvPr id="4" name="Picture 3" descr="bit-logo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6203574"/>
            <a:ext cx="1558925" cy="507999"/>
          </a:xfrm>
          <a:prstGeom prst="rect">
            <a:avLst/>
          </a:prstGeom>
        </p:spPr>
      </p:pic>
      <p:pic>
        <p:nvPicPr>
          <p:cNvPr id="5" name="Picture 2" descr="C:\Users\jrkarki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140075"/>
            <a:ext cx="1473200" cy="63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3251" cy="41894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Go to PubMed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In the search box, type in 15647377 and click search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Now scroll down until you find </a:t>
            </a:r>
            <a:r>
              <a:rPr lang="en-US" b="1" dirty="0" smtClean="0"/>
              <a:t>“</a:t>
            </a:r>
            <a:r>
              <a:rPr lang="en-US" b="1" dirty="0" smtClean="0">
                <a:hlinkClick r:id="rId5" tooltip="Supplemental information"/>
              </a:rPr>
              <a:t>Publication types, </a:t>
            </a:r>
            <a:r>
              <a:rPr lang="en-US" b="1" dirty="0" err="1" smtClean="0">
                <a:hlinkClick r:id="rId5" tooltip="Supplemental information"/>
              </a:rPr>
              <a:t>MeSH</a:t>
            </a:r>
            <a:r>
              <a:rPr lang="en-US" b="1" dirty="0" smtClean="0">
                <a:hlinkClick r:id="rId5" tooltip="Supplemental information"/>
              </a:rPr>
              <a:t> terms, Substances, Grant support</a:t>
            </a:r>
            <a:r>
              <a:rPr lang="en-US" b="1" dirty="0" smtClean="0"/>
              <a:t>”, </a:t>
            </a:r>
            <a:r>
              <a:rPr lang="en-US" dirty="0" smtClean="0"/>
              <a:t>expand it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You will see a list of </a:t>
            </a:r>
            <a:r>
              <a:rPr lang="en-US" dirty="0" err="1" smtClean="0"/>
              <a:t>MeSH</a:t>
            </a:r>
            <a:r>
              <a:rPr lang="en-US" dirty="0"/>
              <a:t> </a:t>
            </a:r>
            <a:r>
              <a:rPr lang="en-US" dirty="0" smtClean="0"/>
              <a:t>terms and substances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Now take few from this list and try to find them in the abstract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Do you find them?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If not, where could have they come from?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Find the source and make some comments. </a:t>
            </a:r>
          </a:p>
          <a:p>
            <a:pPr lvl="1"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571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3251" cy="914400"/>
          </a:xfrm>
        </p:spPr>
        <p:txBody>
          <a:bodyPr/>
          <a:lstStyle/>
          <a:p>
            <a:r>
              <a:rPr lang="en-US" sz="2400" dirty="0" smtClean="0"/>
              <a:t>Exercises</a:t>
            </a:r>
            <a:endParaRPr lang="en-US" sz="2400" dirty="0"/>
          </a:p>
        </p:txBody>
      </p:sp>
      <p:pic>
        <p:nvPicPr>
          <p:cNvPr id="4" name="Picture 3" descr="bit-logo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6203574"/>
            <a:ext cx="1558925" cy="507999"/>
          </a:xfrm>
          <a:prstGeom prst="rect">
            <a:avLst/>
          </a:prstGeom>
        </p:spPr>
      </p:pic>
      <p:pic>
        <p:nvPicPr>
          <p:cNvPr id="5" name="Picture 2" descr="C:\Users\jrkarki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140075"/>
            <a:ext cx="1473200" cy="63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3251" cy="41894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Go to PubMed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Click “Advanced” below the search box (left side)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Now we would like to retrieve articles that talk about inflammation as a comorbid condition in </a:t>
            </a:r>
            <a:r>
              <a:rPr lang="en-US" dirty="0" err="1" smtClean="0"/>
              <a:t>alzheimer</a:t>
            </a:r>
            <a:r>
              <a:rPr lang="en-US" dirty="0" smtClean="0"/>
              <a:t> and any other disease.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Formulate a query accordingly and find out what you get.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Did you get articles you actually wanted?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Make some comments.</a:t>
            </a:r>
          </a:p>
          <a:p>
            <a:pPr lvl="1"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163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tandarddesign">
  <a:themeElements>
    <a:clrScheme name="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FFFFFF"/>
      </a:accent3>
      <a:accent4>
        <a:srgbClr val="000000"/>
      </a:accent4>
      <a:accent5>
        <a:srgbClr val="F3B9AA"/>
      </a:accent5>
      <a:accent6>
        <a:srgbClr val="006384"/>
      </a:accent6>
      <a:hlink>
        <a:srgbClr val="25BAE2"/>
      </a:hlink>
      <a:folHlink>
        <a:srgbClr val="B1C800"/>
      </a:folHlink>
    </a:clrScheme>
    <a:fontScheme name="1_Standarddesign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3017</TotalTime>
  <Words>649</Words>
  <Application>Microsoft Office PowerPoint</Application>
  <PresentationFormat>On-screen Show (4:3)</PresentationFormat>
  <Paragraphs>73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1_Standarddesign</vt:lpstr>
      <vt:lpstr> Biological Databases Bibliographic Databases Day 2 - OMIM</vt:lpstr>
      <vt:lpstr>OMIM (Online Mendelian Inheritance in Man)</vt:lpstr>
      <vt:lpstr>OMIM (Online Mendelian Inheritance in Man)</vt:lpstr>
      <vt:lpstr>OMIM (Online Mendelian Inheritance in Man)</vt:lpstr>
      <vt:lpstr>OMIM (Online Mendelian Inheritance in Man)</vt:lpstr>
      <vt:lpstr>OMIM (Online Mendelian Inheritance in Man)</vt:lpstr>
      <vt:lpstr>Exercises</vt:lpstr>
      <vt:lpstr>Exercises</vt:lpstr>
      <vt:lpstr>Exercises</vt:lpstr>
      <vt:lpstr>Exercises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for retreat presentations</dc:title>
  <dc:creator>"KLIMALA programmierung"</dc:creator>
  <cp:lastModifiedBy>jrkarki</cp:lastModifiedBy>
  <cp:revision>752</cp:revision>
  <cp:lastPrinted>2013-07-10T10:35:22Z</cp:lastPrinted>
  <dcterms:created xsi:type="dcterms:W3CDTF">2009-05-22T06:46:16Z</dcterms:created>
  <dcterms:modified xsi:type="dcterms:W3CDTF">2018-12-19T14:53:40Z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template for retreat presentations</vt:lpwstr>
  </property>
  <property fmtid="{D5CDD505-2E9C-101B-9397-08002B2CF9AE}" pid="3" name="SlideDescription">
    <vt:lpwstr/>
  </property>
</Properties>
</file>