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30"/>
  </p:notesMasterIdLst>
  <p:handoutMasterIdLst>
    <p:handoutMasterId r:id="rId31"/>
  </p:handoutMasterIdLst>
  <p:sldIdLst>
    <p:sldId id="1502" r:id="rId6"/>
    <p:sldId id="1558" r:id="rId7"/>
    <p:sldId id="1519" r:id="rId8"/>
    <p:sldId id="1559" r:id="rId9"/>
    <p:sldId id="1547" r:id="rId10"/>
    <p:sldId id="1548" r:id="rId11"/>
    <p:sldId id="1549" r:id="rId12"/>
    <p:sldId id="1560" r:id="rId13"/>
    <p:sldId id="1550" r:id="rId14"/>
    <p:sldId id="1561" r:id="rId15"/>
    <p:sldId id="1551" r:id="rId16"/>
    <p:sldId id="1532" r:id="rId17"/>
    <p:sldId id="1533" r:id="rId18"/>
    <p:sldId id="1555" r:id="rId19"/>
    <p:sldId id="1556" r:id="rId20"/>
    <p:sldId id="1562" r:id="rId21"/>
    <p:sldId id="1552" r:id="rId22"/>
    <p:sldId id="1563" r:id="rId23"/>
    <p:sldId id="1553" r:id="rId24"/>
    <p:sldId id="1557" r:id="rId25"/>
    <p:sldId id="1520" r:id="rId26"/>
    <p:sldId id="1554" r:id="rId27"/>
    <p:sldId id="1564" r:id="rId28"/>
    <p:sldId id="1516" r:id="rId2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FFFFF"/>
    <a:srgbClr val="0078D7"/>
    <a:srgbClr val="000000"/>
    <a:srgbClr val="FF8C00"/>
    <a:srgbClr val="D83B01"/>
    <a:srgbClr val="FFB900"/>
    <a:srgbClr val="107C10"/>
    <a:srgbClr val="353535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7" autoAdjust="0"/>
    <p:restoredTop sz="92162" autoAdjust="0"/>
  </p:normalViewPr>
  <p:slideViewPr>
    <p:cSldViewPr>
      <p:cViewPr varScale="1">
        <p:scale>
          <a:sx n="138" d="100"/>
          <a:sy n="138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10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8" Type="http://schemas.microsoft.com/office/2015/10/relationships/revisionInfo" Target="revisionInfo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9/26/17 3:45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1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6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86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222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96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1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B9A6D4-FB34-4BDB-BA1E-7271914431FC}" type="datetime8">
              <a:rPr lang="en-US" smtClean="0">
                <a:solidFill>
                  <a:prstClr val="black"/>
                </a:solidFill>
              </a:rPr>
              <a:t>9/26/17 3:45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29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9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3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45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08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43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8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9/26/17 3:45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5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9/26/17 3:45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55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768966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=""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Click to 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Click to 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20" Type="http://schemas.openxmlformats.org/officeDocument/2006/relationships/image" Target="../media/image1.emf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  <p:sldLayoutId id="2147484519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</a:t>
            </a:r>
            <a:r>
              <a:rPr lang="en-US" dirty="0" err="1"/>
              <a:t>bootcamp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 Carpinter</a:t>
            </a:r>
          </a:p>
          <a:p>
            <a:pPr lvl="0"/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CTO, </a:t>
            </a:r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Zarmada</a:t>
            </a:r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 | Microsoft Regional Director</a:t>
            </a:r>
          </a:p>
          <a:p>
            <a:pPr lvl="0"/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james@zarmada.com</a:t>
            </a:r>
            <a:r>
              <a:rPr lang="en-US" sz="240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 | @</a:t>
            </a:r>
            <a:r>
              <a:rPr lang="en-US" sz="2400" dirty="0" err="1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jamescarpinter</a:t>
            </a:r>
            <a:endParaRPr lang="en-US" sz="2400" dirty="0"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62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(Text)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4124206"/>
          </a:xfrm>
        </p:spPr>
        <p:txBody>
          <a:bodyPr/>
          <a:lstStyle/>
          <a:p>
            <a:r>
              <a:rPr lang="en-US" dirty="0" smtClean="0"/>
              <a:t>Cloud-based open API </a:t>
            </a:r>
            <a:r>
              <a:rPr lang="en-US" dirty="0"/>
              <a:t>service</a:t>
            </a:r>
          </a:p>
          <a:p>
            <a:r>
              <a:rPr lang="en-US" dirty="0" smtClean="0"/>
              <a:t>Supports 60</a:t>
            </a:r>
            <a:r>
              <a:rPr lang="en-US" dirty="0"/>
              <a:t>+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Powers Bing, Edge, mobile apps, Office, Yammer, VS, Skype, eBay, Etsy, HP,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XML-based API </a:t>
            </a:r>
            <a:r>
              <a:rPr lang="en-US" dirty="0" smtClean="0">
                <a:sym typeface="Wingdings"/>
              </a:rPr>
              <a:t>; supports detect, bulk operations</a:t>
            </a:r>
          </a:p>
          <a:p>
            <a:r>
              <a:rPr lang="en-US" dirty="0"/>
              <a:t>Pay-per-character (2M free</a:t>
            </a:r>
            <a:r>
              <a:rPr lang="en-US" dirty="0" smtClean="0"/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154341" y="1159258"/>
            <a:ext cx="4392488" cy="10370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9714" y="1566595"/>
            <a:ext cx="1828800" cy="7694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Cet outil de traduction est un moyen facile d'étendre la portée de vos contenus internes et externes.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18621" y="1210058"/>
            <a:ext cx="1983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Client app or webpage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78466" y="1587450"/>
            <a:ext cx="1981708" cy="73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此翻译工具是可以轻松地扩展您的内部和外部内容的覆盖范围。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08592" y="5352281"/>
            <a:ext cx="1024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API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026918" y="4822550"/>
            <a:ext cx="501920" cy="444558"/>
          </a:xfrm>
          <a:prstGeom prst="rect">
            <a:avLst/>
          </a:prstGeom>
        </p:spPr>
      </p:pic>
      <p:sp>
        <p:nvSpPr>
          <p:cNvPr id="24" name="Freeform 5"/>
          <p:cNvSpPr>
            <a:spLocks/>
          </p:cNvSpPr>
          <p:nvPr/>
        </p:nvSpPr>
        <p:spPr bwMode="auto">
          <a:xfrm>
            <a:off x="8749582" y="3475251"/>
            <a:ext cx="1022327" cy="706144"/>
          </a:xfrm>
          <a:custGeom>
            <a:avLst/>
            <a:gdLst>
              <a:gd name="T0" fmla="*/ 249 w 249"/>
              <a:gd name="T1" fmla="*/ 116 h 172"/>
              <a:gd name="T2" fmla="*/ 200 w 249"/>
              <a:gd name="T3" fmla="*/ 172 h 172"/>
              <a:gd name="T4" fmla="*/ 42 w 249"/>
              <a:gd name="T5" fmla="*/ 172 h 172"/>
              <a:gd name="T6" fmla="*/ 38 w 249"/>
              <a:gd name="T7" fmla="*/ 172 h 172"/>
              <a:gd name="T8" fmla="*/ 0 w 249"/>
              <a:gd name="T9" fmla="*/ 133 h 172"/>
              <a:gd name="T10" fmla="*/ 38 w 249"/>
              <a:gd name="T11" fmla="*/ 95 h 172"/>
              <a:gd name="T12" fmla="*/ 45 w 249"/>
              <a:gd name="T13" fmla="*/ 96 h 172"/>
              <a:gd name="T14" fmla="*/ 77 w 249"/>
              <a:gd name="T15" fmla="*/ 68 h 172"/>
              <a:gd name="T16" fmla="*/ 179 w 249"/>
              <a:gd name="T17" fmla="*/ 62 h 172"/>
              <a:gd name="T18" fmla="*/ 193 w 249"/>
              <a:gd name="T19" fmla="*/ 60 h 172"/>
              <a:gd name="T20" fmla="*/ 249 w 249"/>
              <a:gd name="T21" fmla="*/ 11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9" h="172">
                <a:moveTo>
                  <a:pt x="249" y="116"/>
                </a:moveTo>
                <a:cubicBezTo>
                  <a:pt x="249" y="144"/>
                  <a:pt x="227" y="168"/>
                  <a:pt x="200" y="172"/>
                </a:cubicBezTo>
                <a:cubicBezTo>
                  <a:pt x="42" y="172"/>
                  <a:pt x="42" y="172"/>
                  <a:pt x="42" y="172"/>
                </a:cubicBezTo>
                <a:cubicBezTo>
                  <a:pt x="38" y="172"/>
                  <a:pt x="38" y="172"/>
                  <a:pt x="38" y="172"/>
                </a:cubicBezTo>
                <a:cubicBezTo>
                  <a:pt x="17" y="172"/>
                  <a:pt x="0" y="154"/>
                  <a:pt x="0" y="133"/>
                </a:cubicBezTo>
                <a:cubicBezTo>
                  <a:pt x="0" y="112"/>
                  <a:pt x="17" y="95"/>
                  <a:pt x="38" y="95"/>
                </a:cubicBezTo>
                <a:cubicBezTo>
                  <a:pt x="40" y="95"/>
                  <a:pt x="46" y="98"/>
                  <a:pt x="45" y="96"/>
                </a:cubicBezTo>
                <a:cubicBezTo>
                  <a:pt x="39" y="78"/>
                  <a:pt x="53" y="58"/>
                  <a:pt x="77" y="68"/>
                </a:cubicBezTo>
                <a:cubicBezTo>
                  <a:pt x="74" y="31"/>
                  <a:pt x="148" y="0"/>
                  <a:pt x="179" y="62"/>
                </a:cubicBezTo>
                <a:cubicBezTo>
                  <a:pt x="183" y="61"/>
                  <a:pt x="188" y="60"/>
                  <a:pt x="193" y="60"/>
                </a:cubicBezTo>
                <a:cubicBezTo>
                  <a:pt x="224" y="60"/>
                  <a:pt x="249" y="85"/>
                  <a:pt x="249" y="116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5" name="Freeform 6"/>
          <p:cNvSpPr>
            <a:spLocks noEditPoints="1"/>
          </p:cNvSpPr>
          <p:nvPr/>
        </p:nvSpPr>
        <p:spPr bwMode="auto">
          <a:xfrm>
            <a:off x="8524741" y="3183660"/>
            <a:ext cx="1522365" cy="1522366"/>
          </a:xfrm>
          <a:custGeom>
            <a:avLst/>
            <a:gdLst>
              <a:gd name="T0" fmla="*/ 186 w 371"/>
              <a:gd name="T1" fmla="*/ 347 h 371"/>
              <a:gd name="T2" fmla="*/ 24 w 371"/>
              <a:gd name="T3" fmla="*/ 185 h 371"/>
              <a:gd name="T4" fmla="*/ 186 w 371"/>
              <a:gd name="T5" fmla="*/ 23 h 371"/>
              <a:gd name="T6" fmla="*/ 347 w 371"/>
              <a:gd name="T7" fmla="*/ 185 h 371"/>
              <a:gd name="T8" fmla="*/ 186 w 371"/>
              <a:gd name="T9" fmla="*/ 347 h 371"/>
              <a:gd name="T10" fmla="*/ 186 w 371"/>
              <a:gd name="T11" fmla="*/ 371 h 371"/>
              <a:gd name="T12" fmla="*/ 371 w 371"/>
              <a:gd name="T13" fmla="*/ 185 h 371"/>
              <a:gd name="T14" fmla="*/ 186 w 371"/>
              <a:gd name="T15" fmla="*/ 0 h 371"/>
              <a:gd name="T16" fmla="*/ 0 w 371"/>
              <a:gd name="T17" fmla="*/ 185 h 371"/>
              <a:gd name="T18" fmla="*/ 186 w 371"/>
              <a:gd name="T19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1" h="371">
                <a:moveTo>
                  <a:pt x="186" y="347"/>
                </a:moveTo>
                <a:cubicBezTo>
                  <a:pt x="96" y="347"/>
                  <a:pt x="24" y="274"/>
                  <a:pt x="24" y="185"/>
                </a:cubicBezTo>
                <a:cubicBezTo>
                  <a:pt x="24" y="96"/>
                  <a:pt x="96" y="23"/>
                  <a:pt x="186" y="23"/>
                </a:cubicBezTo>
                <a:cubicBezTo>
                  <a:pt x="275" y="23"/>
                  <a:pt x="347" y="96"/>
                  <a:pt x="347" y="185"/>
                </a:cubicBezTo>
                <a:cubicBezTo>
                  <a:pt x="347" y="274"/>
                  <a:pt x="275" y="347"/>
                  <a:pt x="186" y="347"/>
                </a:cubicBezTo>
                <a:moveTo>
                  <a:pt x="186" y="371"/>
                </a:moveTo>
                <a:cubicBezTo>
                  <a:pt x="288" y="371"/>
                  <a:pt x="371" y="288"/>
                  <a:pt x="371" y="185"/>
                </a:cubicBezTo>
                <a:cubicBezTo>
                  <a:pt x="371" y="83"/>
                  <a:pt x="288" y="0"/>
                  <a:pt x="186" y="0"/>
                </a:cubicBezTo>
                <a:cubicBezTo>
                  <a:pt x="83" y="0"/>
                  <a:pt x="0" y="83"/>
                  <a:pt x="0" y="185"/>
                </a:cubicBezTo>
                <a:cubicBezTo>
                  <a:pt x="0" y="288"/>
                  <a:pt x="83" y="371"/>
                  <a:pt x="186" y="371"/>
                </a:cubicBez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579329">
            <a:off x="9252158" y="2643393"/>
            <a:ext cx="677521" cy="28296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screen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500000">
            <a:off x="8724773" y="2655694"/>
            <a:ext cx="661651" cy="27222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8153" y="5681390"/>
            <a:ext cx="845121" cy="89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(Text): it’s </a:t>
            </a:r>
            <a:r>
              <a:rPr lang="en-US" dirty="0"/>
              <a:t>all about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9399" y="2868804"/>
            <a:ext cx="2397677" cy="22067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=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8199437" y="2766453"/>
            <a:ext cx="2752774" cy="3178175"/>
          </a:xfrm>
          <a:custGeom>
            <a:avLst/>
            <a:gdLst>
              <a:gd name="T0" fmla="*/ 137 w 138"/>
              <a:gd name="T1" fmla="*/ 129 h 160"/>
              <a:gd name="T2" fmla="*/ 136 w 138"/>
              <a:gd name="T3" fmla="*/ 109 h 160"/>
              <a:gd name="T4" fmla="*/ 128 w 138"/>
              <a:gd name="T5" fmla="*/ 82 h 160"/>
              <a:gd name="T6" fmla="*/ 123 w 138"/>
              <a:gd name="T7" fmla="*/ 64 h 160"/>
              <a:gd name="T8" fmla="*/ 109 w 138"/>
              <a:gd name="T9" fmla="*/ 21 h 160"/>
              <a:gd name="T10" fmla="*/ 88 w 138"/>
              <a:gd name="T11" fmla="*/ 14 h 160"/>
              <a:gd name="T12" fmla="*/ 78 w 138"/>
              <a:gd name="T13" fmla="*/ 0 h 160"/>
              <a:gd name="T14" fmla="*/ 0 w 138"/>
              <a:gd name="T15" fmla="*/ 12 h 160"/>
              <a:gd name="T16" fmla="*/ 88 w 138"/>
              <a:gd name="T17" fmla="*/ 152 h 160"/>
              <a:gd name="T18" fmla="*/ 92 w 138"/>
              <a:gd name="T19" fmla="*/ 96 h 160"/>
              <a:gd name="T20" fmla="*/ 104 w 138"/>
              <a:gd name="T21" fmla="*/ 98 h 160"/>
              <a:gd name="T22" fmla="*/ 104 w 138"/>
              <a:gd name="T23" fmla="*/ 127 h 160"/>
              <a:gd name="T24" fmla="*/ 105 w 138"/>
              <a:gd name="T25" fmla="*/ 151 h 160"/>
              <a:gd name="T26" fmla="*/ 119 w 138"/>
              <a:gd name="T27" fmla="*/ 160 h 160"/>
              <a:gd name="T28" fmla="*/ 137 w 138"/>
              <a:gd name="T29" fmla="*/ 132 h 160"/>
              <a:gd name="T30" fmla="*/ 115 w 138"/>
              <a:gd name="T31" fmla="*/ 60 h 160"/>
              <a:gd name="T32" fmla="*/ 106 w 138"/>
              <a:gd name="T33" fmla="*/ 53 h 160"/>
              <a:gd name="T34" fmla="*/ 112 w 138"/>
              <a:gd name="T35" fmla="*/ 46 h 160"/>
              <a:gd name="T36" fmla="*/ 104 w 138"/>
              <a:gd name="T37" fmla="*/ 52 h 160"/>
              <a:gd name="T38" fmla="*/ 98 w 138"/>
              <a:gd name="T39" fmla="*/ 49 h 160"/>
              <a:gd name="T40" fmla="*/ 12 w 138"/>
              <a:gd name="T41" fmla="*/ 56 h 160"/>
              <a:gd name="T42" fmla="*/ 76 w 138"/>
              <a:gd name="T43" fmla="*/ 16 h 160"/>
              <a:gd name="T44" fmla="*/ 126 w 138"/>
              <a:gd name="T45" fmla="*/ 149 h 160"/>
              <a:gd name="T46" fmla="*/ 112 w 138"/>
              <a:gd name="T47" fmla="*/ 148 h 160"/>
              <a:gd name="T48" fmla="*/ 112 w 138"/>
              <a:gd name="T49" fmla="*/ 128 h 160"/>
              <a:gd name="T50" fmla="*/ 111 w 138"/>
              <a:gd name="T51" fmla="*/ 95 h 160"/>
              <a:gd name="T52" fmla="*/ 92 w 138"/>
              <a:gd name="T53" fmla="*/ 76 h 160"/>
              <a:gd name="T54" fmla="*/ 88 w 138"/>
              <a:gd name="T55" fmla="*/ 19 h 160"/>
              <a:gd name="T56" fmla="*/ 92 w 138"/>
              <a:gd name="T57" fmla="*/ 36 h 160"/>
              <a:gd name="T58" fmla="*/ 102 w 138"/>
              <a:gd name="T59" fmla="*/ 66 h 160"/>
              <a:gd name="T60" fmla="*/ 119 w 138"/>
              <a:gd name="T61" fmla="*/ 78 h 160"/>
              <a:gd name="T62" fmla="*/ 123 w 138"/>
              <a:gd name="T63" fmla="*/ 93 h 160"/>
              <a:gd name="T64" fmla="*/ 129 w 138"/>
              <a:gd name="T65" fmla="*/ 125 h 160"/>
              <a:gd name="T66" fmla="*/ 129 w 138"/>
              <a:gd name="T67" fmla="*/ 133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60">
                <a:moveTo>
                  <a:pt x="137" y="132"/>
                </a:moveTo>
                <a:cubicBezTo>
                  <a:pt x="137" y="131"/>
                  <a:pt x="137" y="130"/>
                  <a:pt x="137" y="129"/>
                </a:cubicBezTo>
                <a:cubicBezTo>
                  <a:pt x="137" y="125"/>
                  <a:pt x="137" y="125"/>
                  <a:pt x="137" y="125"/>
                </a:cubicBezTo>
                <a:cubicBezTo>
                  <a:pt x="137" y="119"/>
                  <a:pt x="137" y="114"/>
                  <a:pt x="136" y="109"/>
                </a:cubicBezTo>
                <a:cubicBezTo>
                  <a:pt x="135" y="103"/>
                  <a:pt x="133" y="97"/>
                  <a:pt x="131" y="91"/>
                </a:cubicBezTo>
                <a:cubicBezTo>
                  <a:pt x="130" y="88"/>
                  <a:pt x="129" y="85"/>
                  <a:pt x="128" y="82"/>
                </a:cubicBezTo>
                <a:cubicBezTo>
                  <a:pt x="128" y="80"/>
                  <a:pt x="127" y="78"/>
                  <a:pt x="127" y="76"/>
                </a:cubicBezTo>
                <a:cubicBezTo>
                  <a:pt x="126" y="72"/>
                  <a:pt x="125" y="68"/>
                  <a:pt x="123" y="64"/>
                </a:cubicBezTo>
                <a:cubicBezTo>
                  <a:pt x="123" y="57"/>
                  <a:pt x="119" y="30"/>
                  <a:pt x="117" y="28"/>
                </a:cubicBezTo>
                <a:cubicBezTo>
                  <a:pt x="115" y="26"/>
                  <a:pt x="112" y="21"/>
                  <a:pt x="109" y="21"/>
                </a:cubicBezTo>
                <a:cubicBezTo>
                  <a:pt x="100" y="22"/>
                  <a:pt x="101" y="21"/>
                  <a:pt x="98" y="19"/>
                </a:cubicBezTo>
                <a:cubicBezTo>
                  <a:pt x="96" y="18"/>
                  <a:pt x="91" y="16"/>
                  <a:pt x="88" y="14"/>
                </a:cubicBezTo>
                <a:cubicBezTo>
                  <a:pt x="88" y="12"/>
                  <a:pt x="88" y="12"/>
                  <a:pt x="88" y="12"/>
                </a:cubicBezTo>
                <a:cubicBezTo>
                  <a:pt x="88" y="5"/>
                  <a:pt x="85" y="0"/>
                  <a:pt x="78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7" y="0"/>
                  <a:pt x="0" y="5"/>
                  <a:pt x="0" y="12"/>
                </a:cubicBezTo>
                <a:cubicBezTo>
                  <a:pt x="0" y="152"/>
                  <a:pt x="0" y="152"/>
                  <a:pt x="0" y="152"/>
                </a:cubicBezTo>
                <a:cubicBezTo>
                  <a:pt x="88" y="152"/>
                  <a:pt x="88" y="152"/>
                  <a:pt x="88" y="152"/>
                </a:cubicBezTo>
                <a:cubicBezTo>
                  <a:pt x="88" y="96"/>
                  <a:pt x="88" y="96"/>
                  <a:pt x="88" y="96"/>
                </a:cubicBezTo>
                <a:cubicBezTo>
                  <a:pt x="92" y="96"/>
                  <a:pt x="92" y="96"/>
                  <a:pt x="92" y="96"/>
                </a:cubicBezTo>
                <a:cubicBezTo>
                  <a:pt x="92" y="90"/>
                  <a:pt x="92" y="90"/>
                  <a:pt x="92" y="90"/>
                </a:cubicBezTo>
                <a:cubicBezTo>
                  <a:pt x="100" y="90"/>
                  <a:pt x="101" y="91"/>
                  <a:pt x="104" y="98"/>
                </a:cubicBezTo>
                <a:cubicBezTo>
                  <a:pt x="106" y="105"/>
                  <a:pt x="106" y="111"/>
                  <a:pt x="105" y="118"/>
                </a:cubicBezTo>
                <a:cubicBezTo>
                  <a:pt x="105" y="121"/>
                  <a:pt x="104" y="124"/>
                  <a:pt x="104" y="127"/>
                </a:cubicBezTo>
                <a:cubicBezTo>
                  <a:pt x="104" y="129"/>
                  <a:pt x="104" y="129"/>
                  <a:pt x="104" y="129"/>
                </a:cubicBezTo>
                <a:cubicBezTo>
                  <a:pt x="103" y="137"/>
                  <a:pt x="103" y="146"/>
                  <a:pt x="105" y="151"/>
                </a:cubicBezTo>
                <a:cubicBezTo>
                  <a:pt x="107" y="155"/>
                  <a:pt x="111" y="158"/>
                  <a:pt x="115" y="159"/>
                </a:cubicBezTo>
                <a:cubicBezTo>
                  <a:pt x="117" y="160"/>
                  <a:pt x="118" y="160"/>
                  <a:pt x="119" y="160"/>
                </a:cubicBezTo>
                <a:cubicBezTo>
                  <a:pt x="124" y="160"/>
                  <a:pt x="128" y="158"/>
                  <a:pt x="132" y="156"/>
                </a:cubicBezTo>
                <a:cubicBezTo>
                  <a:pt x="138" y="150"/>
                  <a:pt x="138" y="140"/>
                  <a:pt x="137" y="132"/>
                </a:cubicBezTo>
                <a:close/>
                <a:moveTo>
                  <a:pt x="112" y="46"/>
                </a:moveTo>
                <a:cubicBezTo>
                  <a:pt x="115" y="51"/>
                  <a:pt x="115" y="60"/>
                  <a:pt x="115" y="60"/>
                </a:cubicBezTo>
                <a:cubicBezTo>
                  <a:pt x="115" y="60"/>
                  <a:pt x="107" y="65"/>
                  <a:pt x="106" y="65"/>
                </a:cubicBezTo>
                <a:cubicBezTo>
                  <a:pt x="105" y="65"/>
                  <a:pt x="107" y="57"/>
                  <a:pt x="106" y="53"/>
                </a:cubicBezTo>
                <a:cubicBezTo>
                  <a:pt x="106" y="49"/>
                  <a:pt x="103" y="45"/>
                  <a:pt x="100" y="45"/>
                </a:cubicBezTo>
                <a:cubicBezTo>
                  <a:pt x="98" y="45"/>
                  <a:pt x="107" y="36"/>
                  <a:pt x="112" y="46"/>
                </a:cubicBezTo>
                <a:close/>
                <a:moveTo>
                  <a:pt x="98" y="49"/>
                </a:moveTo>
                <a:cubicBezTo>
                  <a:pt x="103" y="47"/>
                  <a:pt x="104" y="50"/>
                  <a:pt x="104" y="52"/>
                </a:cubicBezTo>
                <a:cubicBezTo>
                  <a:pt x="105" y="54"/>
                  <a:pt x="103" y="62"/>
                  <a:pt x="103" y="62"/>
                </a:cubicBezTo>
                <a:cubicBezTo>
                  <a:pt x="97" y="54"/>
                  <a:pt x="98" y="49"/>
                  <a:pt x="98" y="49"/>
                </a:cubicBezTo>
                <a:close/>
                <a:moveTo>
                  <a:pt x="76" y="56"/>
                </a:moveTo>
                <a:cubicBezTo>
                  <a:pt x="12" y="56"/>
                  <a:pt x="12" y="56"/>
                  <a:pt x="12" y="56"/>
                </a:cubicBezTo>
                <a:cubicBezTo>
                  <a:pt x="12" y="16"/>
                  <a:pt x="12" y="16"/>
                  <a:pt x="12" y="16"/>
                </a:cubicBezTo>
                <a:cubicBezTo>
                  <a:pt x="76" y="16"/>
                  <a:pt x="76" y="16"/>
                  <a:pt x="76" y="16"/>
                </a:cubicBezTo>
                <a:lnTo>
                  <a:pt x="76" y="56"/>
                </a:lnTo>
                <a:close/>
                <a:moveTo>
                  <a:pt x="126" y="149"/>
                </a:moveTo>
                <a:cubicBezTo>
                  <a:pt x="124" y="151"/>
                  <a:pt x="120" y="152"/>
                  <a:pt x="117" y="152"/>
                </a:cubicBezTo>
                <a:cubicBezTo>
                  <a:pt x="115" y="151"/>
                  <a:pt x="113" y="150"/>
                  <a:pt x="112" y="148"/>
                </a:cubicBezTo>
                <a:cubicBezTo>
                  <a:pt x="111" y="144"/>
                  <a:pt x="111" y="135"/>
                  <a:pt x="112" y="129"/>
                </a:cubicBezTo>
                <a:cubicBezTo>
                  <a:pt x="112" y="128"/>
                  <a:pt x="112" y="128"/>
                  <a:pt x="112" y="128"/>
                </a:cubicBezTo>
                <a:cubicBezTo>
                  <a:pt x="112" y="125"/>
                  <a:pt x="112" y="122"/>
                  <a:pt x="113" y="119"/>
                </a:cubicBezTo>
                <a:cubicBezTo>
                  <a:pt x="114" y="112"/>
                  <a:pt x="114" y="104"/>
                  <a:pt x="111" y="95"/>
                </a:cubicBezTo>
                <a:cubicBezTo>
                  <a:pt x="107" y="84"/>
                  <a:pt x="102" y="82"/>
                  <a:pt x="92" y="82"/>
                </a:cubicBezTo>
                <a:cubicBezTo>
                  <a:pt x="92" y="76"/>
                  <a:pt x="92" y="76"/>
                  <a:pt x="92" y="76"/>
                </a:cubicBezTo>
                <a:cubicBezTo>
                  <a:pt x="88" y="76"/>
                  <a:pt x="88" y="76"/>
                  <a:pt x="88" y="76"/>
                </a:cubicBezTo>
                <a:cubicBezTo>
                  <a:pt x="88" y="19"/>
                  <a:pt x="88" y="19"/>
                  <a:pt x="88" y="19"/>
                </a:cubicBezTo>
                <a:cubicBezTo>
                  <a:pt x="91" y="22"/>
                  <a:pt x="94" y="25"/>
                  <a:pt x="95" y="27"/>
                </a:cubicBezTo>
                <a:cubicBezTo>
                  <a:pt x="96" y="32"/>
                  <a:pt x="92" y="33"/>
                  <a:pt x="92" y="36"/>
                </a:cubicBezTo>
                <a:cubicBezTo>
                  <a:pt x="92" y="39"/>
                  <a:pt x="93" y="44"/>
                  <a:pt x="93" y="48"/>
                </a:cubicBezTo>
                <a:cubicBezTo>
                  <a:pt x="93" y="51"/>
                  <a:pt x="100" y="63"/>
                  <a:pt x="102" y="66"/>
                </a:cubicBezTo>
                <a:cubicBezTo>
                  <a:pt x="105" y="69"/>
                  <a:pt x="112" y="67"/>
                  <a:pt x="115" y="66"/>
                </a:cubicBezTo>
                <a:cubicBezTo>
                  <a:pt x="117" y="70"/>
                  <a:pt x="118" y="74"/>
                  <a:pt x="119" y="78"/>
                </a:cubicBezTo>
                <a:cubicBezTo>
                  <a:pt x="120" y="80"/>
                  <a:pt x="120" y="82"/>
                  <a:pt x="121" y="84"/>
                </a:cubicBezTo>
                <a:cubicBezTo>
                  <a:pt x="122" y="87"/>
                  <a:pt x="123" y="90"/>
                  <a:pt x="123" y="93"/>
                </a:cubicBezTo>
                <a:cubicBezTo>
                  <a:pt x="125" y="99"/>
                  <a:pt x="127" y="104"/>
                  <a:pt x="128" y="110"/>
                </a:cubicBezTo>
                <a:cubicBezTo>
                  <a:pt x="129" y="115"/>
                  <a:pt x="129" y="120"/>
                  <a:pt x="129" y="125"/>
                </a:cubicBezTo>
                <a:cubicBezTo>
                  <a:pt x="129" y="129"/>
                  <a:pt x="129" y="129"/>
                  <a:pt x="129" y="129"/>
                </a:cubicBezTo>
                <a:cubicBezTo>
                  <a:pt x="129" y="131"/>
                  <a:pt x="129" y="132"/>
                  <a:pt x="129" y="133"/>
                </a:cubicBezTo>
                <a:cubicBezTo>
                  <a:pt x="130" y="139"/>
                  <a:pt x="130" y="146"/>
                  <a:pt x="126" y="1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41134" y="3266660"/>
            <a:ext cx="4105745" cy="2151891"/>
            <a:chOff x="-66512" y="2894394"/>
            <a:chExt cx="5110612" cy="2678559"/>
          </a:xfrm>
        </p:grpSpPr>
        <p:sp>
          <p:nvSpPr>
            <p:cNvPr id="6" name="Rectangle 5"/>
            <p:cNvSpPr/>
            <p:nvPr/>
          </p:nvSpPr>
          <p:spPr bwMode="auto">
            <a:xfrm>
              <a:off x="1660047" y="2894394"/>
              <a:ext cx="2912409" cy="664736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لغة البيانات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84515" y="3680603"/>
              <a:ext cx="1600200" cy="569172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語言資料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10023" y="4325824"/>
              <a:ext cx="2178771" cy="583742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z-Cyrl-AZ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данные языка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255108" y="3680603"/>
              <a:ext cx="1741212" cy="543928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i-i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भाषा डेटा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80864" y="4311329"/>
              <a:ext cx="2346347" cy="598236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language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-66512" y="5014751"/>
              <a:ext cx="5110612" cy="558202"/>
            </a:xfrm>
            <a:prstGeom prst="rect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données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 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+mn-cs"/>
                </a:rPr>
                <a:t>linguistiques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0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E65B691-518B-4A0D-8F32-ECA3AC449555}"/>
              </a:ext>
            </a:extLst>
          </p:cNvPr>
          <p:cNvSpPr/>
          <p:nvPr/>
        </p:nvSpPr>
        <p:spPr bwMode="auto">
          <a:xfrm>
            <a:off x="7955578" y="1365249"/>
            <a:ext cx="3657560" cy="482758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(Text): it’s </a:t>
            </a:r>
            <a:r>
              <a:rPr lang="en-US" dirty="0"/>
              <a:t>all about </a:t>
            </a:r>
            <a:r>
              <a:rPr lang="en-US" dirty="0" smtClean="0"/>
              <a:t>context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10-Point Star 8"/>
          <p:cNvSpPr/>
          <p:nvPr/>
        </p:nvSpPr>
        <p:spPr bwMode="auto">
          <a:xfrm>
            <a:off x="4872229" y="2551291"/>
            <a:ext cx="2692016" cy="2520186"/>
          </a:xfrm>
          <a:prstGeom prst="star10">
            <a:avLst>
              <a:gd name="adj" fmla="val 34279"/>
              <a:gd name="hf" fmla="val 105146"/>
            </a:avLst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VS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8047038" y="1592263"/>
            <a:ext cx="35052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647237" y="3348038"/>
            <a:ext cx="1495427" cy="29527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consectetur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491539" y="2738438"/>
            <a:ext cx="1509250" cy="30162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Lorem ipsum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455026" y="3348038"/>
            <a:ext cx="1130301" cy="29527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sit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amet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472487" y="3938588"/>
            <a:ext cx="1250949" cy="31432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Maecenas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799638" y="3938588"/>
            <a:ext cx="1447800" cy="31432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mattis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justo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8455025" y="4511676"/>
            <a:ext cx="2030411" cy="29527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eros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consequat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8455026" y="5065713"/>
            <a:ext cx="963613" cy="31432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ante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9529763" y="5065713"/>
            <a:ext cx="1465263" cy="31432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tristique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at.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027988" y="1497876"/>
            <a:ext cx="3530138" cy="4606463"/>
            <a:chOff x="8027988" y="1567326"/>
            <a:chExt cx="3530138" cy="4606463"/>
          </a:xfrm>
          <a:solidFill>
            <a:schemeClr val="tx2"/>
          </a:solidFill>
        </p:grpSpPr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8027988" y="1574801"/>
              <a:ext cx="3522663" cy="4598988"/>
            </a:xfrm>
            <a:custGeom>
              <a:avLst/>
              <a:gdLst>
                <a:gd name="T0" fmla="*/ 170 w 190"/>
                <a:gd name="T1" fmla="*/ 249 h 249"/>
                <a:gd name="T2" fmla="*/ 20 w 190"/>
                <a:gd name="T3" fmla="*/ 249 h 249"/>
                <a:gd name="T4" fmla="*/ 0 w 190"/>
                <a:gd name="T5" fmla="*/ 229 h 249"/>
                <a:gd name="T6" fmla="*/ 1 w 190"/>
                <a:gd name="T7" fmla="*/ 20 h 249"/>
                <a:gd name="T8" fmla="*/ 21 w 190"/>
                <a:gd name="T9" fmla="*/ 0 h 249"/>
                <a:gd name="T10" fmla="*/ 116 w 190"/>
                <a:gd name="T11" fmla="*/ 0 h 249"/>
                <a:gd name="T12" fmla="*/ 116 w 190"/>
                <a:gd name="T13" fmla="*/ 16 h 249"/>
                <a:gd name="T14" fmla="*/ 21 w 190"/>
                <a:gd name="T15" fmla="*/ 16 h 249"/>
                <a:gd name="T16" fmla="*/ 17 w 190"/>
                <a:gd name="T17" fmla="*/ 20 h 249"/>
                <a:gd name="T18" fmla="*/ 16 w 190"/>
                <a:gd name="T19" fmla="*/ 229 h 249"/>
                <a:gd name="T20" fmla="*/ 20 w 190"/>
                <a:gd name="T21" fmla="*/ 233 h 249"/>
                <a:gd name="T22" fmla="*/ 170 w 190"/>
                <a:gd name="T23" fmla="*/ 233 h 249"/>
                <a:gd name="T24" fmla="*/ 174 w 190"/>
                <a:gd name="T25" fmla="*/ 229 h 249"/>
                <a:gd name="T26" fmla="*/ 174 w 190"/>
                <a:gd name="T27" fmla="*/ 76 h 249"/>
                <a:gd name="T28" fmla="*/ 190 w 190"/>
                <a:gd name="T29" fmla="*/ 76 h 249"/>
                <a:gd name="T30" fmla="*/ 190 w 190"/>
                <a:gd name="T31" fmla="*/ 229 h 249"/>
                <a:gd name="T32" fmla="*/ 170 w 190"/>
                <a:gd name="T3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0" h="249">
                  <a:moveTo>
                    <a:pt x="170" y="249"/>
                  </a:moveTo>
                  <a:cubicBezTo>
                    <a:pt x="20" y="249"/>
                    <a:pt x="20" y="249"/>
                    <a:pt x="20" y="249"/>
                  </a:cubicBezTo>
                  <a:cubicBezTo>
                    <a:pt x="9" y="249"/>
                    <a:pt x="0" y="240"/>
                    <a:pt x="0" y="22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9"/>
                    <a:pt x="10" y="0"/>
                    <a:pt x="21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6"/>
                    <a:pt x="116" y="16"/>
                    <a:pt x="116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19" y="16"/>
                    <a:pt x="17" y="18"/>
                    <a:pt x="17" y="20"/>
                  </a:cubicBezTo>
                  <a:cubicBezTo>
                    <a:pt x="16" y="229"/>
                    <a:pt x="16" y="229"/>
                    <a:pt x="16" y="229"/>
                  </a:cubicBezTo>
                  <a:cubicBezTo>
                    <a:pt x="16" y="231"/>
                    <a:pt x="18" y="233"/>
                    <a:pt x="20" y="233"/>
                  </a:cubicBezTo>
                  <a:cubicBezTo>
                    <a:pt x="170" y="233"/>
                    <a:pt x="170" y="233"/>
                    <a:pt x="170" y="233"/>
                  </a:cubicBezTo>
                  <a:cubicBezTo>
                    <a:pt x="173" y="233"/>
                    <a:pt x="174" y="231"/>
                    <a:pt x="174" y="229"/>
                  </a:cubicBezTo>
                  <a:cubicBezTo>
                    <a:pt x="174" y="76"/>
                    <a:pt x="174" y="76"/>
                    <a:pt x="174" y="76"/>
                  </a:cubicBezTo>
                  <a:cubicBezTo>
                    <a:pt x="190" y="76"/>
                    <a:pt x="190" y="76"/>
                    <a:pt x="190" y="76"/>
                  </a:cubicBezTo>
                  <a:cubicBezTo>
                    <a:pt x="190" y="229"/>
                    <a:pt x="190" y="229"/>
                    <a:pt x="190" y="229"/>
                  </a:cubicBezTo>
                  <a:cubicBezTo>
                    <a:pt x="190" y="240"/>
                    <a:pt x="182" y="249"/>
                    <a:pt x="170" y="2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17"/>
            <p:cNvSpPr>
              <a:spLocks noEditPoints="1"/>
            </p:cNvSpPr>
            <p:nvPr/>
          </p:nvSpPr>
          <p:spPr bwMode="auto">
            <a:xfrm>
              <a:off x="10000788" y="1567326"/>
              <a:ext cx="1557338" cy="1570038"/>
            </a:xfrm>
            <a:custGeom>
              <a:avLst/>
              <a:gdLst>
                <a:gd name="T0" fmla="*/ 76 w 84"/>
                <a:gd name="T1" fmla="*/ 85 h 85"/>
                <a:gd name="T2" fmla="*/ 19 w 84"/>
                <a:gd name="T3" fmla="*/ 85 h 85"/>
                <a:gd name="T4" fmla="*/ 0 w 84"/>
                <a:gd name="T5" fmla="*/ 64 h 85"/>
                <a:gd name="T6" fmla="*/ 0 w 84"/>
                <a:gd name="T7" fmla="*/ 9 h 85"/>
                <a:gd name="T8" fmla="*/ 5 w 84"/>
                <a:gd name="T9" fmla="*/ 1 h 85"/>
                <a:gd name="T10" fmla="*/ 13 w 84"/>
                <a:gd name="T11" fmla="*/ 3 h 85"/>
                <a:gd name="T12" fmla="*/ 81 w 84"/>
                <a:gd name="T13" fmla="*/ 71 h 85"/>
                <a:gd name="T14" fmla="*/ 83 w 84"/>
                <a:gd name="T15" fmla="*/ 80 h 85"/>
                <a:gd name="T16" fmla="*/ 76 w 84"/>
                <a:gd name="T17" fmla="*/ 85 h 85"/>
                <a:gd name="T18" fmla="*/ 16 w 84"/>
                <a:gd name="T19" fmla="*/ 28 h 85"/>
                <a:gd name="T20" fmla="*/ 16 w 84"/>
                <a:gd name="T21" fmla="*/ 64 h 85"/>
                <a:gd name="T22" fmla="*/ 19 w 84"/>
                <a:gd name="T23" fmla="*/ 69 h 85"/>
                <a:gd name="T24" fmla="*/ 57 w 84"/>
                <a:gd name="T25" fmla="*/ 69 h 85"/>
                <a:gd name="T26" fmla="*/ 16 w 84"/>
                <a:gd name="T27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85">
                  <a:moveTo>
                    <a:pt x="76" y="85"/>
                  </a:moveTo>
                  <a:cubicBezTo>
                    <a:pt x="19" y="85"/>
                    <a:pt x="19" y="85"/>
                    <a:pt x="19" y="85"/>
                  </a:cubicBezTo>
                  <a:cubicBezTo>
                    <a:pt x="9" y="85"/>
                    <a:pt x="0" y="76"/>
                    <a:pt x="0" y="6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2" y="3"/>
                    <a:pt x="5" y="1"/>
                  </a:cubicBezTo>
                  <a:cubicBezTo>
                    <a:pt x="8" y="0"/>
                    <a:pt x="11" y="1"/>
                    <a:pt x="13" y="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4" y="73"/>
                    <a:pt x="84" y="77"/>
                    <a:pt x="83" y="80"/>
                  </a:cubicBezTo>
                  <a:cubicBezTo>
                    <a:pt x="82" y="83"/>
                    <a:pt x="79" y="85"/>
                    <a:pt x="76" y="85"/>
                  </a:cubicBezTo>
                  <a:close/>
                  <a:moveTo>
                    <a:pt x="16" y="28"/>
                  </a:moveTo>
                  <a:cubicBezTo>
                    <a:pt x="16" y="64"/>
                    <a:pt x="16" y="64"/>
                    <a:pt x="16" y="64"/>
                  </a:cubicBezTo>
                  <a:cubicBezTo>
                    <a:pt x="16" y="67"/>
                    <a:pt x="17" y="69"/>
                    <a:pt x="19" y="69"/>
                  </a:cubicBezTo>
                  <a:cubicBezTo>
                    <a:pt x="57" y="69"/>
                    <a:pt x="57" y="69"/>
                    <a:pt x="57" y="69"/>
                  </a:cubicBezTo>
                  <a:lnTo>
                    <a:pt x="16" y="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936939" y="3129003"/>
            <a:ext cx="330411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Word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29403" y="4476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solidFill>
                <a:srgbClr val="FF0000"/>
              </a:soli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7089" y="5380038"/>
            <a:ext cx="3926011" cy="1037207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SMT: context of 2-7 words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NN: full sentence context</a:t>
            </a:r>
          </a:p>
        </p:txBody>
      </p:sp>
    </p:spTree>
    <p:extLst>
      <p:ext uri="{BB962C8B-B14F-4D97-AF65-F5344CB8AC3E}">
        <p14:creationId xmlns:p14="http://schemas.microsoft.com/office/powerpoint/2010/main" val="92896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(Text)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4345805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techniques:</a:t>
            </a:r>
            <a:endParaRPr lang="en-US" dirty="0"/>
          </a:p>
          <a:p>
            <a:pPr lvl="1"/>
            <a:r>
              <a:rPr lang="en-US" dirty="0"/>
              <a:t>SMT: statistical machine translation</a:t>
            </a:r>
          </a:p>
          <a:p>
            <a:pPr lvl="1"/>
            <a:r>
              <a:rPr lang="en-US" dirty="0"/>
              <a:t>DNN: deep neural network-based; newer, higher quality</a:t>
            </a:r>
          </a:p>
          <a:p>
            <a:r>
              <a:rPr lang="en-US" dirty="0" smtClean="0"/>
              <a:t>Customizable models (SMT):</a:t>
            </a:r>
          </a:p>
          <a:p>
            <a:pPr lvl="1"/>
            <a:r>
              <a:rPr lang="en-US" dirty="0" smtClean="0"/>
              <a:t>Categories for speech, tech</a:t>
            </a:r>
          </a:p>
          <a:p>
            <a:pPr lvl="1"/>
            <a:r>
              <a:rPr lang="en-US" dirty="0" smtClean="0"/>
              <a:t>Custom dictionaries</a:t>
            </a:r>
          </a:p>
          <a:p>
            <a:pPr lvl="1"/>
            <a:r>
              <a:rPr lang="en-US" dirty="0" smtClean="0"/>
              <a:t>1K </a:t>
            </a:r>
            <a:r>
              <a:rPr lang="mr-IN" dirty="0" smtClean="0"/>
              <a:t>–</a:t>
            </a:r>
            <a:r>
              <a:rPr lang="en-US" dirty="0" smtClean="0"/>
              <a:t> 5K parallel sentences</a:t>
            </a:r>
          </a:p>
          <a:p>
            <a:pPr lvl="1"/>
            <a:r>
              <a:rPr lang="en-US" dirty="0" smtClean="0"/>
              <a:t>5K+ parallel sentences</a:t>
            </a:r>
          </a:p>
          <a:p>
            <a:pPr lvl="1"/>
            <a:r>
              <a:rPr lang="en-US" dirty="0" smtClean="0"/>
              <a:t>50K+ </a:t>
            </a:r>
            <a:r>
              <a:rPr lang="en-US" dirty="0" smtClean="0">
                <a:sym typeface="Wingdings"/>
              </a:rPr>
              <a:t> build your own language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1297176" y="3014940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297176" y="4927599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55761" y="1355773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6506269" y="3014940"/>
            <a:ext cx="4680520" cy="142500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General</a:t>
            </a:r>
          </a:p>
          <a:p>
            <a:pPr algn="r">
              <a:spcBef>
                <a:spcPts val="624"/>
              </a:spcBef>
            </a:pPr>
            <a:r>
              <a:rPr lang="en-US" sz="1800" dirty="0">
                <a:ea typeface="Consolas" charset="0"/>
                <a:cs typeface="Consolas" charset="0"/>
              </a:rPr>
              <a:t>M277dw, point to the document, the paper off the file scan command Smartphone smartphones can store immediately.</a:t>
            </a:r>
            <a:endParaRPr lang="en-US" sz="1800" dirty="0" smtClean="0">
              <a:ea typeface="Consolas" charset="0"/>
              <a:cs typeface="Consolas" charset="0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6506269" y="4923850"/>
            <a:ext cx="4608917" cy="167430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GeneralNN</a:t>
            </a:r>
            <a:endParaRPr lang="en-US" dirty="0" smtClean="0"/>
          </a:p>
          <a:p>
            <a:pPr algn="r">
              <a:spcBef>
                <a:spcPts val="624"/>
              </a:spcBef>
            </a:pPr>
            <a:r>
              <a:rPr lang="en-US" sz="1800" dirty="0">
                <a:ea typeface="Consolas" charset="0"/>
                <a:cs typeface="Consolas" charset="0"/>
              </a:rPr>
              <a:t>You can put a paper document on the M277DW, scan it with your smartphone, and save the file immediately to your smartphone.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586389" y="1233362"/>
            <a:ext cx="4608917" cy="142500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Input</a:t>
            </a:r>
          </a:p>
          <a:p>
            <a:pPr>
              <a:spcBef>
                <a:spcPts val="624"/>
              </a:spcBef>
            </a:pPr>
            <a:r>
              <a:rPr lang="en-US" altLang="ko-KR" sz="1800" dirty="0">
                <a:ea typeface="Consolas" charset="0"/>
                <a:cs typeface="Consolas" charset="0"/>
              </a:rPr>
              <a:t>M277dw</a:t>
            </a:r>
            <a:r>
              <a:rPr lang="ko-KR" altLang="en-US" sz="1800" dirty="0">
                <a:ea typeface="Consolas" charset="0"/>
                <a:cs typeface="Consolas" charset="0"/>
              </a:rPr>
              <a:t>에 종이 문서를 올려놓고</a:t>
            </a:r>
            <a:r>
              <a:rPr lang="en-US" altLang="ko-KR" sz="1800" dirty="0">
                <a:ea typeface="Consolas" charset="0"/>
                <a:cs typeface="Consolas" charset="0"/>
              </a:rPr>
              <a:t>, </a:t>
            </a:r>
            <a:r>
              <a:rPr lang="ko-KR" altLang="en-US" sz="1800" dirty="0">
                <a:ea typeface="Consolas" charset="0"/>
                <a:cs typeface="Consolas" charset="0"/>
              </a:rPr>
              <a:t>스마트폰으로 스캔 명령을 내린 뒤 해당 파일을 스마트폰에 즉시 저장할 수 있다</a:t>
            </a:r>
            <a:r>
              <a:rPr lang="en-US" altLang="ko-KR" sz="1800" dirty="0">
                <a:ea typeface="Consolas" charset="0"/>
                <a:cs typeface="Consolas" charset="0"/>
              </a:rPr>
              <a:t>.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1" name="Characters_E8C1" descr="Language&#10;&#10;* This icon is a color filled shape and is not outlined.&#10;">
            <a:extLst>
              <a:ext uri="{FF2B5EF4-FFF2-40B4-BE49-F238E27FC236}">
                <a16:creationId xmlns="" xmlns:a16="http://schemas.microsoft.com/office/drawing/2014/main" id="{DD9EFE0F-BFF2-4EDD-8749-842AAF378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5321" y="1534045"/>
            <a:ext cx="354584" cy="365760"/>
          </a:xfrm>
          <a:custGeom>
            <a:avLst/>
            <a:gdLst>
              <a:gd name="T0" fmla="*/ 0 w 3316"/>
              <a:gd name="T1" fmla="*/ 3423 h 3423"/>
              <a:gd name="T2" fmla="*/ 358 w 3316"/>
              <a:gd name="T3" fmla="*/ 2923 h 3423"/>
              <a:gd name="T4" fmla="*/ 1329 w 3316"/>
              <a:gd name="T5" fmla="*/ 3423 h 3423"/>
              <a:gd name="T6" fmla="*/ 878 w 3316"/>
              <a:gd name="T7" fmla="*/ 1499 h 3423"/>
              <a:gd name="T8" fmla="*/ 416 w 3316"/>
              <a:gd name="T9" fmla="*/ 2749 h 3423"/>
              <a:gd name="T10" fmla="*/ 1104 w 3316"/>
              <a:gd name="T11" fmla="*/ 2749 h 3423"/>
              <a:gd name="T12" fmla="*/ 1252 w 3316"/>
              <a:gd name="T13" fmla="*/ 491 h 3423"/>
              <a:gd name="T14" fmla="*/ 1247 w 3316"/>
              <a:gd name="T15" fmla="*/ 252 h 3423"/>
              <a:gd name="T16" fmla="*/ 2140 w 3316"/>
              <a:gd name="T17" fmla="*/ 257 h 3423"/>
              <a:gd name="T18" fmla="*/ 2130 w 3316"/>
              <a:gd name="T19" fmla="*/ 0 h 3423"/>
              <a:gd name="T20" fmla="*/ 2339 w 3316"/>
              <a:gd name="T21" fmla="*/ 30 h 3423"/>
              <a:gd name="T22" fmla="*/ 2337 w 3316"/>
              <a:gd name="T23" fmla="*/ 34 h 3423"/>
              <a:gd name="T24" fmla="*/ 2324 w 3316"/>
              <a:gd name="T25" fmla="*/ 257 h 3423"/>
              <a:gd name="T26" fmla="*/ 3258 w 3316"/>
              <a:gd name="T27" fmla="*/ 252 h 3423"/>
              <a:gd name="T28" fmla="*/ 3254 w 3316"/>
              <a:gd name="T29" fmla="*/ 491 h 3423"/>
              <a:gd name="T30" fmla="*/ 3073 w 3316"/>
              <a:gd name="T31" fmla="*/ 764 h 3423"/>
              <a:gd name="T32" fmla="*/ 1431 w 3316"/>
              <a:gd name="T33" fmla="*/ 408 h 3423"/>
              <a:gd name="T34" fmla="*/ 1247 w 3316"/>
              <a:gd name="T35" fmla="*/ 767 h 3423"/>
              <a:gd name="T36" fmla="*/ 2351 w 3316"/>
              <a:gd name="T37" fmla="*/ 1475 h 3423"/>
              <a:gd name="T38" fmla="*/ 2359 w 3316"/>
              <a:gd name="T39" fmla="*/ 1983 h 3423"/>
              <a:gd name="T40" fmla="*/ 1943 w 3316"/>
              <a:gd name="T41" fmla="*/ 2173 h 3423"/>
              <a:gd name="T42" fmla="*/ 1884 w 3316"/>
              <a:gd name="T43" fmla="*/ 2125 h 3423"/>
              <a:gd name="T44" fmla="*/ 2033 w 3316"/>
              <a:gd name="T45" fmla="*/ 2002 h 3423"/>
              <a:gd name="T46" fmla="*/ 2167 w 3316"/>
              <a:gd name="T47" fmla="*/ 1884 h 3423"/>
              <a:gd name="T48" fmla="*/ 1506 w 3316"/>
              <a:gd name="T49" fmla="*/ 1475 h 3423"/>
              <a:gd name="T50" fmla="*/ 1204 w 3316"/>
              <a:gd name="T51" fmla="*/ 1311 h 3423"/>
              <a:gd name="T52" fmla="*/ 2169 w 3316"/>
              <a:gd name="T53" fmla="*/ 1315 h 3423"/>
              <a:gd name="T54" fmla="*/ 2157 w 3316"/>
              <a:gd name="T55" fmla="*/ 1114 h 3423"/>
              <a:gd name="T56" fmla="*/ 2290 w 3316"/>
              <a:gd name="T57" fmla="*/ 1128 h 3423"/>
              <a:gd name="T58" fmla="*/ 2564 w 3316"/>
              <a:gd name="T59" fmla="*/ 902 h 3423"/>
              <a:gd name="T60" fmla="*/ 1936 w 3316"/>
              <a:gd name="T61" fmla="*/ 836 h 3423"/>
              <a:gd name="T62" fmla="*/ 1620 w 3316"/>
              <a:gd name="T63" fmla="*/ 678 h 3423"/>
              <a:gd name="T64" fmla="*/ 2664 w 3316"/>
              <a:gd name="T65" fmla="*/ 682 h 3423"/>
              <a:gd name="T66" fmla="*/ 2755 w 3316"/>
              <a:gd name="T67" fmla="*/ 670 h 3423"/>
              <a:gd name="T68" fmla="*/ 2846 w 3316"/>
              <a:gd name="T69" fmla="*/ 730 h 3423"/>
              <a:gd name="T70" fmla="*/ 2892 w 3316"/>
              <a:gd name="T71" fmla="*/ 832 h 3423"/>
              <a:gd name="T72" fmla="*/ 2783 w 3316"/>
              <a:gd name="T73" fmla="*/ 912 h 3423"/>
              <a:gd name="T74" fmla="*/ 2351 w 3316"/>
              <a:gd name="T75" fmla="*/ 1235 h 3423"/>
              <a:gd name="T76" fmla="*/ 3015 w 3316"/>
              <a:gd name="T77" fmla="*/ 1315 h 3423"/>
              <a:gd name="T78" fmla="*/ 3316 w 3316"/>
              <a:gd name="T79" fmla="*/ 1480 h 3423"/>
              <a:gd name="T80" fmla="*/ 2351 w 3316"/>
              <a:gd name="T81" fmla="*/ 1475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16" h="3423">
                <a:moveTo>
                  <a:pt x="642" y="1499"/>
                </a:moveTo>
                <a:cubicBezTo>
                  <a:pt x="0" y="3423"/>
                  <a:pt x="0" y="3423"/>
                  <a:pt x="0" y="3423"/>
                </a:cubicBezTo>
                <a:cubicBezTo>
                  <a:pt x="191" y="3423"/>
                  <a:pt x="191" y="3423"/>
                  <a:pt x="191" y="3423"/>
                </a:cubicBezTo>
                <a:cubicBezTo>
                  <a:pt x="358" y="2923"/>
                  <a:pt x="358" y="2923"/>
                  <a:pt x="358" y="2923"/>
                </a:cubicBezTo>
                <a:cubicBezTo>
                  <a:pt x="1162" y="2923"/>
                  <a:pt x="1162" y="2923"/>
                  <a:pt x="1162" y="2923"/>
                </a:cubicBezTo>
                <a:cubicBezTo>
                  <a:pt x="1329" y="3423"/>
                  <a:pt x="1329" y="3423"/>
                  <a:pt x="1329" y="3423"/>
                </a:cubicBezTo>
                <a:cubicBezTo>
                  <a:pt x="1520" y="3423"/>
                  <a:pt x="1520" y="3423"/>
                  <a:pt x="1520" y="3423"/>
                </a:cubicBezTo>
                <a:cubicBezTo>
                  <a:pt x="878" y="1499"/>
                  <a:pt x="878" y="1499"/>
                  <a:pt x="878" y="1499"/>
                </a:cubicBezTo>
                <a:lnTo>
                  <a:pt x="642" y="1499"/>
                </a:lnTo>
                <a:close/>
                <a:moveTo>
                  <a:pt x="416" y="2749"/>
                </a:moveTo>
                <a:cubicBezTo>
                  <a:pt x="760" y="1716"/>
                  <a:pt x="760" y="1716"/>
                  <a:pt x="760" y="1716"/>
                </a:cubicBezTo>
                <a:cubicBezTo>
                  <a:pt x="1104" y="2749"/>
                  <a:pt x="1104" y="2749"/>
                  <a:pt x="1104" y="2749"/>
                </a:cubicBezTo>
                <a:lnTo>
                  <a:pt x="416" y="2749"/>
                </a:lnTo>
                <a:close/>
                <a:moveTo>
                  <a:pt x="1252" y="491"/>
                </a:moveTo>
                <a:cubicBezTo>
                  <a:pt x="1252" y="399"/>
                  <a:pt x="1252" y="399"/>
                  <a:pt x="1252" y="399"/>
                </a:cubicBezTo>
                <a:cubicBezTo>
                  <a:pt x="1247" y="252"/>
                  <a:pt x="1247" y="252"/>
                  <a:pt x="1247" y="252"/>
                </a:cubicBezTo>
                <a:cubicBezTo>
                  <a:pt x="1563" y="257"/>
                  <a:pt x="1563" y="257"/>
                  <a:pt x="1563" y="257"/>
                </a:cubicBezTo>
                <a:cubicBezTo>
                  <a:pt x="2140" y="257"/>
                  <a:pt x="2140" y="257"/>
                  <a:pt x="2140" y="257"/>
                </a:cubicBezTo>
                <a:cubicBezTo>
                  <a:pt x="2140" y="197"/>
                  <a:pt x="2140" y="197"/>
                  <a:pt x="2140" y="197"/>
                </a:cubicBezTo>
                <a:cubicBezTo>
                  <a:pt x="2140" y="114"/>
                  <a:pt x="2137" y="49"/>
                  <a:pt x="2130" y="0"/>
                </a:cubicBezTo>
                <a:cubicBezTo>
                  <a:pt x="2197" y="1"/>
                  <a:pt x="2270" y="5"/>
                  <a:pt x="2347" y="11"/>
                </a:cubicBezTo>
                <a:cubicBezTo>
                  <a:pt x="2345" y="16"/>
                  <a:pt x="2343" y="22"/>
                  <a:pt x="2339" y="30"/>
                </a:cubicBezTo>
                <a:cubicBezTo>
                  <a:pt x="2338" y="32"/>
                  <a:pt x="2338" y="32"/>
                  <a:pt x="2338" y="32"/>
                </a:cubicBezTo>
                <a:cubicBezTo>
                  <a:pt x="2337" y="34"/>
                  <a:pt x="2337" y="34"/>
                  <a:pt x="2337" y="34"/>
                </a:cubicBezTo>
                <a:cubicBezTo>
                  <a:pt x="2328" y="64"/>
                  <a:pt x="2324" y="114"/>
                  <a:pt x="2324" y="193"/>
                </a:cubicBezTo>
                <a:cubicBezTo>
                  <a:pt x="2324" y="257"/>
                  <a:pt x="2324" y="257"/>
                  <a:pt x="2324" y="257"/>
                </a:cubicBezTo>
                <a:cubicBezTo>
                  <a:pt x="2940" y="257"/>
                  <a:pt x="2940" y="257"/>
                  <a:pt x="2940" y="257"/>
                </a:cubicBezTo>
                <a:cubicBezTo>
                  <a:pt x="3258" y="252"/>
                  <a:pt x="3258" y="252"/>
                  <a:pt x="3258" y="252"/>
                </a:cubicBezTo>
                <a:cubicBezTo>
                  <a:pt x="3254" y="376"/>
                  <a:pt x="3254" y="376"/>
                  <a:pt x="3254" y="376"/>
                </a:cubicBezTo>
                <a:cubicBezTo>
                  <a:pt x="3254" y="491"/>
                  <a:pt x="3254" y="491"/>
                  <a:pt x="3254" y="491"/>
                </a:cubicBezTo>
                <a:cubicBezTo>
                  <a:pt x="3259" y="764"/>
                  <a:pt x="3259" y="764"/>
                  <a:pt x="3259" y="764"/>
                </a:cubicBezTo>
                <a:cubicBezTo>
                  <a:pt x="3073" y="764"/>
                  <a:pt x="3073" y="764"/>
                  <a:pt x="3073" y="764"/>
                </a:cubicBezTo>
                <a:cubicBezTo>
                  <a:pt x="3073" y="408"/>
                  <a:pt x="3073" y="408"/>
                  <a:pt x="3073" y="408"/>
                </a:cubicBezTo>
                <a:cubicBezTo>
                  <a:pt x="1431" y="408"/>
                  <a:pt x="1431" y="408"/>
                  <a:pt x="1431" y="408"/>
                </a:cubicBezTo>
                <a:cubicBezTo>
                  <a:pt x="1431" y="767"/>
                  <a:pt x="1431" y="767"/>
                  <a:pt x="1431" y="767"/>
                </a:cubicBezTo>
                <a:cubicBezTo>
                  <a:pt x="1247" y="767"/>
                  <a:pt x="1247" y="767"/>
                  <a:pt x="1247" y="767"/>
                </a:cubicBezTo>
                <a:lnTo>
                  <a:pt x="1252" y="491"/>
                </a:lnTo>
                <a:close/>
                <a:moveTo>
                  <a:pt x="2351" y="1475"/>
                </a:moveTo>
                <a:cubicBezTo>
                  <a:pt x="2351" y="1640"/>
                  <a:pt x="2351" y="1640"/>
                  <a:pt x="2351" y="1640"/>
                </a:cubicBezTo>
                <a:cubicBezTo>
                  <a:pt x="2359" y="1983"/>
                  <a:pt x="2359" y="1983"/>
                  <a:pt x="2359" y="1983"/>
                </a:cubicBezTo>
                <a:cubicBezTo>
                  <a:pt x="2358" y="2052"/>
                  <a:pt x="2339" y="2099"/>
                  <a:pt x="2299" y="2129"/>
                </a:cubicBezTo>
                <a:cubicBezTo>
                  <a:pt x="2276" y="2145"/>
                  <a:pt x="2200" y="2173"/>
                  <a:pt x="1943" y="2173"/>
                </a:cubicBezTo>
                <a:cubicBezTo>
                  <a:pt x="1917" y="2173"/>
                  <a:pt x="1904" y="2172"/>
                  <a:pt x="1898" y="2170"/>
                </a:cubicBezTo>
                <a:cubicBezTo>
                  <a:pt x="1896" y="2164"/>
                  <a:pt x="1891" y="2152"/>
                  <a:pt x="1884" y="2125"/>
                </a:cubicBezTo>
                <a:cubicBezTo>
                  <a:pt x="1873" y="2081"/>
                  <a:pt x="1857" y="2037"/>
                  <a:pt x="1836" y="1993"/>
                </a:cubicBezTo>
                <a:cubicBezTo>
                  <a:pt x="1906" y="1999"/>
                  <a:pt x="1972" y="2002"/>
                  <a:pt x="2033" y="2002"/>
                </a:cubicBezTo>
                <a:cubicBezTo>
                  <a:pt x="2084" y="2002"/>
                  <a:pt x="2117" y="1992"/>
                  <a:pt x="2138" y="1972"/>
                </a:cubicBezTo>
                <a:cubicBezTo>
                  <a:pt x="2158" y="1953"/>
                  <a:pt x="2167" y="1924"/>
                  <a:pt x="2167" y="1884"/>
                </a:cubicBezTo>
                <a:cubicBezTo>
                  <a:pt x="2167" y="1475"/>
                  <a:pt x="2167" y="1475"/>
                  <a:pt x="2167" y="1475"/>
                </a:cubicBezTo>
                <a:cubicBezTo>
                  <a:pt x="1506" y="1475"/>
                  <a:pt x="1506" y="1475"/>
                  <a:pt x="1506" y="1475"/>
                </a:cubicBezTo>
                <a:cubicBezTo>
                  <a:pt x="1204" y="1480"/>
                  <a:pt x="1204" y="1480"/>
                  <a:pt x="1204" y="1480"/>
                </a:cubicBezTo>
                <a:cubicBezTo>
                  <a:pt x="1204" y="1311"/>
                  <a:pt x="1204" y="1311"/>
                  <a:pt x="1204" y="1311"/>
                </a:cubicBezTo>
                <a:cubicBezTo>
                  <a:pt x="1505" y="1315"/>
                  <a:pt x="1505" y="1315"/>
                  <a:pt x="1505" y="1315"/>
                </a:cubicBezTo>
                <a:cubicBezTo>
                  <a:pt x="2169" y="1315"/>
                  <a:pt x="2169" y="1315"/>
                  <a:pt x="2169" y="1315"/>
                </a:cubicBezTo>
                <a:cubicBezTo>
                  <a:pt x="2167" y="1276"/>
                  <a:pt x="2167" y="1276"/>
                  <a:pt x="2167" y="1276"/>
                </a:cubicBezTo>
                <a:cubicBezTo>
                  <a:pt x="2165" y="1211"/>
                  <a:pt x="2162" y="1157"/>
                  <a:pt x="2157" y="1114"/>
                </a:cubicBezTo>
                <a:cubicBezTo>
                  <a:pt x="2210" y="1119"/>
                  <a:pt x="2250" y="1123"/>
                  <a:pt x="2276" y="1127"/>
                </a:cubicBezTo>
                <a:cubicBezTo>
                  <a:pt x="2290" y="1128"/>
                  <a:pt x="2290" y="1128"/>
                  <a:pt x="2290" y="1128"/>
                </a:cubicBezTo>
                <a:cubicBezTo>
                  <a:pt x="2302" y="1120"/>
                  <a:pt x="2302" y="1120"/>
                  <a:pt x="2302" y="1120"/>
                </a:cubicBezTo>
                <a:cubicBezTo>
                  <a:pt x="2365" y="1077"/>
                  <a:pt x="2452" y="1003"/>
                  <a:pt x="2564" y="902"/>
                </a:cubicBezTo>
                <a:cubicBezTo>
                  <a:pt x="2636" y="836"/>
                  <a:pt x="2636" y="836"/>
                  <a:pt x="2636" y="836"/>
                </a:cubicBezTo>
                <a:cubicBezTo>
                  <a:pt x="1936" y="836"/>
                  <a:pt x="1936" y="836"/>
                  <a:pt x="1936" y="836"/>
                </a:cubicBezTo>
                <a:cubicBezTo>
                  <a:pt x="1620" y="840"/>
                  <a:pt x="1620" y="840"/>
                  <a:pt x="1620" y="840"/>
                </a:cubicBezTo>
                <a:cubicBezTo>
                  <a:pt x="1620" y="678"/>
                  <a:pt x="1620" y="678"/>
                  <a:pt x="1620" y="678"/>
                </a:cubicBezTo>
                <a:cubicBezTo>
                  <a:pt x="1936" y="682"/>
                  <a:pt x="1936" y="682"/>
                  <a:pt x="1936" y="682"/>
                </a:cubicBezTo>
                <a:cubicBezTo>
                  <a:pt x="2664" y="682"/>
                  <a:pt x="2664" y="682"/>
                  <a:pt x="2664" y="682"/>
                </a:cubicBezTo>
                <a:cubicBezTo>
                  <a:pt x="2703" y="682"/>
                  <a:pt x="2733" y="678"/>
                  <a:pt x="2754" y="670"/>
                </a:cubicBezTo>
                <a:cubicBezTo>
                  <a:pt x="2755" y="670"/>
                  <a:pt x="2755" y="670"/>
                  <a:pt x="2755" y="670"/>
                </a:cubicBezTo>
                <a:cubicBezTo>
                  <a:pt x="2763" y="667"/>
                  <a:pt x="2768" y="666"/>
                  <a:pt x="2771" y="665"/>
                </a:cubicBezTo>
                <a:cubicBezTo>
                  <a:pt x="2776" y="667"/>
                  <a:pt x="2796" y="677"/>
                  <a:pt x="2846" y="730"/>
                </a:cubicBezTo>
                <a:cubicBezTo>
                  <a:pt x="2904" y="792"/>
                  <a:pt x="2910" y="814"/>
                  <a:pt x="2911" y="817"/>
                </a:cubicBezTo>
                <a:cubicBezTo>
                  <a:pt x="2910" y="821"/>
                  <a:pt x="2903" y="827"/>
                  <a:pt x="2892" y="832"/>
                </a:cubicBezTo>
                <a:cubicBezTo>
                  <a:pt x="2891" y="833"/>
                  <a:pt x="2891" y="833"/>
                  <a:pt x="2891" y="833"/>
                </a:cubicBezTo>
                <a:cubicBezTo>
                  <a:pt x="2867" y="846"/>
                  <a:pt x="2831" y="872"/>
                  <a:pt x="2783" y="912"/>
                </a:cubicBezTo>
                <a:cubicBezTo>
                  <a:pt x="2612" y="1053"/>
                  <a:pt x="2473" y="1158"/>
                  <a:pt x="2369" y="1224"/>
                </a:cubicBezTo>
                <a:cubicBezTo>
                  <a:pt x="2351" y="1235"/>
                  <a:pt x="2351" y="1235"/>
                  <a:pt x="2351" y="1235"/>
                </a:cubicBezTo>
                <a:cubicBezTo>
                  <a:pt x="2351" y="1315"/>
                  <a:pt x="2351" y="1315"/>
                  <a:pt x="2351" y="1315"/>
                </a:cubicBezTo>
                <a:cubicBezTo>
                  <a:pt x="3015" y="1315"/>
                  <a:pt x="3015" y="1315"/>
                  <a:pt x="3015" y="1315"/>
                </a:cubicBezTo>
                <a:cubicBezTo>
                  <a:pt x="3316" y="1311"/>
                  <a:pt x="3316" y="1311"/>
                  <a:pt x="3316" y="1311"/>
                </a:cubicBezTo>
                <a:cubicBezTo>
                  <a:pt x="3316" y="1480"/>
                  <a:pt x="3316" y="1480"/>
                  <a:pt x="3316" y="1480"/>
                </a:cubicBezTo>
                <a:cubicBezTo>
                  <a:pt x="3016" y="1475"/>
                  <a:pt x="3016" y="1475"/>
                  <a:pt x="3016" y="1475"/>
                </a:cubicBezTo>
                <a:lnTo>
                  <a:pt x="2351" y="1475"/>
                </a:ln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Intelligence" descr="Intelligence, network, web, mesh computing, IOT, internet of things&#10;">
            <a:extLst>
              <a:ext uri="{FF2B5EF4-FFF2-40B4-BE49-F238E27FC236}">
                <a16:creationId xmlns="" xmlns:a16="http://schemas.microsoft.com/office/drawing/2014/main" id="{8DD1B0EB-DE08-44BC-AE8C-4AF6A5CD81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12974" y="5037899"/>
            <a:ext cx="522111" cy="501704"/>
          </a:xfrm>
          <a:custGeom>
            <a:avLst/>
            <a:gdLst>
              <a:gd name="T0" fmla="*/ 90 w 347"/>
              <a:gd name="T1" fmla="*/ 24 h 333"/>
              <a:gd name="T2" fmla="*/ 114 w 347"/>
              <a:gd name="T3" fmla="*/ 0 h 333"/>
              <a:gd name="T4" fmla="*/ 138 w 347"/>
              <a:gd name="T5" fmla="*/ 24 h 333"/>
              <a:gd name="T6" fmla="*/ 114 w 347"/>
              <a:gd name="T7" fmla="*/ 49 h 333"/>
              <a:gd name="T8" fmla="*/ 90 w 347"/>
              <a:gd name="T9" fmla="*/ 24 h 333"/>
              <a:gd name="T10" fmla="*/ 0 w 347"/>
              <a:gd name="T11" fmla="*/ 146 h 333"/>
              <a:gd name="T12" fmla="*/ 37 w 347"/>
              <a:gd name="T13" fmla="*/ 183 h 333"/>
              <a:gd name="T14" fmla="*/ 75 w 347"/>
              <a:gd name="T15" fmla="*/ 146 h 333"/>
              <a:gd name="T16" fmla="*/ 37 w 347"/>
              <a:gd name="T17" fmla="*/ 108 h 333"/>
              <a:gd name="T18" fmla="*/ 0 w 347"/>
              <a:gd name="T19" fmla="*/ 146 h 333"/>
              <a:gd name="T20" fmla="*/ 60 w 347"/>
              <a:gd name="T21" fmla="*/ 273 h 333"/>
              <a:gd name="T22" fmla="*/ 119 w 347"/>
              <a:gd name="T23" fmla="*/ 333 h 333"/>
              <a:gd name="T24" fmla="*/ 179 w 347"/>
              <a:gd name="T25" fmla="*/ 273 h 333"/>
              <a:gd name="T26" fmla="*/ 119 w 347"/>
              <a:gd name="T27" fmla="*/ 213 h 333"/>
              <a:gd name="T28" fmla="*/ 60 w 347"/>
              <a:gd name="T29" fmla="*/ 273 h 333"/>
              <a:gd name="T30" fmla="*/ 134 w 347"/>
              <a:gd name="T31" fmla="*/ 110 h 333"/>
              <a:gd name="T32" fmla="*/ 174 w 347"/>
              <a:gd name="T33" fmla="*/ 149 h 333"/>
              <a:gd name="T34" fmla="*/ 213 w 347"/>
              <a:gd name="T35" fmla="*/ 110 h 333"/>
              <a:gd name="T36" fmla="*/ 174 w 347"/>
              <a:gd name="T37" fmla="*/ 71 h 333"/>
              <a:gd name="T38" fmla="*/ 134 w 347"/>
              <a:gd name="T39" fmla="*/ 110 h 333"/>
              <a:gd name="T40" fmla="*/ 228 w 347"/>
              <a:gd name="T41" fmla="*/ 241 h 333"/>
              <a:gd name="T42" fmla="*/ 287 w 347"/>
              <a:gd name="T43" fmla="*/ 303 h 333"/>
              <a:gd name="T44" fmla="*/ 347 w 347"/>
              <a:gd name="T45" fmla="*/ 241 h 333"/>
              <a:gd name="T46" fmla="*/ 287 w 347"/>
              <a:gd name="T47" fmla="*/ 179 h 333"/>
              <a:gd name="T48" fmla="*/ 228 w 347"/>
              <a:gd name="T49" fmla="*/ 241 h 333"/>
              <a:gd name="T50" fmla="*/ 228 w 347"/>
              <a:gd name="T51" fmla="*/ 250 h 333"/>
              <a:gd name="T52" fmla="*/ 178 w 347"/>
              <a:gd name="T53" fmla="*/ 262 h 333"/>
              <a:gd name="T54" fmla="*/ 74 w 347"/>
              <a:gd name="T55" fmla="*/ 139 h 333"/>
              <a:gd name="T56" fmla="*/ 136 w 347"/>
              <a:gd name="T57" fmla="*/ 120 h 333"/>
              <a:gd name="T58" fmla="*/ 137 w 347"/>
              <a:gd name="T59" fmla="*/ 216 h 333"/>
              <a:gd name="T60" fmla="*/ 162 w 347"/>
              <a:gd name="T61" fmla="*/ 148 h 333"/>
              <a:gd name="T62" fmla="*/ 86 w 347"/>
              <a:gd name="T63" fmla="*/ 223 h 333"/>
              <a:gd name="T64" fmla="*/ 57 w 347"/>
              <a:gd name="T65" fmla="*/ 177 h 333"/>
              <a:gd name="T66" fmla="*/ 232 w 347"/>
              <a:gd name="T67" fmla="*/ 217 h 333"/>
              <a:gd name="T68" fmla="*/ 71 w 347"/>
              <a:gd name="T69" fmla="*/ 161 h 333"/>
              <a:gd name="T70" fmla="*/ 102 w 347"/>
              <a:gd name="T71" fmla="*/ 46 h 333"/>
              <a:gd name="T72" fmla="*/ 58 w 347"/>
              <a:gd name="T73" fmla="*/ 115 h 333"/>
              <a:gd name="T74" fmla="*/ 249 w 347"/>
              <a:gd name="T75" fmla="*/ 194 h 333"/>
              <a:gd name="T76" fmla="*/ 200 w 347"/>
              <a:gd name="T77" fmla="*/ 139 h 333"/>
              <a:gd name="T78" fmla="*/ 112 w 347"/>
              <a:gd name="T79" fmla="*/ 213 h 333"/>
              <a:gd name="T80" fmla="*/ 114 w 347"/>
              <a:gd name="T81" fmla="*/ 49 h 333"/>
              <a:gd name="T82" fmla="*/ 126 w 347"/>
              <a:gd name="T83" fmla="*/ 45 h 333"/>
              <a:gd name="T84" fmla="*/ 151 w 347"/>
              <a:gd name="T85" fmla="*/ 78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47" h="333">
                <a:moveTo>
                  <a:pt x="90" y="24"/>
                </a:moveTo>
                <a:cubicBezTo>
                  <a:pt x="90" y="11"/>
                  <a:pt x="100" y="0"/>
                  <a:pt x="114" y="0"/>
                </a:cubicBezTo>
                <a:cubicBezTo>
                  <a:pt x="127" y="0"/>
                  <a:pt x="138" y="11"/>
                  <a:pt x="138" y="24"/>
                </a:cubicBezTo>
                <a:cubicBezTo>
                  <a:pt x="138" y="38"/>
                  <a:pt x="127" y="49"/>
                  <a:pt x="114" y="49"/>
                </a:cubicBezTo>
                <a:cubicBezTo>
                  <a:pt x="100" y="49"/>
                  <a:pt x="90" y="38"/>
                  <a:pt x="90" y="24"/>
                </a:cubicBezTo>
                <a:close/>
                <a:moveTo>
                  <a:pt x="0" y="146"/>
                </a:moveTo>
                <a:cubicBezTo>
                  <a:pt x="0" y="166"/>
                  <a:pt x="17" y="183"/>
                  <a:pt x="37" y="183"/>
                </a:cubicBezTo>
                <a:cubicBezTo>
                  <a:pt x="58" y="183"/>
                  <a:pt x="75" y="166"/>
                  <a:pt x="75" y="146"/>
                </a:cubicBezTo>
                <a:cubicBezTo>
                  <a:pt x="75" y="125"/>
                  <a:pt x="58" y="108"/>
                  <a:pt x="37" y="108"/>
                </a:cubicBezTo>
                <a:cubicBezTo>
                  <a:pt x="17" y="108"/>
                  <a:pt x="0" y="125"/>
                  <a:pt x="0" y="146"/>
                </a:cubicBezTo>
                <a:close/>
                <a:moveTo>
                  <a:pt x="60" y="273"/>
                </a:moveTo>
                <a:cubicBezTo>
                  <a:pt x="60" y="306"/>
                  <a:pt x="86" y="333"/>
                  <a:pt x="119" y="333"/>
                </a:cubicBezTo>
                <a:cubicBezTo>
                  <a:pt x="152" y="333"/>
                  <a:pt x="179" y="306"/>
                  <a:pt x="179" y="273"/>
                </a:cubicBezTo>
                <a:cubicBezTo>
                  <a:pt x="179" y="240"/>
                  <a:pt x="152" y="213"/>
                  <a:pt x="119" y="213"/>
                </a:cubicBezTo>
                <a:cubicBezTo>
                  <a:pt x="86" y="213"/>
                  <a:pt x="60" y="240"/>
                  <a:pt x="60" y="273"/>
                </a:cubicBezTo>
                <a:close/>
                <a:moveTo>
                  <a:pt x="134" y="110"/>
                </a:moveTo>
                <a:cubicBezTo>
                  <a:pt x="134" y="132"/>
                  <a:pt x="152" y="149"/>
                  <a:pt x="174" y="149"/>
                </a:cubicBezTo>
                <a:cubicBezTo>
                  <a:pt x="195" y="149"/>
                  <a:pt x="213" y="132"/>
                  <a:pt x="213" y="110"/>
                </a:cubicBezTo>
                <a:cubicBezTo>
                  <a:pt x="213" y="89"/>
                  <a:pt x="195" y="71"/>
                  <a:pt x="174" y="71"/>
                </a:cubicBezTo>
                <a:cubicBezTo>
                  <a:pt x="152" y="71"/>
                  <a:pt x="134" y="89"/>
                  <a:pt x="134" y="110"/>
                </a:cubicBezTo>
                <a:close/>
                <a:moveTo>
                  <a:pt x="228" y="241"/>
                </a:moveTo>
                <a:cubicBezTo>
                  <a:pt x="228" y="275"/>
                  <a:pt x="254" y="303"/>
                  <a:pt x="287" y="303"/>
                </a:cubicBezTo>
                <a:cubicBezTo>
                  <a:pt x="320" y="303"/>
                  <a:pt x="347" y="275"/>
                  <a:pt x="347" y="241"/>
                </a:cubicBezTo>
                <a:cubicBezTo>
                  <a:pt x="347" y="207"/>
                  <a:pt x="320" y="179"/>
                  <a:pt x="287" y="179"/>
                </a:cubicBezTo>
                <a:cubicBezTo>
                  <a:pt x="254" y="179"/>
                  <a:pt x="228" y="207"/>
                  <a:pt x="228" y="241"/>
                </a:cubicBezTo>
                <a:close/>
                <a:moveTo>
                  <a:pt x="228" y="250"/>
                </a:moveTo>
                <a:cubicBezTo>
                  <a:pt x="178" y="262"/>
                  <a:pt x="178" y="262"/>
                  <a:pt x="178" y="262"/>
                </a:cubicBezTo>
                <a:moveTo>
                  <a:pt x="74" y="139"/>
                </a:moveTo>
                <a:cubicBezTo>
                  <a:pt x="136" y="120"/>
                  <a:pt x="136" y="120"/>
                  <a:pt x="136" y="120"/>
                </a:cubicBezTo>
                <a:moveTo>
                  <a:pt x="137" y="216"/>
                </a:moveTo>
                <a:cubicBezTo>
                  <a:pt x="162" y="148"/>
                  <a:pt x="162" y="148"/>
                  <a:pt x="162" y="148"/>
                </a:cubicBezTo>
                <a:moveTo>
                  <a:pt x="86" y="223"/>
                </a:moveTo>
                <a:cubicBezTo>
                  <a:pt x="57" y="177"/>
                  <a:pt x="57" y="177"/>
                  <a:pt x="57" y="177"/>
                </a:cubicBezTo>
                <a:moveTo>
                  <a:pt x="232" y="217"/>
                </a:moveTo>
                <a:cubicBezTo>
                  <a:pt x="71" y="161"/>
                  <a:pt x="71" y="161"/>
                  <a:pt x="71" y="161"/>
                </a:cubicBezTo>
                <a:moveTo>
                  <a:pt x="102" y="46"/>
                </a:moveTo>
                <a:cubicBezTo>
                  <a:pt x="58" y="115"/>
                  <a:pt x="58" y="115"/>
                  <a:pt x="58" y="115"/>
                </a:cubicBezTo>
                <a:moveTo>
                  <a:pt x="249" y="194"/>
                </a:moveTo>
                <a:cubicBezTo>
                  <a:pt x="200" y="139"/>
                  <a:pt x="200" y="139"/>
                  <a:pt x="200" y="139"/>
                </a:cubicBezTo>
                <a:moveTo>
                  <a:pt x="112" y="213"/>
                </a:moveTo>
                <a:cubicBezTo>
                  <a:pt x="114" y="49"/>
                  <a:pt x="114" y="49"/>
                  <a:pt x="114" y="49"/>
                </a:cubicBezTo>
                <a:moveTo>
                  <a:pt x="126" y="45"/>
                </a:moveTo>
                <a:cubicBezTo>
                  <a:pt x="151" y="78"/>
                  <a:pt x="151" y="78"/>
                  <a:pt x="151" y="78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18" name="Org_ECA6" descr="Bracket, connection, network, collaboration&#10;">
            <a:extLst>
              <a:ext uri="{FF2B5EF4-FFF2-40B4-BE49-F238E27FC236}">
                <a16:creationId xmlns="" xmlns:a16="http://schemas.microsoft.com/office/drawing/2014/main" id="{DA384994-0B67-4D11-8407-4AEACA6B6C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12974" y="3120938"/>
            <a:ext cx="510060" cy="510308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232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(Text): Results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8273"/>
              </p:ext>
            </p:extLst>
          </p:nvPr>
        </p:nvGraphicFramePr>
        <p:xfrm>
          <a:off x="457597" y="1337022"/>
          <a:ext cx="11279964" cy="4392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504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6956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78498">
                <a:tc>
                  <a:txBody>
                    <a:bodyPr/>
                    <a:lstStyle/>
                    <a:p>
                      <a:endParaRPr lang="en-US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Automatic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j-lt"/>
                        </a:rPr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Best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Mediocre to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j-lt"/>
                        </a:rPr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Limitless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j-lt"/>
                        </a:rPr>
                        <a:t>Turn</a:t>
                      </a:r>
                      <a:r>
                        <a:rPr lang="en-US" sz="2800" b="1" baseline="0" dirty="0">
                          <a:latin typeface="+mj-lt"/>
                        </a:rPr>
                        <a:t>around Time</a:t>
                      </a:r>
                      <a:endParaRPr lang="en-US" sz="2800" b="1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Hours to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Second(s) to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78498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j-lt"/>
                        </a:rPr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12cts per 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1/20,000</a:t>
                      </a:r>
                      <a:r>
                        <a:rPr lang="en-US" sz="2800" b="1" baseline="30000" dirty="0">
                          <a:solidFill>
                            <a:schemeClr val="accent4"/>
                          </a:solidFill>
                          <a:latin typeface="+mn-lt"/>
                        </a:rPr>
                        <a:t>th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 </a:t>
                      </a:r>
                      <a:r>
                        <a:rPr lang="en-US" sz="2800" b="1" baseline="0" dirty="0">
                          <a:solidFill>
                            <a:schemeClr val="accent4"/>
                          </a:solidFill>
                          <a:latin typeface="+mn-lt"/>
                        </a:rPr>
                        <a:t>of 12cts/</a:t>
                      </a:r>
                      <a:r>
                        <a:rPr lang="en-US" sz="2800" b="1" dirty="0">
                          <a:solidFill>
                            <a:schemeClr val="accent4"/>
                          </a:solidFill>
                          <a:latin typeface="+mn-lt"/>
                        </a:rPr>
                        <a:t>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0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Advanced: Web Language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3554819"/>
          </a:xfrm>
        </p:spPr>
        <p:txBody>
          <a:bodyPr/>
          <a:lstStyle/>
          <a:p>
            <a:r>
              <a:rPr lang="en-US" dirty="0" smtClean="0"/>
              <a:t>Supports common NLP tasks</a:t>
            </a:r>
          </a:p>
          <a:p>
            <a:r>
              <a:rPr lang="en-US" dirty="0" smtClean="0"/>
              <a:t>Trained on Bing Web Search data (EN only)</a:t>
            </a:r>
          </a:p>
          <a:p>
            <a:r>
              <a:rPr lang="en-US" dirty="0" smtClean="0"/>
              <a:t>Four models based body, title, query, &amp; anchor corpora</a:t>
            </a:r>
          </a:p>
          <a:p>
            <a:r>
              <a:rPr lang="en-US" dirty="0" smtClean="0"/>
              <a:t>Returns log10 probability (higher/closer to zero is better)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7552921" y="1211287"/>
            <a:ext cx="4608917" cy="954107"/>
          </a:xfrm>
        </p:spPr>
        <p:txBody>
          <a:bodyPr/>
          <a:lstStyle/>
          <a:p>
            <a:r>
              <a:rPr lang="en-US" dirty="0" smtClean="0"/>
              <a:t>Word breaking</a:t>
            </a:r>
          </a:p>
          <a:p>
            <a:pPr>
              <a:spcBef>
                <a:spcPts val="624"/>
              </a:spcBef>
            </a:pP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microsoftignite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 or /</a:t>
            </a:r>
            <a:r>
              <a:rPr lang="en-US" sz="2000" dirty="0" err="1" smtClean="0">
                <a:latin typeface="Consolas" charset="0"/>
                <a:ea typeface="Consolas" charset="0"/>
                <a:cs typeface="Consolas" charset="0"/>
              </a:rPr>
              <a:t>aipreday</a:t>
            </a: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22293" y="1327969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22293" y="3982232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22293" y="5294104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722293" y="2647162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4" name="Text Placeholder 8"/>
          <p:cNvSpPr txBox="1">
            <a:spLocks/>
          </p:cNvSpPr>
          <p:nvPr/>
        </p:nvSpPr>
        <p:spPr>
          <a:xfrm>
            <a:off x="7552921" y="3898651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Joint probabilities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Are these words likely to be together?</a:t>
            </a:r>
          </a:p>
        </p:txBody>
      </p:sp>
      <p:sp>
        <p:nvSpPr>
          <p:cNvPr id="15" name="Text Placeholder 8"/>
          <p:cNvSpPr txBox="1">
            <a:spLocks/>
          </p:cNvSpPr>
          <p:nvPr/>
        </p:nvSpPr>
        <p:spPr>
          <a:xfrm>
            <a:off x="7552921" y="5209312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Conditional probabilities</a:t>
            </a:r>
          </a:p>
          <a:p>
            <a:pPr>
              <a:spcBef>
                <a:spcPts val="624"/>
              </a:spcBef>
            </a:pPr>
            <a:r>
              <a:rPr lang="en-US" sz="1800" dirty="0">
                <a:ea typeface="Consolas" charset="0"/>
                <a:cs typeface="Consolas" charset="0"/>
              </a:rPr>
              <a:t>Is this word likely to come next?</a:t>
            </a:r>
          </a:p>
        </p:txBody>
      </p:sp>
      <p:sp>
        <p:nvSpPr>
          <p:cNvPr id="16" name="Text Placeholder 8"/>
          <p:cNvSpPr txBox="1">
            <a:spLocks/>
          </p:cNvSpPr>
          <p:nvPr/>
        </p:nvSpPr>
        <p:spPr>
          <a:xfrm>
            <a:off x="7552921" y="2561158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Next word completions</a:t>
            </a:r>
          </a:p>
          <a:p>
            <a:pPr>
              <a:spcBef>
                <a:spcPts val="624"/>
              </a:spcBef>
            </a:pPr>
            <a:r>
              <a:rPr lang="en-US" sz="1800" dirty="0">
                <a:ea typeface="Consolas" charset="0"/>
                <a:cs typeface="Consolas" charset="0"/>
              </a:rPr>
              <a:t>What words are likely to come next?</a:t>
            </a:r>
          </a:p>
        </p:txBody>
      </p:sp>
      <p:sp>
        <p:nvSpPr>
          <p:cNvPr id="19" name="transform_2" descr="Morph, transform, change shape, evolve&#10;">
            <a:extLst>
              <a:ext uri="{FF2B5EF4-FFF2-40B4-BE49-F238E27FC236}">
                <a16:creationId xmlns="" xmlns:a16="http://schemas.microsoft.com/office/drawing/2014/main" id="{C66274E6-9450-4CEA-B290-C23CED1F5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1701" y="2825434"/>
            <a:ext cx="394891" cy="365760"/>
          </a:xfrm>
          <a:custGeom>
            <a:avLst/>
            <a:gdLst>
              <a:gd name="T0" fmla="*/ 31 w 337"/>
              <a:gd name="T1" fmla="*/ 210 h 311"/>
              <a:gd name="T2" fmla="*/ 185 w 337"/>
              <a:gd name="T3" fmla="*/ 56 h 311"/>
              <a:gd name="T4" fmla="*/ 142 w 337"/>
              <a:gd name="T5" fmla="*/ 108 h 311"/>
              <a:gd name="T6" fmla="*/ 185 w 337"/>
              <a:gd name="T7" fmla="*/ 56 h 311"/>
              <a:gd name="T8" fmla="*/ 133 w 337"/>
              <a:gd name="T9" fmla="*/ 13 h 311"/>
              <a:gd name="T10" fmla="*/ 37 w 337"/>
              <a:gd name="T11" fmla="*/ 311 h 311"/>
              <a:gd name="T12" fmla="*/ 73 w 337"/>
              <a:gd name="T13" fmla="*/ 274 h 311"/>
              <a:gd name="T14" fmla="*/ 37 w 337"/>
              <a:gd name="T15" fmla="*/ 238 h 311"/>
              <a:gd name="T16" fmla="*/ 0 w 337"/>
              <a:gd name="T17" fmla="*/ 274 h 311"/>
              <a:gd name="T18" fmla="*/ 37 w 337"/>
              <a:gd name="T19" fmla="*/ 311 h 311"/>
              <a:gd name="T20" fmla="*/ 337 w 337"/>
              <a:gd name="T21" fmla="*/ 0 h 311"/>
              <a:gd name="T22" fmla="*/ 219 w 337"/>
              <a:gd name="T23" fmla="*/ 0 h 311"/>
              <a:gd name="T24" fmla="*/ 219 w 337"/>
              <a:gd name="T25" fmla="*/ 118 h 311"/>
              <a:gd name="T26" fmla="*/ 337 w 337"/>
              <a:gd name="T27" fmla="*/ 118 h 311"/>
              <a:gd name="T28" fmla="*/ 337 w 337"/>
              <a:gd name="T2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7" h="311">
                <a:moveTo>
                  <a:pt x="31" y="210"/>
                </a:moveTo>
                <a:cubicBezTo>
                  <a:pt x="31" y="125"/>
                  <a:pt x="100" y="56"/>
                  <a:pt x="185" y="56"/>
                </a:cubicBezTo>
                <a:moveTo>
                  <a:pt x="142" y="108"/>
                </a:moveTo>
                <a:cubicBezTo>
                  <a:pt x="185" y="56"/>
                  <a:pt x="185" y="56"/>
                  <a:pt x="185" y="56"/>
                </a:cubicBezTo>
                <a:cubicBezTo>
                  <a:pt x="133" y="13"/>
                  <a:pt x="133" y="13"/>
                  <a:pt x="133" y="13"/>
                </a:cubicBezTo>
                <a:moveTo>
                  <a:pt x="37" y="311"/>
                </a:moveTo>
                <a:cubicBezTo>
                  <a:pt x="56" y="311"/>
                  <a:pt x="73" y="294"/>
                  <a:pt x="73" y="274"/>
                </a:cubicBezTo>
                <a:cubicBezTo>
                  <a:pt x="73" y="254"/>
                  <a:pt x="56" y="238"/>
                  <a:pt x="37" y="238"/>
                </a:cubicBezTo>
                <a:cubicBezTo>
                  <a:pt x="17" y="238"/>
                  <a:pt x="0" y="254"/>
                  <a:pt x="0" y="274"/>
                </a:cubicBezTo>
                <a:cubicBezTo>
                  <a:pt x="0" y="294"/>
                  <a:pt x="17" y="311"/>
                  <a:pt x="37" y="311"/>
                </a:cubicBezTo>
                <a:close/>
                <a:moveTo>
                  <a:pt x="337" y="0"/>
                </a:moveTo>
                <a:cubicBezTo>
                  <a:pt x="219" y="0"/>
                  <a:pt x="219" y="0"/>
                  <a:pt x="219" y="0"/>
                </a:cubicBezTo>
                <a:cubicBezTo>
                  <a:pt x="219" y="118"/>
                  <a:pt x="219" y="118"/>
                  <a:pt x="219" y="118"/>
                </a:cubicBezTo>
                <a:cubicBezTo>
                  <a:pt x="337" y="118"/>
                  <a:pt x="337" y="118"/>
                  <a:pt x="337" y="118"/>
                </a:cubicBezTo>
                <a:lnTo>
                  <a:pt x="337" y="0"/>
                </a:ln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0" name="arrow_6" descr="Bidirectional">
            <a:extLst>
              <a:ext uri="{FF2B5EF4-FFF2-40B4-BE49-F238E27FC236}">
                <a16:creationId xmlns="" xmlns:a16="http://schemas.microsoft.com/office/drawing/2014/main" id="{8DC0D1F3-853C-49E1-A41D-8AD09C140B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1701" y="1506241"/>
            <a:ext cx="389417" cy="365760"/>
          </a:xfrm>
          <a:custGeom>
            <a:avLst/>
            <a:gdLst>
              <a:gd name="T0" fmla="*/ 162 w 214"/>
              <a:gd name="T1" fmla="*/ 0 h 201"/>
              <a:gd name="T2" fmla="*/ 214 w 214"/>
              <a:gd name="T3" fmla="*/ 53 h 201"/>
              <a:gd name="T4" fmla="*/ 162 w 214"/>
              <a:gd name="T5" fmla="*/ 105 h 201"/>
              <a:gd name="T6" fmla="*/ 214 w 214"/>
              <a:gd name="T7" fmla="*/ 53 h 201"/>
              <a:gd name="T8" fmla="*/ 0 w 214"/>
              <a:gd name="T9" fmla="*/ 53 h 201"/>
              <a:gd name="T10" fmla="*/ 52 w 214"/>
              <a:gd name="T11" fmla="*/ 96 h 201"/>
              <a:gd name="T12" fmla="*/ 0 w 214"/>
              <a:gd name="T13" fmla="*/ 148 h 201"/>
              <a:gd name="T14" fmla="*/ 52 w 214"/>
              <a:gd name="T15" fmla="*/ 201 h 201"/>
              <a:gd name="T16" fmla="*/ 0 w 214"/>
              <a:gd name="T17" fmla="*/ 148 h 201"/>
              <a:gd name="T18" fmla="*/ 214 w 214"/>
              <a:gd name="T19" fmla="*/ 14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4" h="201">
                <a:moveTo>
                  <a:pt x="162" y="0"/>
                </a:moveTo>
                <a:lnTo>
                  <a:pt x="214" y="53"/>
                </a:lnTo>
                <a:lnTo>
                  <a:pt x="162" y="105"/>
                </a:lnTo>
                <a:moveTo>
                  <a:pt x="214" y="53"/>
                </a:moveTo>
                <a:lnTo>
                  <a:pt x="0" y="53"/>
                </a:lnTo>
                <a:moveTo>
                  <a:pt x="52" y="96"/>
                </a:moveTo>
                <a:lnTo>
                  <a:pt x="0" y="148"/>
                </a:lnTo>
                <a:lnTo>
                  <a:pt x="52" y="201"/>
                </a:lnTo>
                <a:moveTo>
                  <a:pt x="0" y="148"/>
                </a:moveTo>
                <a:lnTo>
                  <a:pt x="214" y="148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1" name="arrow_11" descr="Cycle, repeat, virtuous cycle, sync, feedback loop&#10;">
            <a:extLst>
              <a:ext uri="{FF2B5EF4-FFF2-40B4-BE49-F238E27FC236}">
                <a16:creationId xmlns="" xmlns:a16="http://schemas.microsoft.com/office/drawing/2014/main" id="{8AA96DD9-7B9D-457C-A969-01EC3193771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26833" y="4160503"/>
            <a:ext cx="350129" cy="365760"/>
          </a:xfrm>
          <a:custGeom>
            <a:avLst/>
            <a:gdLst>
              <a:gd name="T0" fmla="*/ 310 w 310"/>
              <a:gd name="T1" fmla="*/ 199 h 322"/>
              <a:gd name="T2" fmla="*/ 154 w 310"/>
              <a:gd name="T3" fmla="*/ 322 h 322"/>
              <a:gd name="T4" fmla="*/ 1 w 310"/>
              <a:gd name="T5" fmla="*/ 211 h 322"/>
              <a:gd name="T6" fmla="*/ 304 w 310"/>
              <a:gd name="T7" fmla="*/ 104 h 322"/>
              <a:gd name="T8" fmla="*/ 154 w 310"/>
              <a:gd name="T9" fmla="*/ 0 h 322"/>
              <a:gd name="T10" fmla="*/ 0 w 310"/>
              <a:gd name="T11" fmla="*/ 114 h 322"/>
              <a:gd name="T12" fmla="*/ 299 w 310"/>
              <a:gd name="T13" fmla="*/ 104 h 322"/>
              <a:gd name="T14" fmla="*/ 230 w 310"/>
              <a:gd name="T15" fmla="*/ 104 h 322"/>
              <a:gd name="T16" fmla="*/ 295 w 310"/>
              <a:gd name="T17" fmla="*/ 104 h 322"/>
              <a:gd name="T18" fmla="*/ 304 w 310"/>
              <a:gd name="T19" fmla="*/ 104 h 322"/>
              <a:gd name="T20" fmla="*/ 304 w 310"/>
              <a:gd name="T21" fmla="*/ 29 h 322"/>
              <a:gd name="T22" fmla="*/ 9 w 310"/>
              <a:gd name="T23" fmla="*/ 211 h 322"/>
              <a:gd name="T24" fmla="*/ 75 w 310"/>
              <a:gd name="T25" fmla="*/ 211 h 322"/>
              <a:gd name="T26" fmla="*/ 9 w 310"/>
              <a:gd name="T27" fmla="*/ 211 h 322"/>
              <a:gd name="T28" fmla="*/ 1 w 310"/>
              <a:gd name="T29" fmla="*/ 211 h 322"/>
              <a:gd name="T30" fmla="*/ 1 w 310"/>
              <a:gd name="T31" fmla="*/ 286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0" h="322">
                <a:moveTo>
                  <a:pt x="310" y="199"/>
                </a:moveTo>
                <a:cubicBezTo>
                  <a:pt x="293" y="270"/>
                  <a:pt x="229" y="322"/>
                  <a:pt x="154" y="322"/>
                </a:cubicBezTo>
                <a:cubicBezTo>
                  <a:pt x="83" y="322"/>
                  <a:pt x="22" y="275"/>
                  <a:pt x="1" y="211"/>
                </a:cubicBezTo>
                <a:moveTo>
                  <a:pt x="304" y="104"/>
                </a:moveTo>
                <a:cubicBezTo>
                  <a:pt x="281" y="43"/>
                  <a:pt x="223" y="0"/>
                  <a:pt x="154" y="0"/>
                </a:cubicBezTo>
                <a:cubicBezTo>
                  <a:pt x="82" y="0"/>
                  <a:pt x="20" y="48"/>
                  <a:pt x="0" y="114"/>
                </a:cubicBezTo>
                <a:moveTo>
                  <a:pt x="299" y="104"/>
                </a:moveTo>
                <a:cubicBezTo>
                  <a:pt x="230" y="104"/>
                  <a:pt x="230" y="104"/>
                  <a:pt x="230" y="104"/>
                </a:cubicBezTo>
                <a:moveTo>
                  <a:pt x="295" y="104"/>
                </a:moveTo>
                <a:cubicBezTo>
                  <a:pt x="304" y="104"/>
                  <a:pt x="304" y="104"/>
                  <a:pt x="304" y="104"/>
                </a:cubicBezTo>
                <a:cubicBezTo>
                  <a:pt x="304" y="29"/>
                  <a:pt x="304" y="29"/>
                  <a:pt x="304" y="29"/>
                </a:cubicBezTo>
                <a:moveTo>
                  <a:pt x="9" y="211"/>
                </a:moveTo>
                <a:cubicBezTo>
                  <a:pt x="75" y="211"/>
                  <a:pt x="75" y="211"/>
                  <a:pt x="75" y="211"/>
                </a:cubicBezTo>
                <a:moveTo>
                  <a:pt x="9" y="211"/>
                </a:moveTo>
                <a:cubicBezTo>
                  <a:pt x="1" y="211"/>
                  <a:pt x="1" y="211"/>
                  <a:pt x="1" y="211"/>
                </a:cubicBezTo>
                <a:cubicBezTo>
                  <a:pt x="1" y="286"/>
                  <a:pt x="1" y="286"/>
                  <a:pt x="1" y="286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2" name="arrow_24" descr="Move, shift, relocate&#10;">
            <a:extLst>
              <a:ext uri="{FF2B5EF4-FFF2-40B4-BE49-F238E27FC236}">
                <a16:creationId xmlns="" xmlns:a16="http://schemas.microsoft.com/office/drawing/2014/main" id="{9AD8FC53-8FF8-4FAF-A5FC-4A91BCC543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56947" y="5472376"/>
            <a:ext cx="478923" cy="365760"/>
          </a:xfrm>
          <a:custGeom>
            <a:avLst/>
            <a:gdLst>
              <a:gd name="T0" fmla="*/ 55 w 237"/>
              <a:gd name="T1" fmla="*/ 91 h 181"/>
              <a:gd name="T2" fmla="*/ 237 w 237"/>
              <a:gd name="T3" fmla="*/ 91 h 181"/>
              <a:gd name="T4" fmla="*/ 201 w 237"/>
              <a:gd name="T5" fmla="*/ 134 h 181"/>
              <a:gd name="T6" fmla="*/ 237 w 237"/>
              <a:gd name="T7" fmla="*/ 91 h 181"/>
              <a:gd name="T8" fmla="*/ 201 w 237"/>
              <a:gd name="T9" fmla="*/ 47 h 181"/>
              <a:gd name="T10" fmla="*/ 0 w 237"/>
              <a:gd name="T11" fmla="*/ 0 h 181"/>
              <a:gd name="T12" fmla="*/ 0 w 237"/>
              <a:gd name="T13" fmla="*/ 181 h 181"/>
              <a:gd name="T14" fmla="*/ 149 w 237"/>
              <a:gd name="T15" fmla="*/ 181 h 181"/>
              <a:gd name="T16" fmla="*/ 149 w 237"/>
              <a:gd name="T17" fmla="*/ 0 h 181"/>
              <a:gd name="T18" fmla="*/ 0 w 237"/>
              <a:gd name="T19" fmla="*/ 0 h 181"/>
              <a:gd name="T20" fmla="*/ 0 w 237"/>
              <a:gd name="T2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7" h="181">
                <a:moveTo>
                  <a:pt x="55" y="91"/>
                </a:moveTo>
                <a:lnTo>
                  <a:pt x="237" y="91"/>
                </a:lnTo>
                <a:moveTo>
                  <a:pt x="201" y="134"/>
                </a:moveTo>
                <a:lnTo>
                  <a:pt x="237" y="91"/>
                </a:lnTo>
                <a:lnTo>
                  <a:pt x="201" y="47"/>
                </a:lnTo>
                <a:moveTo>
                  <a:pt x="0" y="0"/>
                </a:moveTo>
                <a:lnTo>
                  <a:pt x="0" y="181"/>
                </a:lnTo>
                <a:lnTo>
                  <a:pt x="149" y="181"/>
                </a:lnTo>
                <a:lnTo>
                  <a:pt x="149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57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72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Advanced: Linguistic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1585049"/>
          </a:xfrm>
        </p:spPr>
        <p:txBody>
          <a:bodyPr/>
          <a:lstStyle/>
          <a:p>
            <a:r>
              <a:rPr lang="en-US" dirty="0" smtClean="0"/>
              <a:t>Analysis tools for natural language processing</a:t>
            </a:r>
          </a:p>
          <a:p>
            <a:r>
              <a:rPr lang="en-US" dirty="0" smtClean="0"/>
              <a:t>English only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F1EAC90-788C-4968-9189-9F4B1BDE3822}"/>
              </a:ext>
            </a:extLst>
          </p:cNvPr>
          <p:cNvGrpSpPr/>
          <p:nvPr/>
        </p:nvGrpSpPr>
        <p:grpSpPr>
          <a:xfrm>
            <a:off x="457597" y="2993206"/>
            <a:ext cx="4351331" cy="3579685"/>
            <a:chOff x="6379415" y="1314842"/>
            <a:chExt cx="6901319" cy="56774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87807"/>
            <a:stretch/>
          </p:blipFill>
          <p:spPr>
            <a:xfrm>
              <a:off x="6379415" y="1314842"/>
              <a:ext cx="6901319" cy="66003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t="12226" b="-5005"/>
            <a:stretch/>
          </p:blipFill>
          <p:spPr>
            <a:xfrm>
              <a:off x="6379415" y="1969818"/>
              <a:ext cx="6901319" cy="502249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5" name="Rectangle 14"/>
          <p:cNvSpPr/>
          <p:nvPr/>
        </p:nvSpPr>
        <p:spPr bwMode="auto">
          <a:xfrm>
            <a:off x="6755761" y="2690843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755761" y="4002715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55761" y="1355773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18" name="Text Placeholder 8"/>
          <p:cNvSpPr txBox="1">
            <a:spLocks/>
          </p:cNvSpPr>
          <p:nvPr/>
        </p:nvSpPr>
        <p:spPr>
          <a:xfrm>
            <a:off x="7586389" y="2570855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Part-of-speech tagging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Find verbs, nouns, and more</a:t>
            </a:r>
          </a:p>
        </p:txBody>
      </p:sp>
      <p:sp>
        <p:nvSpPr>
          <p:cNvPr id="19" name="Text Placeholder 8"/>
          <p:cNvSpPr txBox="1">
            <a:spLocks/>
          </p:cNvSpPr>
          <p:nvPr/>
        </p:nvSpPr>
        <p:spPr>
          <a:xfrm>
            <a:off x="7586389" y="3929310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Constituency parsing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Understand who is doing what to whom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20" name="Text Placeholder 8"/>
          <p:cNvSpPr txBox="1">
            <a:spLocks/>
          </p:cNvSpPr>
          <p:nvPr/>
        </p:nvSpPr>
        <p:spPr>
          <a:xfrm>
            <a:off x="7586389" y="1233362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Separation &amp; tokenization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Split out sentences from a body of text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24" name="Org_ECA6" descr="Bracket, connection, network, collaboration&#10;">
            <a:extLst>
              <a:ext uri="{FF2B5EF4-FFF2-40B4-BE49-F238E27FC236}">
                <a16:creationId xmlns="" xmlns:a16="http://schemas.microsoft.com/office/drawing/2014/main" id="{DA384994-0B67-4D11-8407-4AEACA6B6C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9824" y="4209633"/>
            <a:ext cx="365582" cy="365760"/>
          </a:xfrm>
          <a:custGeom>
            <a:avLst/>
            <a:gdLst>
              <a:gd name="T0" fmla="*/ 1177 w 4117"/>
              <a:gd name="T1" fmla="*/ 4119 h 4119"/>
              <a:gd name="T2" fmla="*/ 0 w 4117"/>
              <a:gd name="T3" fmla="*/ 4119 h 4119"/>
              <a:gd name="T4" fmla="*/ 0 w 4117"/>
              <a:gd name="T5" fmla="*/ 2942 h 4119"/>
              <a:gd name="T6" fmla="*/ 1177 w 4117"/>
              <a:gd name="T7" fmla="*/ 2942 h 4119"/>
              <a:gd name="T8" fmla="*/ 1177 w 4117"/>
              <a:gd name="T9" fmla="*/ 4119 h 4119"/>
              <a:gd name="T10" fmla="*/ 4117 w 4117"/>
              <a:gd name="T11" fmla="*/ 2942 h 4119"/>
              <a:gd name="T12" fmla="*/ 2941 w 4117"/>
              <a:gd name="T13" fmla="*/ 2942 h 4119"/>
              <a:gd name="T14" fmla="*/ 2941 w 4117"/>
              <a:gd name="T15" fmla="*/ 4119 h 4119"/>
              <a:gd name="T16" fmla="*/ 4117 w 4117"/>
              <a:gd name="T17" fmla="*/ 4119 h 4119"/>
              <a:gd name="T18" fmla="*/ 4117 w 4117"/>
              <a:gd name="T19" fmla="*/ 2942 h 4119"/>
              <a:gd name="T20" fmla="*/ 2647 w 4117"/>
              <a:gd name="T21" fmla="*/ 0 h 4119"/>
              <a:gd name="T22" fmla="*/ 1471 w 4117"/>
              <a:gd name="T23" fmla="*/ 0 h 4119"/>
              <a:gd name="T24" fmla="*/ 1471 w 4117"/>
              <a:gd name="T25" fmla="*/ 1177 h 4119"/>
              <a:gd name="T26" fmla="*/ 2647 w 4117"/>
              <a:gd name="T27" fmla="*/ 1177 h 4119"/>
              <a:gd name="T28" fmla="*/ 2647 w 4117"/>
              <a:gd name="T29" fmla="*/ 0 h 4119"/>
              <a:gd name="T30" fmla="*/ 2059 w 4117"/>
              <a:gd name="T31" fmla="*/ 1177 h 4119"/>
              <a:gd name="T32" fmla="*/ 2059 w 4117"/>
              <a:gd name="T33" fmla="*/ 2060 h 4119"/>
              <a:gd name="T34" fmla="*/ 3529 w 4117"/>
              <a:gd name="T35" fmla="*/ 2942 h 4119"/>
              <a:gd name="T36" fmla="*/ 3529 w 4117"/>
              <a:gd name="T37" fmla="*/ 2060 h 4119"/>
              <a:gd name="T38" fmla="*/ 588 w 4117"/>
              <a:gd name="T39" fmla="*/ 2060 h 4119"/>
              <a:gd name="T40" fmla="*/ 588 w 4117"/>
              <a:gd name="T41" fmla="*/ 2942 h 4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117" h="4119">
                <a:moveTo>
                  <a:pt x="1177" y="4119"/>
                </a:moveTo>
                <a:lnTo>
                  <a:pt x="0" y="4119"/>
                </a:lnTo>
                <a:lnTo>
                  <a:pt x="0" y="2942"/>
                </a:lnTo>
                <a:lnTo>
                  <a:pt x="1177" y="2942"/>
                </a:lnTo>
                <a:lnTo>
                  <a:pt x="1177" y="4119"/>
                </a:lnTo>
                <a:moveTo>
                  <a:pt x="4117" y="2942"/>
                </a:moveTo>
                <a:lnTo>
                  <a:pt x="2941" y="2942"/>
                </a:lnTo>
                <a:lnTo>
                  <a:pt x="2941" y="4119"/>
                </a:lnTo>
                <a:lnTo>
                  <a:pt x="4117" y="4119"/>
                </a:lnTo>
                <a:lnTo>
                  <a:pt x="4117" y="2942"/>
                </a:lnTo>
                <a:moveTo>
                  <a:pt x="2647" y="0"/>
                </a:moveTo>
                <a:lnTo>
                  <a:pt x="1471" y="0"/>
                </a:lnTo>
                <a:lnTo>
                  <a:pt x="1471" y="1177"/>
                </a:lnTo>
                <a:lnTo>
                  <a:pt x="2647" y="1177"/>
                </a:lnTo>
                <a:lnTo>
                  <a:pt x="2647" y="0"/>
                </a:lnTo>
                <a:moveTo>
                  <a:pt x="2059" y="1177"/>
                </a:moveTo>
                <a:lnTo>
                  <a:pt x="2059" y="2060"/>
                </a:lnTo>
                <a:moveTo>
                  <a:pt x="3529" y="2942"/>
                </a:moveTo>
                <a:lnTo>
                  <a:pt x="3529" y="2060"/>
                </a:lnTo>
                <a:lnTo>
                  <a:pt x="588" y="2060"/>
                </a:lnTo>
                <a:lnTo>
                  <a:pt x="588" y="2942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5" name="Relationship_F003" descr="Bracket, connection, network, collaboration&#10;">
            <a:extLst>
              <a:ext uri="{FF2B5EF4-FFF2-40B4-BE49-F238E27FC236}">
                <a16:creationId xmlns="" xmlns:a16="http://schemas.microsoft.com/office/drawing/2014/main" id="{6FA144BC-F11C-4C6F-B479-FAEB27C6C9B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37087" y="1534045"/>
            <a:ext cx="391055" cy="365760"/>
          </a:xfrm>
          <a:custGeom>
            <a:avLst/>
            <a:gdLst>
              <a:gd name="T0" fmla="*/ 3230 w 4406"/>
              <a:gd name="T1" fmla="*/ 0 h 4121"/>
              <a:gd name="T2" fmla="*/ 4406 w 4406"/>
              <a:gd name="T3" fmla="*/ 0 h 4121"/>
              <a:gd name="T4" fmla="*/ 4406 w 4406"/>
              <a:gd name="T5" fmla="*/ 1176 h 4121"/>
              <a:gd name="T6" fmla="*/ 3230 w 4406"/>
              <a:gd name="T7" fmla="*/ 1176 h 4121"/>
              <a:gd name="T8" fmla="*/ 3230 w 4406"/>
              <a:gd name="T9" fmla="*/ 0 h 4121"/>
              <a:gd name="T10" fmla="*/ 3230 w 4406"/>
              <a:gd name="T11" fmla="*/ 4121 h 4121"/>
              <a:gd name="T12" fmla="*/ 4406 w 4406"/>
              <a:gd name="T13" fmla="*/ 4121 h 4121"/>
              <a:gd name="T14" fmla="*/ 4406 w 4406"/>
              <a:gd name="T15" fmla="*/ 2945 h 4121"/>
              <a:gd name="T16" fmla="*/ 3230 w 4406"/>
              <a:gd name="T17" fmla="*/ 2945 h 4121"/>
              <a:gd name="T18" fmla="*/ 3230 w 4406"/>
              <a:gd name="T19" fmla="*/ 4121 h 4121"/>
              <a:gd name="T20" fmla="*/ 0 w 4406"/>
              <a:gd name="T21" fmla="*/ 2653 h 4121"/>
              <a:gd name="T22" fmla="*/ 1175 w 4406"/>
              <a:gd name="T23" fmla="*/ 2653 h 4121"/>
              <a:gd name="T24" fmla="*/ 1175 w 4406"/>
              <a:gd name="T25" fmla="*/ 1477 h 4121"/>
              <a:gd name="T26" fmla="*/ 0 w 4406"/>
              <a:gd name="T27" fmla="*/ 1477 h 4121"/>
              <a:gd name="T28" fmla="*/ 0 w 4406"/>
              <a:gd name="T29" fmla="*/ 2653 h 4121"/>
              <a:gd name="T30" fmla="*/ 1176 w 4406"/>
              <a:gd name="T31" fmla="*/ 2062 h 4121"/>
              <a:gd name="T32" fmla="*/ 3230 w 4406"/>
              <a:gd name="T33" fmla="*/ 690 h 4121"/>
              <a:gd name="T34" fmla="*/ 3230 w 4406"/>
              <a:gd name="T35" fmla="*/ 3434 h 4121"/>
              <a:gd name="T36" fmla="*/ 1181 w 4406"/>
              <a:gd name="T37" fmla="*/ 2064 h 4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406" h="4121">
                <a:moveTo>
                  <a:pt x="3230" y="0"/>
                </a:moveTo>
                <a:lnTo>
                  <a:pt x="4406" y="0"/>
                </a:lnTo>
                <a:lnTo>
                  <a:pt x="4406" y="1176"/>
                </a:lnTo>
                <a:lnTo>
                  <a:pt x="3230" y="1176"/>
                </a:lnTo>
                <a:lnTo>
                  <a:pt x="3230" y="0"/>
                </a:lnTo>
                <a:moveTo>
                  <a:pt x="3230" y="4121"/>
                </a:moveTo>
                <a:lnTo>
                  <a:pt x="4406" y="4121"/>
                </a:lnTo>
                <a:lnTo>
                  <a:pt x="4406" y="2945"/>
                </a:lnTo>
                <a:lnTo>
                  <a:pt x="3230" y="2945"/>
                </a:lnTo>
                <a:lnTo>
                  <a:pt x="3230" y="4121"/>
                </a:lnTo>
                <a:moveTo>
                  <a:pt x="0" y="2653"/>
                </a:moveTo>
                <a:lnTo>
                  <a:pt x="1175" y="2653"/>
                </a:lnTo>
                <a:lnTo>
                  <a:pt x="1175" y="1477"/>
                </a:lnTo>
                <a:lnTo>
                  <a:pt x="0" y="1477"/>
                </a:lnTo>
                <a:lnTo>
                  <a:pt x="0" y="2653"/>
                </a:lnTo>
                <a:moveTo>
                  <a:pt x="1176" y="2062"/>
                </a:moveTo>
                <a:lnTo>
                  <a:pt x="3230" y="690"/>
                </a:lnTo>
                <a:moveTo>
                  <a:pt x="3230" y="3434"/>
                </a:moveTo>
                <a:lnTo>
                  <a:pt x="1181" y="2064"/>
                </a:ln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  <a:lin ang="5400000" scaled="1"/>
              </a:gradFill>
            </a:endParaRPr>
          </a:p>
        </p:txBody>
      </p:sp>
      <p:sp>
        <p:nvSpPr>
          <p:cNvPr id="26" name="TagLegacy_E1CB" descr="Tag, sale, shopping&#10;">
            <a:extLst>
              <a:ext uri="{FF2B5EF4-FFF2-40B4-BE49-F238E27FC236}">
                <a16:creationId xmlns="" xmlns:a16="http://schemas.microsoft.com/office/drawing/2014/main" id="{2C8E29C8-BEB0-4BFE-879D-28354791057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3500" y="2869115"/>
            <a:ext cx="458227" cy="365760"/>
          </a:xfrm>
          <a:custGeom>
            <a:avLst/>
            <a:gdLst>
              <a:gd name="T0" fmla="*/ 2950 w 3700"/>
              <a:gd name="T1" fmla="*/ 1330 h 2952"/>
              <a:gd name="T2" fmla="*/ 1328 w 3700"/>
              <a:gd name="T3" fmla="*/ 2952 h 2952"/>
              <a:gd name="T4" fmla="*/ 0 w 3700"/>
              <a:gd name="T5" fmla="*/ 1620 h 2952"/>
              <a:gd name="T6" fmla="*/ 1620 w 3700"/>
              <a:gd name="T7" fmla="*/ 0 h 2952"/>
              <a:gd name="T8" fmla="*/ 2951 w 3700"/>
              <a:gd name="T9" fmla="*/ 1 h 2952"/>
              <a:gd name="T10" fmla="*/ 2950 w 3700"/>
              <a:gd name="T11" fmla="*/ 1330 h 2952"/>
              <a:gd name="T12" fmla="*/ 1820 w 3700"/>
              <a:gd name="T13" fmla="*/ 2460 h 2952"/>
              <a:gd name="T14" fmla="*/ 2576 w 3700"/>
              <a:gd name="T15" fmla="*/ 2753 h 2952"/>
              <a:gd name="T16" fmla="*/ 3700 w 3700"/>
              <a:gd name="T17" fmla="*/ 1629 h 2952"/>
              <a:gd name="T18" fmla="*/ 2576 w 3700"/>
              <a:gd name="T19" fmla="*/ 505 h 2952"/>
              <a:gd name="T20" fmla="*/ 2421 w 3700"/>
              <a:gd name="T21" fmla="*/ 505 h 2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00" h="2952">
                <a:moveTo>
                  <a:pt x="2950" y="1330"/>
                </a:moveTo>
                <a:cubicBezTo>
                  <a:pt x="1328" y="2952"/>
                  <a:pt x="1328" y="2952"/>
                  <a:pt x="1328" y="2952"/>
                </a:cubicBezTo>
                <a:cubicBezTo>
                  <a:pt x="0" y="1620"/>
                  <a:pt x="0" y="1620"/>
                  <a:pt x="0" y="1620"/>
                </a:cubicBezTo>
                <a:cubicBezTo>
                  <a:pt x="1620" y="0"/>
                  <a:pt x="1620" y="0"/>
                  <a:pt x="1620" y="0"/>
                </a:cubicBezTo>
                <a:cubicBezTo>
                  <a:pt x="2951" y="1"/>
                  <a:pt x="2951" y="1"/>
                  <a:pt x="2951" y="1"/>
                </a:cubicBezTo>
                <a:lnTo>
                  <a:pt x="2950" y="1330"/>
                </a:lnTo>
                <a:close/>
                <a:moveTo>
                  <a:pt x="1820" y="2460"/>
                </a:moveTo>
                <a:cubicBezTo>
                  <a:pt x="2020" y="2642"/>
                  <a:pt x="2285" y="2753"/>
                  <a:pt x="2576" y="2753"/>
                </a:cubicBezTo>
                <a:cubicBezTo>
                  <a:pt x="3197" y="2753"/>
                  <a:pt x="3700" y="2249"/>
                  <a:pt x="3700" y="1629"/>
                </a:cubicBezTo>
                <a:cubicBezTo>
                  <a:pt x="3700" y="1008"/>
                  <a:pt x="3198" y="505"/>
                  <a:pt x="2576" y="505"/>
                </a:cubicBezTo>
                <a:cubicBezTo>
                  <a:pt x="2421" y="505"/>
                  <a:pt x="2421" y="505"/>
                  <a:pt x="2421" y="505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5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  <p:bldP spid="19" grpId="0"/>
      <p:bldP spid="20" grpId="0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tBot_F08B" title="Icon of a robotic chat bubble with a smiley face">
            <a:extLst>
              <a:ext uri="{FF2B5EF4-FFF2-40B4-BE49-F238E27FC236}">
                <a16:creationId xmlns=""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798" y="2881350"/>
            <a:ext cx="574020" cy="741427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77736" y="2603991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998769" y="846414"/>
            <a:ext cx="428599" cy="693183"/>
            <a:chOff x="3476" y="1492"/>
            <a:chExt cx="878" cy="1420"/>
          </a:xfrm>
          <a:solidFill>
            <a:schemeClr val="tx2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76" y="2014"/>
              <a:ext cx="878" cy="898"/>
            </a:xfrm>
            <a:custGeom>
              <a:avLst/>
              <a:gdLst>
                <a:gd name="T0" fmla="*/ 0 w 878"/>
                <a:gd name="T1" fmla="*/ 898 h 898"/>
                <a:gd name="T2" fmla="*/ 0 w 878"/>
                <a:gd name="T3" fmla="*/ 898 h 898"/>
                <a:gd name="T4" fmla="*/ 878 w 878"/>
                <a:gd name="T5" fmla="*/ 397 h 898"/>
                <a:gd name="T6" fmla="*/ 878 w 878"/>
                <a:gd name="T7" fmla="*/ 0 h 898"/>
                <a:gd name="T8" fmla="*/ 0 w 878"/>
                <a:gd name="T9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98">
                  <a:moveTo>
                    <a:pt x="0" y="898"/>
                  </a:moveTo>
                  <a:lnTo>
                    <a:pt x="0" y="898"/>
                  </a:lnTo>
                  <a:lnTo>
                    <a:pt x="878" y="397"/>
                  </a:lnTo>
                  <a:lnTo>
                    <a:pt x="878" y="0"/>
                  </a:lnTo>
                  <a:lnTo>
                    <a:pt x="0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76" y="1492"/>
              <a:ext cx="836" cy="689"/>
            </a:xfrm>
            <a:custGeom>
              <a:avLst/>
              <a:gdLst>
                <a:gd name="T0" fmla="*/ 0 w 836"/>
                <a:gd name="T1" fmla="*/ 0 h 689"/>
                <a:gd name="T2" fmla="*/ 0 w 836"/>
                <a:gd name="T3" fmla="*/ 376 h 689"/>
                <a:gd name="T4" fmla="*/ 564 w 836"/>
                <a:gd name="T5" fmla="*/ 689 h 689"/>
                <a:gd name="T6" fmla="*/ 836 w 836"/>
                <a:gd name="T7" fmla="*/ 480 h 689"/>
                <a:gd name="T8" fmla="*/ 0 w 836"/>
                <a:gd name="T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689">
                  <a:moveTo>
                    <a:pt x="0" y="0"/>
                  </a:moveTo>
                  <a:lnTo>
                    <a:pt x="0" y="376"/>
                  </a:lnTo>
                  <a:lnTo>
                    <a:pt x="564" y="689"/>
                  </a:lnTo>
                  <a:lnTo>
                    <a:pt x="836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76" y="1931"/>
              <a:ext cx="293" cy="981"/>
            </a:xfrm>
            <a:custGeom>
              <a:avLst/>
              <a:gdLst>
                <a:gd name="T0" fmla="*/ 0 w 293"/>
                <a:gd name="T1" fmla="*/ 0 h 981"/>
                <a:gd name="T2" fmla="*/ 293 w 293"/>
                <a:gd name="T3" fmla="*/ 208 h 981"/>
                <a:gd name="T4" fmla="*/ 0 w 293"/>
                <a:gd name="T5" fmla="*/ 981 h 981"/>
                <a:gd name="T6" fmla="*/ 0 w 293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981">
                  <a:moveTo>
                    <a:pt x="0" y="0"/>
                  </a:moveTo>
                  <a:lnTo>
                    <a:pt x="293" y="208"/>
                  </a:lnTo>
                  <a:lnTo>
                    <a:pt x="0" y="9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4564997" y="544934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53524" y="260280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rain_2" title="Icon of a brain with circles and connection lines inside">
            <a:extLst>
              <a:ext uri="{FF2B5EF4-FFF2-40B4-BE49-F238E27FC236}">
                <a16:creationId xmlns="" xmlns:a16="http://schemas.microsoft.com/office/drawing/2014/main" id="{43831704-DBA6-45CF-8A80-E22CC7AFCA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11577" y="2989725"/>
            <a:ext cx="782480" cy="524676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64997" y="464939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6771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globe_2" title="Icon of a sphere made of lines">
            <a:extLst>
              <a:ext uri="{FF2B5EF4-FFF2-40B4-BE49-F238E27FC236}">
                <a16:creationId xmlns="" xmlns:a16="http://schemas.microsoft.com/office/drawing/2014/main" id="{7D3E6722-9215-472A-9F24-9CE8537810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6941" y="4693308"/>
            <a:ext cx="365760" cy="36576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1114" y="1870548"/>
            <a:ext cx="190340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Dynamics 365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8137" y="3908248"/>
            <a:ext cx="237084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4835" y="5945534"/>
            <a:ext cx="141596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4284" y="3927756"/>
            <a:ext cx="230306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Bot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2343" y="5248292"/>
            <a:ext cx="77495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cxnSp>
        <p:nvCxnSpPr>
          <p:cNvPr id="21" name="Straight Arrow Connector 24"/>
          <p:cNvCxnSpPr>
            <a:stCxn id="5" idx="6"/>
            <a:endCxn id="10" idx="2"/>
          </p:cNvCxnSpPr>
          <p:nvPr/>
        </p:nvCxnSpPr>
        <p:spPr>
          <a:xfrm flipV="1">
            <a:off x="3573880" y="1193006"/>
            <a:ext cx="991117" cy="20590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/>
          <p:cNvCxnSpPr>
            <a:stCxn id="5" idx="6"/>
            <a:endCxn id="11" idx="2"/>
          </p:cNvCxnSpPr>
          <p:nvPr/>
        </p:nvCxnSpPr>
        <p:spPr>
          <a:xfrm flipV="1">
            <a:off x="3573880" y="3250872"/>
            <a:ext cx="979644" cy="11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>
            <a:stCxn id="5" idx="6"/>
            <a:endCxn id="13" idx="2"/>
          </p:cNvCxnSpPr>
          <p:nvPr/>
        </p:nvCxnSpPr>
        <p:spPr>
          <a:xfrm>
            <a:off x="3573880" y="3252063"/>
            <a:ext cx="991117" cy="20453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aker_F196" title="Icon of a scientific flask with liquid in it">
            <a:extLst>
              <a:ext uri="{FF2B5EF4-FFF2-40B4-BE49-F238E27FC236}">
                <a16:creationId xmlns="" xmlns:a16="http://schemas.microsoft.com/office/drawing/2014/main" id="{2BA98208-A342-4DC4-8776-7A4CCA48F6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5860" y="5039398"/>
            <a:ext cx="482944" cy="55801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aptop_E770" title="Icon of a laptop">
            <a:extLst>
              <a:ext uri="{FF2B5EF4-FFF2-40B4-BE49-F238E27FC236}">
                <a16:creationId xmlns=""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452" y="3021961"/>
            <a:ext cx="686105" cy="45782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25433" y="260854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282" y="3927488"/>
            <a:ext cx="124444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Browser</a:t>
            </a:r>
          </a:p>
        </p:txBody>
      </p:sp>
      <p:cxnSp>
        <p:nvCxnSpPr>
          <p:cNvPr id="28" name="Straight Arrow Connector 24"/>
          <p:cNvCxnSpPr>
            <a:stCxn id="26" idx="6"/>
            <a:endCxn id="5" idx="2"/>
          </p:cNvCxnSpPr>
          <p:nvPr/>
        </p:nvCxnSpPr>
        <p:spPr>
          <a:xfrm flipV="1">
            <a:off x="1821577" y="3252063"/>
            <a:ext cx="456159" cy="4549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79516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870" y="5248292"/>
            <a:ext cx="107080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Cortana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93256" y="1335787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07" y="2079995"/>
            <a:ext cx="89030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Skype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65181" y="4667865"/>
            <a:ext cx="416646" cy="416646"/>
            <a:chOff x="7279575" y="4867910"/>
            <a:chExt cx="2242504" cy="2242502"/>
          </a:xfrm>
        </p:grpSpPr>
        <p:sp>
          <p:nvSpPr>
            <p:cNvPr id="34" name="Freeform: Shape 47"/>
            <p:cNvSpPr/>
            <p:nvPr/>
          </p:nvSpPr>
          <p:spPr bwMode="auto">
            <a:xfrm>
              <a:off x="7279575" y="4867910"/>
              <a:ext cx="2242504" cy="2242502"/>
            </a:xfrm>
            <a:custGeom>
              <a:avLst/>
              <a:gdLst>
                <a:gd name="connsiteX0" fmla="*/ 1121252 w 2242504"/>
                <a:gd name="connsiteY0" fmla="*/ 224314 h 2242502"/>
                <a:gd name="connsiteX1" fmla="*/ 224314 w 2242504"/>
                <a:gd name="connsiteY1" fmla="*/ 1121251 h 2242502"/>
                <a:gd name="connsiteX2" fmla="*/ 1121252 w 2242504"/>
                <a:gd name="connsiteY2" fmla="*/ 2018188 h 2242502"/>
                <a:gd name="connsiteX3" fmla="*/ 2018190 w 2242504"/>
                <a:gd name="connsiteY3" fmla="*/ 1121251 h 2242502"/>
                <a:gd name="connsiteX4" fmla="*/ 1121252 w 2242504"/>
                <a:gd name="connsiteY4" fmla="*/ 224314 h 2242502"/>
                <a:gd name="connsiteX5" fmla="*/ 1121252 w 2242504"/>
                <a:gd name="connsiteY5" fmla="*/ 0 h 2242502"/>
                <a:gd name="connsiteX6" fmla="*/ 2242504 w 2242504"/>
                <a:gd name="connsiteY6" fmla="*/ 1121251 h 2242502"/>
                <a:gd name="connsiteX7" fmla="*/ 1121252 w 2242504"/>
                <a:gd name="connsiteY7" fmla="*/ 2242502 h 2242502"/>
                <a:gd name="connsiteX8" fmla="*/ 0 w 2242504"/>
                <a:gd name="connsiteY8" fmla="*/ 1121251 h 2242502"/>
                <a:gd name="connsiteX9" fmla="*/ 1121252 w 2242504"/>
                <a:gd name="connsiteY9" fmla="*/ 0 h 224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04" h="2242502">
                  <a:moveTo>
                    <a:pt x="1121252" y="224314"/>
                  </a:moveTo>
                  <a:cubicBezTo>
                    <a:pt x="625887" y="224314"/>
                    <a:pt x="224314" y="625886"/>
                    <a:pt x="224314" y="1121251"/>
                  </a:cubicBezTo>
                  <a:cubicBezTo>
                    <a:pt x="224314" y="1616616"/>
                    <a:pt x="625887" y="2018188"/>
                    <a:pt x="1121252" y="2018188"/>
                  </a:cubicBezTo>
                  <a:cubicBezTo>
                    <a:pt x="1616617" y="2018188"/>
                    <a:pt x="2018190" y="1616616"/>
                    <a:pt x="2018190" y="1121251"/>
                  </a:cubicBezTo>
                  <a:cubicBezTo>
                    <a:pt x="2018190" y="625886"/>
                    <a:pt x="1616617" y="224314"/>
                    <a:pt x="1121252" y="224314"/>
                  </a:cubicBezTo>
                  <a:close/>
                  <a:moveTo>
                    <a:pt x="1121252" y="0"/>
                  </a:moveTo>
                  <a:cubicBezTo>
                    <a:pt x="1740502" y="0"/>
                    <a:pt x="2242504" y="502001"/>
                    <a:pt x="2242504" y="1121251"/>
                  </a:cubicBezTo>
                  <a:cubicBezTo>
                    <a:pt x="2242504" y="1740501"/>
                    <a:pt x="1740502" y="2242502"/>
                    <a:pt x="1121252" y="2242502"/>
                  </a:cubicBezTo>
                  <a:cubicBezTo>
                    <a:pt x="502002" y="2242502"/>
                    <a:pt x="0" y="1740501"/>
                    <a:pt x="0" y="1121251"/>
                  </a:cubicBezTo>
                  <a:cubicBezTo>
                    <a:pt x="0" y="502001"/>
                    <a:pt x="502002" y="0"/>
                    <a:pt x="11212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Freeform: Shape 48"/>
            <p:cNvSpPr/>
            <p:nvPr/>
          </p:nvSpPr>
          <p:spPr bwMode="auto">
            <a:xfrm>
              <a:off x="7503889" y="5092224"/>
              <a:ext cx="1793876" cy="1793874"/>
            </a:xfrm>
            <a:custGeom>
              <a:avLst/>
              <a:gdLst>
                <a:gd name="connsiteX0" fmla="*/ 896938 w 1793876"/>
                <a:gd name="connsiteY0" fmla="*/ 146526 h 1793874"/>
                <a:gd name="connsiteX1" fmla="*/ 146525 w 1793876"/>
                <a:gd name="connsiteY1" fmla="*/ 896937 h 1793874"/>
                <a:gd name="connsiteX2" fmla="*/ 896938 w 1793876"/>
                <a:gd name="connsiteY2" fmla="*/ 1647348 h 1793874"/>
                <a:gd name="connsiteX3" fmla="*/ 1647351 w 1793876"/>
                <a:gd name="connsiteY3" fmla="*/ 896937 h 1793874"/>
                <a:gd name="connsiteX4" fmla="*/ 896938 w 1793876"/>
                <a:gd name="connsiteY4" fmla="*/ 146526 h 1793874"/>
                <a:gd name="connsiteX5" fmla="*/ 896938 w 1793876"/>
                <a:gd name="connsiteY5" fmla="*/ 0 h 1793874"/>
                <a:gd name="connsiteX6" fmla="*/ 1793876 w 1793876"/>
                <a:gd name="connsiteY6" fmla="*/ 896937 h 1793874"/>
                <a:gd name="connsiteX7" fmla="*/ 896938 w 1793876"/>
                <a:gd name="connsiteY7" fmla="*/ 1793874 h 1793874"/>
                <a:gd name="connsiteX8" fmla="*/ 0 w 1793876"/>
                <a:gd name="connsiteY8" fmla="*/ 896937 h 1793874"/>
                <a:gd name="connsiteX9" fmla="*/ 896938 w 1793876"/>
                <a:gd name="connsiteY9" fmla="*/ 0 h 17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3876" h="1793874">
                  <a:moveTo>
                    <a:pt x="896938" y="146526"/>
                  </a:moveTo>
                  <a:cubicBezTo>
                    <a:pt x="482496" y="146526"/>
                    <a:pt x="146525" y="482496"/>
                    <a:pt x="146525" y="896937"/>
                  </a:cubicBezTo>
                  <a:cubicBezTo>
                    <a:pt x="146525" y="1311378"/>
                    <a:pt x="482496" y="1647348"/>
                    <a:pt x="896938" y="1647348"/>
                  </a:cubicBezTo>
                  <a:cubicBezTo>
                    <a:pt x="1311380" y="1647348"/>
                    <a:pt x="1647351" y="1311378"/>
                    <a:pt x="1647351" y="896937"/>
                  </a:cubicBezTo>
                  <a:cubicBezTo>
                    <a:pt x="1647351" y="482496"/>
                    <a:pt x="1311380" y="146526"/>
                    <a:pt x="896938" y="146526"/>
                  </a:cubicBezTo>
                  <a:close/>
                  <a:moveTo>
                    <a:pt x="896938" y="0"/>
                  </a:moveTo>
                  <a:cubicBezTo>
                    <a:pt x="1392303" y="0"/>
                    <a:pt x="1793876" y="401572"/>
                    <a:pt x="1793876" y="896937"/>
                  </a:cubicBezTo>
                  <a:cubicBezTo>
                    <a:pt x="1793876" y="1392302"/>
                    <a:pt x="1392303" y="1793874"/>
                    <a:pt x="896938" y="1793874"/>
                  </a:cubicBezTo>
                  <a:cubicBezTo>
                    <a:pt x="401573" y="1793874"/>
                    <a:pt x="0" y="1392302"/>
                    <a:pt x="0" y="896937"/>
                  </a:cubicBezTo>
                  <a:cubicBezTo>
                    <a:pt x="0" y="401572"/>
                    <a:pt x="401573" y="0"/>
                    <a:pt x="896938" y="0"/>
                  </a:cubicBezTo>
                  <a:close/>
                </a:path>
              </a:pathLst>
            </a:custGeom>
            <a:solidFill>
              <a:schemeClr val="tx2">
                <a:alpha val="41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Freeform 13"/>
          <p:cNvSpPr>
            <a:spLocks noChangeAspect="1" noEditPoints="1"/>
          </p:cNvSpPr>
          <p:nvPr/>
        </p:nvSpPr>
        <p:spPr bwMode="black">
          <a:xfrm>
            <a:off x="965180" y="1497147"/>
            <a:ext cx="416646" cy="421487"/>
          </a:xfrm>
          <a:custGeom>
            <a:avLst/>
            <a:gdLst>
              <a:gd name="T0" fmla="*/ 747 w 769"/>
              <a:gd name="T1" fmla="*/ 473 h 780"/>
              <a:gd name="T2" fmla="*/ 756 w 769"/>
              <a:gd name="T3" fmla="*/ 394 h 780"/>
              <a:gd name="T4" fmla="*/ 389 w 769"/>
              <a:gd name="T5" fmla="*/ 27 h 780"/>
              <a:gd name="T6" fmla="*/ 326 w 769"/>
              <a:gd name="T7" fmla="*/ 33 h 780"/>
              <a:gd name="T8" fmla="*/ 213 w 769"/>
              <a:gd name="T9" fmla="*/ 0 h 780"/>
              <a:gd name="T10" fmla="*/ 0 w 769"/>
              <a:gd name="T11" fmla="*/ 213 h 780"/>
              <a:gd name="T12" fmla="*/ 29 w 769"/>
              <a:gd name="T13" fmla="*/ 320 h 780"/>
              <a:gd name="T14" fmla="*/ 22 w 769"/>
              <a:gd name="T15" fmla="*/ 394 h 780"/>
              <a:gd name="T16" fmla="*/ 389 w 769"/>
              <a:gd name="T17" fmla="*/ 761 h 780"/>
              <a:gd name="T18" fmla="*/ 456 w 769"/>
              <a:gd name="T19" fmla="*/ 755 h 780"/>
              <a:gd name="T20" fmla="*/ 556 w 769"/>
              <a:gd name="T21" fmla="*/ 780 h 780"/>
              <a:gd name="T22" fmla="*/ 769 w 769"/>
              <a:gd name="T23" fmla="*/ 567 h 780"/>
              <a:gd name="T24" fmla="*/ 747 w 769"/>
              <a:gd name="T25" fmla="*/ 473 h 780"/>
              <a:gd name="T26" fmla="*/ 577 w 769"/>
              <a:gd name="T27" fmla="*/ 570 h 780"/>
              <a:gd name="T28" fmla="*/ 502 w 769"/>
              <a:gd name="T29" fmla="*/ 626 h 780"/>
              <a:gd name="T30" fmla="*/ 388 w 769"/>
              <a:gd name="T31" fmla="*/ 646 h 780"/>
              <a:gd name="T32" fmla="*/ 256 w 769"/>
              <a:gd name="T33" fmla="*/ 619 h 780"/>
              <a:gd name="T34" fmla="*/ 196 w 769"/>
              <a:gd name="T35" fmla="*/ 565 h 780"/>
              <a:gd name="T36" fmla="*/ 172 w 769"/>
              <a:gd name="T37" fmla="*/ 499 h 780"/>
              <a:gd name="T38" fmla="*/ 188 w 769"/>
              <a:gd name="T39" fmla="*/ 464 h 780"/>
              <a:gd name="T40" fmla="*/ 226 w 769"/>
              <a:gd name="T41" fmla="*/ 450 h 780"/>
              <a:gd name="T42" fmla="*/ 258 w 769"/>
              <a:gd name="T43" fmla="*/ 461 h 780"/>
              <a:gd name="T44" fmla="*/ 280 w 769"/>
              <a:gd name="T45" fmla="*/ 493 h 780"/>
              <a:gd name="T46" fmla="*/ 301 w 769"/>
              <a:gd name="T47" fmla="*/ 530 h 780"/>
              <a:gd name="T48" fmla="*/ 332 w 769"/>
              <a:gd name="T49" fmla="*/ 554 h 780"/>
              <a:gd name="T50" fmla="*/ 385 w 769"/>
              <a:gd name="T51" fmla="*/ 563 h 780"/>
              <a:gd name="T52" fmla="*/ 459 w 769"/>
              <a:gd name="T53" fmla="*/ 544 h 780"/>
              <a:gd name="T54" fmla="*/ 486 w 769"/>
              <a:gd name="T55" fmla="*/ 498 h 780"/>
              <a:gd name="T56" fmla="*/ 472 w 769"/>
              <a:gd name="T57" fmla="*/ 463 h 780"/>
              <a:gd name="T58" fmla="*/ 433 w 769"/>
              <a:gd name="T59" fmla="*/ 442 h 780"/>
              <a:gd name="T60" fmla="*/ 365 w 769"/>
              <a:gd name="T61" fmla="*/ 425 h 780"/>
              <a:gd name="T62" fmla="*/ 269 w 769"/>
              <a:gd name="T63" fmla="*/ 396 h 780"/>
              <a:gd name="T64" fmla="*/ 206 w 769"/>
              <a:gd name="T65" fmla="*/ 350 h 780"/>
              <a:gd name="T66" fmla="*/ 182 w 769"/>
              <a:gd name="T67" fmla="*/ 277 h 780"/>
              <a:gd name="T68" fmla="*/ 207 w 769"/>
              <a:gd name="T69" fmla="*/ 202 h 780"/>
              <a:gd name="T70" fmla="*/ 279 w 769"/>
              <a:gd name="T71" fmla="*/ 153 h 780"/>
              <a:gd name="T72" fmla="*/ 386 w 769"/>
              <a:gd name="T73" fmla="*/ 136 h 780"/>
              <a:gd name="T74" fmla="*/ 472 w 769"/>
              <a:gd name="T75" fmla="*/ 147 h 780"/>
              <a:gd name="T76" fmla="*/ 532 w 769"/>
              <a:gd name="T77" fmla="*/ 178 h 780"/>
              <a:gd name="T78" fmla="*/ 568 w 769"/>
              <a:gd name="T79" fmla="*/ 218 h 780"/>
              <a:gd name="T80" fmla="*/ 580 w 769"/>
              <a:gd name="T81" fmla="*/ 259 h 780"/>
              <a:gd name="T82" fmla="*/ 565 w 769"/>
              <a:gd name="T83" fmla="*/ 295 h 780"/>
              <a:gd name="T84" fmla="*/ 527 w 769"/>
              <a:gd name="T85" fmla="*/ 311 h 780"/>
              <a:gd name="T86" fmla="*/ 495 w 769"/>
              <a:gd name="T87" fmla="*/ 301 h 780"/>
              <a:gd name="T88" fmla="*/ 473 w 769"/>
              <a:gd name="T89" fmla="*/ 272 h 780"/>
              <a:gd name="T90" fmla="*/ 440 w 769"/>
              <a:gd name="T91" fmla="*/ 231 h 780"/>
              <a:gd name="T92" fmla="*/ 379 w 769"/>
              <a:gd name="T93" fmla="*/ 217 h 780"/>
              <a:gd name="T94" fmla="*/ 316 w 769"/>
              <a:gd name="T95" fmla="*/ 232 h 780"/>
              <a:gd name="T96" fmla="*/ 293 w 769"/>
              <a:gd name="T97" fmla="*/ 268 h 780"/>
              <a:gd name="T98" fmla="*/ 300 w 769"/>
              <a:gd name="T99" fmla="*/ 289 h 780"/>
              <a:gd name="T100" fmla="*/ 322 w 769"/>
              <a:gd name="T101" fmla="*/ 306 h 780"/>
              <a:gd name="T102" fmla="*/ 352 w 769"/>
              <a:gd name="T103" fmla="*/ 317 h 780"/>
              <a:gd name="T104" fmla="*/ 402 w 769"/>
              <a:gd name="T105" fmla="*/ 329 h 780"/>
              <a:gd name="T106" fmla="*/ 483 w 769"/>
              <a:gd name="T107" fmla="*/ 351 h 780"/>
              <a:gd name="T108" fmla="*/ 546 w 769"/>
              <a:gd name="T109" fmla="*/ 379 h 780"/>
              <a:gd name="T110" fmla="*/ 588 w 769"/>
              <a:gd name="T111" fmla="*/ 423 h 780"/>
              <a:gd name="T112" fmla="*/ 603 w 769"/>
              <a:gd name="T113" fmla="*/ 488 h 780"/>
              <a:gd name="T114" fmla="*/ 577 w 769"/>
              <a:gd name="T115" fmla="*/ 57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9" h="780">
                <a:moveTo>
                  <a:pt x="747" y="473"/>
                </a:moveTo>
                <a:cubicBezTo>
                  <a:pt x="753" y="448"/>
                  <a:pt x="756" y="421"/>
                  <a:pt x="756" y="394"/>
                </a:cubicBezTo>
                <a:cubicBezTo>
                  <a:pt x="756" y="192"/>
                  <a:pt x="591" y="27"/>
                  <a:pt x="389" y="27"/>
                </a:cubicBezTo>
                <a:cubicBezTo>
                  <a:pt x="367" y="27"/>
                  <a:pt x="346" y="29"/>
                  <a:pt x="326" y="33"/>
                </a:cubicBezTo>
                <a:cubicBezTo>
                  <a:pt x="293" y="12"/>
                  <a:pt x="254" y="0"/>
                  <a:pt x="213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0" y="252"/>
                  <a:pt x="11" y="289"/>
                  <a:pt x="29" y="320"/>
                </a:cubicBezTo>
                <a:cubicBezTo>
                  <a:pt x="24" y="344"/>
                  <a:pt x="22" y="369"/>
                  <a:pt x="22" y="394"/>
                </a:cubicBezTo>
                <a:cubicBezTo>
                  <a:pt x="22" y="597"/>
                  <a:pt x="186" y="761"/>
                  <a:pt x="389" y="761"/>
                </a:cubicBezTo>
                <a:cubicBezTo>
                  <a:pt x="412" y="761"/>
                  <a:pt x="434" y="759"/>
                  <a:pt x="456" y="755"/>
                </a:cubicBezTo>
                <a:cubicBezTo>
                  <a:pt x="486" y="771"/>
                  <a:pt x="520" y="780"/>
                  <a:pt x="556" y="780"/>
                </a:cubicBezTo>
                <a:cubicBezTo>
                  <a:pt x="674" y="780"/>
                  <a:pt x="769" y="685"/>
                  <a:pt x="769" y="567"/>
                </a:cubicBezTo>
                <a:cubicBezTo>
                  <a:pt x="769" y="534"/>
                  <a:pt x="761" y="501"/>
                  <a:pt x="747" y="473"/>
                </a:cubicBezTo>
                <a:close/>
                <a:moveTo>
                  <a:pt x="577" y="570"/>
                </a:moveTo>
                <a:cubicBezTo>
                  <a:pt x="560" y="594"/>
                  <a:pt x="535" y="613"/>
                  <a:pt x="502" y="626"/>
                </a:cubicBezTo>
                <a:cubicBezTo>
                  <a:pt x="470" y="640"/>
                  <a:pt x="432" y="646"/>
                  <a:pt x="388" y="646"/>
                </a:cubicBezTo>
                <a:cubicBezTo>
                  <a:pt x="335" y="646"/>
                  <a:pt x="291" y="637"/>
                  <a:pt x="256" y="619"/>
                </a:cubicBezTo>
                <a:cubicBezTo>
                  <a:pt x="232" y="605"/>
                  <a:pt x="211" y="587"/>
                  <a:pt x="196" y="565"/>
                </a:cubicBezTo>
                <a:cubicBezTo>
                  <a:pt x="180" y="543"/>
                  <a:pt x="172" y="520"/>
                  <a:pt x="172" y="499"/>
                </a:cubicBezTo>
                <a:cubicBezTo>
                  <a:pt x="172" y="485"/>
                  <a:pt x="177" y="474"/>
                  <a:pt x="188" y="464"/>
                </a:cubicBezTo>
                <a:cubicBezTo>
                  <a:pt x="198" y="455"/>
                  <a:pt x="211" y="450"/>
                  <a:pt x="226" y="450"/>
                </a:cubicBezTo>
                <a:cubicBezTo>
                  <a:pt x="239" y="450"/>
                  <a:pt x="249" y="454"/>
                  <a:pt x="258" y="461"/>
                </a:cubicBezTo>
                <a:cubicBezTo>
                  <a:pt x="267" y="468"/>
                  <a:pt x="274" y="479"/>
                  <a:pt x="280" y="493"/>
                </a:cubicBezTo>
                <a:cubicBezTo>
                  <a:pt x="286" y="508"/>
                  <a:pt x="293" y="520"/>
                  <a:pt x="301" y="530"/>
                </a:cubicBezTo>
                <a:cubicBezTo>
                  <a:pt x="308" y="540"/>
                  <a:pt x="318" y="548"/>
                  <a:pt x="332" y="554"/>
                </a:cubicBezTo>
                <a:cubicBezTo>
                  <a:pt x="345" y="560"/>
                  <a:pt x="363" y="563"/>
                  <a:pt x="385" y="563"/>
                </a:cubicBezTo>
                <a:cubicBezTo>
                  <a:pt x="415" y="563"/>
                  <a:pt x="440" y="557"/>
                  <a:pt x="459" y="544"/>
                </a:cubicBezTo>
                <a:cubicBezTo>
                  <a:pt x="477" y="532"/>
                  <a:pt x="486" y="517"/>
                  <a:pt x="486" y="498"/>
                </a:cubicBezTo>
                <a:cubicBezTo>
                  <a:pt x="486" y="484"/>
                  <a:pt x="481" y="472"/>
                  <a:pt x="472" y="463"/>
                </a:cubicBezTo>
                <a:cubicBezTo>
                  <a:pt x="462" y="454"/>
                  <a:pt x="449" y="447"/>
                  <a:pt x="433" y="442"/>
                </a:cubicBezTo>
                <a:cubicBezTo>
                  <a:pt x="416" y="437"/>
                  <a:pt x="393" y="431"/>
                  <a:pt x="365" y="425"/>
                </a:cubicBezTo>
                <a:cubicBezTo>
                  <a:pt x="327" y="417"/>
                  <a:pt x="295" y="407"/>
                  <a:pt x="269" y="396"/>
                </a:cubicBezTo>
                <a:cubicBezTo>
                  <a:pt x="243" y="385"/>
                  <a:pt x="222" y="370"/>
                  <a:pt x="206" y="350"/>
                </a:cubicBezTo>
                <a:cubicBezTo>
                  <a:pt x="190" y="331"/>
                  <a:pt x="182" y="306"/>
                  <a:pt x="182" y="277"/>
                </a:cubicBezTo>
                <a:cubicBezTo>
                  <a:pt x="182" y="249"/>
                  <a:pt x="191" y="224"/>
                  <a:pt x="207" y="202"/>
                </a:cubicBezTo>
                <a:cubicBezTo>
                  <a:pt x="224" y="181"/>
                  <a:pt x="248" y="164"/>
                  <a:pt x="279" y="153"/>
                </a:cubicBezTo>
                <a:cubicBezTo>
                  <a:pt x="309" y="142"/>
                  <a:pt x="345" y="136"/>
                  <a:pt x="386" y="136"/>
                </a:cubicBezTo>
                <a:cubicBezTo>
                  <a:pt x="419" y="136"/>
                  <a:pt x="448" y="140"/>
                  <a:pt x="472" y="147"/>
                </a:cubicBezTo>
                <a:cubicBezTo>
                  <a:pt x="496" y="155"/>
                  <a:pt x="516" y="165"/>
                  <a:pt x="532" y="178"/>
                </a:cubicBezTo>
                <a:cubicBezTo>
                  <a:pt x="549" y="190"/>
                  <a:pt x="561" y="204"/>
                  <a:pt x="568" y="218"/>
                </a:cubicBezTo>
                <a:cubicBezTo>
                  <a:pt x="576" y="232"/>
                  <a:pt x="580" y="246"/>
                  <a:pt x="580" y="259"/>
                </a:cubicBezTo>
                <a:cubicBezTo>
                  <a:pt x="580" y="273"/>
                  <a:pt x="575" y="284"/>
                  <a:pt x="565" y="295"/>
                </a:cubicBezTo>
                <a:cubicBezTo>
                  <a:pt x="555" y="305"/>
                  <a:pt x="542" y="311"/>
                  <a:pt x="527" y="311"/>
                </a:cubicBezTo>
                <a:cubicBezTo>
                  <a:pt x="513" y="311"/>
                  <a:pt x="503" y="307"/>
                  <a:pt x="495" y="301"/>
                </a:cubicBezTo>
                <a:cubicBezTo>
                  <a:pt x="488" y="295"/>
                  <a:pt x="481" y="285"/>
                  <a:pt x="473" y="272"/>
                </a:cubicBezTo>
                <a:cubicBezTo>
                  <a:pt x="464" y="254"/>
                  <a:pt x="453" y="241"/>
                  <a:pt x="440" y="231"/>
                </a:cubicBezTo>
                <a:cubicBezTo>
                  <a:pt x="428" y="221"/>
                  <a:pt x="407" y="217"/>
                  <a:pt x="379" y="217"/>
                </a:cubicBezTo>
                <a:cubicBezTo>
                  <a:pt x="353" y="217"/>
                  <a:pt x="331" y="222"/>
                  <a:pt x="316" y="232"/>
                </a:cubicBezTo>
                <a:cubicBezTo>
                  <a:pt x="300" y="242"/>
                  <a:pt x="293" y="254"/>
                  <a:pt x="293" y="268"/>
                </a:cubicBezTo>
                <a:cubicBezTo>
                  <a:pt x="293" y="276"/>
                  <a:pt x="295" y="283"/>
                  <a:pt x="300" y="289"/>
                </a:cubicBezTo>
                <a:cubicBezTo>
                  <a:pt x="305" y="295"/>
                  <a:pt x="313" y="301"/>
                  <a:pt x="322" y="306"/>
                </a:cubicBezTo>
                <a:cubicBezTo>
                  <a:pt x="332" y="310"/>
                  <a:pt x="342" y="314"/>
                  <a:pt x="352" y="317"/>
                </a:cubicBezTo>
                <a:cubicBezTo>
                  <a:pt x="362" y="320"/>
                  <a:pt x="379" y="324"/>
                  <a:pt x="402" y="329"/>
                </a:cubicBezTo>
                <a:cubicBezTo>
                  <a:pt x="432" y="336"/>
                  <a:pt x="459" y="343"/>
                  <a:pt x="483" y="351"/>
                </a:cubicBezTo>
                <a:cubicBezTo>
                  <a:pt x="508" y="359"/>
                  <a:pt x="529" y="368"/>
                  <a:pt x="546" y="379"/>
                </a:cubicBezTo>
                <a:cubicBezTo>
                  <a:pt x="564" y="391"/>
                  <a:pt x="578" y="406"/>
                  <a:pt x="588" y="423"/>
                </a:cubicBezTo>
                <a:cubicBezTo>
                  <a:pt x="598" y="441"/>
                  <a:pt x="603" y="462"/>
                  <a:pt x="603" y="488"/>
                </a:cubicBezTo>
                <a:cubicBezTo>
                  <a:pt x="603" y="518"/>
                  <a:pt x="594" y="545"/>
                  <a:pt x="577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22794" y="5562904"/>
            <a:ext cx="1833131" cy="1280894"/>
            <a:chOff x="7794410" y="5586350"/>
            <a:chExt cx="1833131" cy="1280894"/>
          </a:xfrm>
        </p:grpSpPr>
        <p:grpSp>
          <p:nvGrpSpPr>
            <p:cNvPr id="56" name="Group 55"/>
            <p:cNvGrpSpPr/>
            <p:nvPr/>
          </p:nvGrpSpPr>
          <p:grpSpPr>
            <a:xfrm>
              <a:off x="7794410" y="5586350"/>
              <a:ext cx="1833131" cy="1280894"/>
              <a:chOff x="7769155" y="544934"/>
              <a:chExt cx="1833131" cy="128089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69155" y="1308763"/>
                <a:ext cx="18331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Toolkit</a:t>
                </a:r>
              </a:p>
            </p:txBody>
          </p:sp>
        </p:grpSp>
        <p:sp>
          <p:nvSpPr>
            <p:cNvPr id="59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xmlns="" id="{58AD02C3-4CBE-4ADB-B300-2FBB03A077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61990" y="5756652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89393" y="4253799"/>
            <a:ext cx="899926" cy="1280894"/>
            <a:chOff x="8261009" y="4277245"/>
            <a:chExt cx="899926" cy="1280894"/>
          </a:xfrm>
        </p:grpSpPr>
        <p:grpSp>
          <p:nvGrpSpPr>
            <p:cNvPr id="53" name="Group 52"/>
            <p:cNvGrpSpPr/>
            <p:nvPr/>
          </p:nvGrpSpPr>
          <p:grpSpPr>
            <a:xfrm>
              <a:off x="8261009" y="4277245"/>
              <a:ext cx="899926" cy="1280894"/>
              <a:chOff x="8235754" y="544934"/>
              <a:chExt cx="899926" cy="1280894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35754" y="1308763"/>
                <a:ext cx="899926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Vision</a:t>
                </a:r>
              </a:p>
            </p:txBody>
          </p:sp>
        </p:grpSp>
        <p:sp>
          <p:nvSpPr>
            <p:cNvPr id="60" name="Eye" title="Icon of an eye">
              <a:extLst>
                <a:ext uri="{FF2B5EF4-FFF2-40B4-BE49-F238E27FC236}">
                  <a16:creationId xmlns:a16="http://schemas.microsoft.com/office/drawing/2014/main" xmlns="" id="{26938F20-F7DA-44B2-A13A-ACCAE95132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481" y="4497171"/>
              <a:ext cx="502920" cy="277671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34890" y="2908165"/>
            <a:ext cx="1008931" cy="1280894"/>
            <a:chOff x="8206506" y="2968140"/>
            <a:chExt cx="1008931" cy="1280894"/>
          </a:xfrm>
        </p:grpSpPr>
        <p:grpSp>
          <p:nvGrpSpPr>
            <p:cNvPr id="50" name="Group 49"/>
            <p:cNvGrpSpPr/>
            <p:nvPr/>
          </p:nvGrpSpPr>
          <p:grpSpPr>
            <a:xfrm>
              <a:off x="8206506" y="2968140"/>
              <a:ext cx="1008931" cy="1280894"/>
              <a:chOff x="8181251" y="544934"/>
              <a:chExt cx="1008931" cy="1280894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181251" y="1308763"/>
                <a:ext cx="10089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Speech</a:t>
                </a:r>
              </a:p>
            </p:txBody>
          </p:sp>
        </p:grpSp>
        <p:sp>
          <p:nvSpPr>
            <p:cNvPr id="61" name="Microsoft_E720" title="Icon of a microphone">
              <a:extLst>
                <a:ext uri="{FF2B5EF4-FFF2-40B4-BE49-F238E27FC236}">
                  <a16:creationId xmlns:a16="http://schemas.microsoft.com/office/drawing/2014/main" xmlns="" id="{1D800E4A-CBB8-41CC-ADB2-D40BAD9E40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8189" y="3173845"/>
              <a:ext cx="243722" cy="365760"/>
            </a:xfrm>
            <a:custGeom>
              <a:avLst/>
              <a:gdLst>
                <a:gd name="T0" fmla="*/ 1250 w 2500"/>
                <a:gd name="T1" fmla="*/ 3251 h 3751"/>
                <a:gd name="T2" fmla="*/ 1250 w 2500"/>
                <a:gd name="T3" fmla="*/ 3751 h 3751"/>
                <a:gd name="T4" fmla="*/ 1875 w 2500"/>
                <a:gd name="T5" fmla="*/ 3750 h 3751"/>
                <a:gd name="T6" fmla="*/ 625 w 2500"/>
                <a:gd name="T7" fmla="*/ 3750 h 3751"/>
                <a:gd name="T8" fmla="*/ 2000 w 2500"/>
                <a:gd name="T9" fmla="*/ 2547 h 3751"/>
                <a:gd name="T10" fmla="*/ 2000 w 2500"/>
                <a:gd name="T11" fmla="*/ 203 h 3751"/>
                <a:gd name="T12" fmla="*/ 1797 w 2500"/>
                <a:gd name="T13" fmla="*/ 0 h 3751"/>
                <a:gd name="T14" fmla="*/ 703 w 2500"/>
                <a:gd name="T15" fmla="*/ 0 h 3751"/>
                <a:gd name="T16" fmla="*/ 500 w 2500"/>
                <a:gd name="T17" fmla="*/ 203 h 3751"/>
                <a:gd name="T18" fmla="*/ 500 w 2500"/>
                <a:gd name="T19" fmla="*/ 2547 h 3751"/>
                <a:gd name="T20" fmla="*/ 703 w 2500"/>
                <a:gd name="T21" fmla="*/ 2750 h 3751"/>
                <a:gd name="T22" fmla="*/ 1797 w 2500"/>
                <a:gd name="T23" fmla="*/ 2750 h 3751"/>
                <a:gd name="T24" fmla="*/ 2000 w 2500"/>
                <a:gd name="T25" fmla="*/ 2547 h 3751"/>
                <a:gd name="T26" fmla="*/ 0 w 2500"/>
                <a:gd name="T27" fmla="*/ 1875 h 3751"/>
                <a:gd name="T28" fmla="*/ 0 w 2500"/>
                <a:gd name="T29" fmla="*/ 2582 h 3751"/>
                <a:gd name="T30" fmla="*/ 668 w 2500"/>
                <a:gd name="T31" fmla="*/ 3250 h 3751"/>
                <a:gd name="T32" fmla="*/ 1832 w 2500"/>
                <a:gd name="T33" fmla="*/ 3250 h 3751"/>
                <a:gd name="T34" fmla="*/ 2500 w 2500"/>
                <a:gd name="T35" fmla="*/ 2582 h 3751"/>
                <a:gd name="T36" fmla="*/ 2500 w 2500"/>
                <a:gd name="T37" fmla="*/ 1875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0" h="3751">
                  <a:moveTo>
                    <a:pt x="1250" y="3251"/>
                  </a:moveTo>
                  <a:cubicBezTo>
                    <a:pt x="1250" y="3751"/>
                    <a:pt x="1250" y="3751"/>
                    <a:pt x="1250" y="3751"/>
                  </a:cubicBezTo>
                  <a:moveTo>
                    <a:pt x="1875" y="3750"/>
                  </a:moveTo>
                  <a:cubicBezTo>
                    <a:pt x="625" y="3750"/>
                    <a:pt x="625" y="3750"/>
                    <a:pt x="625" y="3750"/>
                  </a:cubicBezTo>
                  <a:moveTo>
                    <a:pt x="2000" y="2547"/>
                  </a:moveTo>
                  <a:cubicBezTo>
                    <a:pt x="2000" y="203"/>
                    <a:pt x="2000" y="203"/>
                    <a:pt x="2000" y="203"/>
                  </a:cubicBezTo>
                  <a:cubicBezTo>
                    <a:pt x="2000" y="91"/>
                    <a:pt x="1909" y="0"/>
                    <a:pt x="1797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591" y="0"/>
                    <a:pt x="500" y="91"/>
                    <a:pt x="500" y="203"/>
                  </a:cubicBezTo>
                  <a:cubicBezTo>
                    <a:pt x="500" y="2547"/>
                    <a:pt x="500" y="2547"/>
                    <a:pt x="500" y="2547"/>
                  </a:cubicBezTo>
                  <a:cubicBezTo>
                    <a:pt x="500" y="2659"/>
                    <a:pt x="591" y="2750"/>
                    <a:pt x="703" y="2750"/>
                  </a:cubicBezTo>
                  <a:cubicBezTo>
                    <a:pt x="1797" y="2750"/>
                    <a:pt x="1797" y="2750"/>
                    <a:pt x="1797" y="2750"/>
                  </a:cubicBezTo>
                  <a:cubicBezTo>
                    <a:pt x="1909" y="2750"/>
                    <a:pt x="2000" y="2659"/>
                    <a:pt x="2000" y="2547"/>
                  </a:cubicBezTo>
                  <a:close/>
                  <a:moveTo>
                    <a:pt x="0" y="1875"/>
                  </a:moveTo>
                  <a:cubicBezTo>
                    <a:pt x="0" y="2582"/>
                    <a:pt x="0" y="2582"/>
                    <a:pt x="0" y="2582"/>
                  </a:cubicBezTo>
                  <a:cubicBezTo>
                    <a:pt x="0" y="2951"/>
                    <a:pt x="299" y="3250"/>
                    <a:pt x="668" y="3250"/>
                  </a:cubicBezTo>
                  <a:cubicBezTo>
                    <a:pt x="1832" y="3250"/>
                    <a:pt x="1832" y="3250"/>
                    <a:pt x="1832" y="3250"/>
                  </a:cubicBezTo>
                  <a:cubicBezTo>
                    <a:pt x="2201" y="3250"/>
                    <a:pt x="2500" y="2951"/>
                    <a:pt x="2500" y="2582"/>
                  </a:cubicBezTo>
                  <a:cubicBezTo>
                    <a:pt x="2500" y="1875"/>
                    <a:pt x="2500" y="1875"/>
                    <a:pt x="2500" y="1875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20277" y="303038"/>
            <a:ext cx="1238159" cy="1280894"/>
            <a:chOff x="8091893" y="349930"/>
            <a:chExt cx="1238159" cy="1280894"/>
          </a:xfrm>
        </p:grpSpPr>
        <p:grpSp>
          <p:nvGrpSpPr>
            <p:cNvPr id="46" name="Group 45"/>
            <p:cNvGrpSpPr/>
            <p:nvPr/>
          </p:nvGrpSpPr>
          <p:grpSpPr>
            <a:xfrm>
              <a:off x="8091893" y="349930"/>
              <a:ext cx="1238159" cy="1280894"/>
              <a:chOff x="8066638" y="544934"/>
              <a:chExt cx="1238159" cy="128089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66638" y="1308763"/>
                <a:ext cx="1238159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Language</a:t>
                </a:r>
              </a:p>
            </p:txBody>
          </p:sp>
        </p:grpSp>
        <p:sp>
          <p:nvSpPr>
            <p:cNvPr id="62" name="Characters_E8C1" title="Icon of the letter A and a letter in another language">
              <a:extLst>
                <a:ext uri="{FF2B5EF4-FFF2-40B4-BE49-F238E27FC236}">
                  <a16:creationId xmlns:a16="http://schemas.microsoft.com/office/drawing/2014/main" xmlns="" id="{DD9EFE0F-BFF2-4EDD-8749-842AAF378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21286" y="534280"/>
              <a:ext cx="354584" cy="365760"/>
            </a:xfrm>
            <a:custGeom>
              <a:avLst/>
              <a:gdLst>
                <a:gd name="T0" fmla="*/ 0 w 3316"/>
                <a:gd name="T1" fmla="*/ 3423 h 3423"/>
                <a:gd name="T2" fmla="*/ 358 w 3316"/>
                <a:gd name="T3" fmla="*/ 2923 h 3423"/>
                <a:gd name="T4" fmla="*/ 1329 w 3316"/>
                <a:gd name="T5" fmla="*/ 3423 h 3423"/>
                <a:gd name="T6" fmla="*/ 878 w 3316"/>
                <a:gd name="T7" fmla="*/ 1499 h 3423"/>
                <a:gd name="T8" fmla="*/ 416 w 3316"/>
                <a:gd name="T9" fmla="*/ 2749 h 3423"/>
                <a:gd name="T10" fmla="*/ 1104 w 3316"/>
                <a:gd name="T11" fmla="*/ 2749 h 3423"/>
                <a:gd name="T12" fmla="*/ 1252 w 3316"/>
                <a:gd name="T13" fmla="*/ 491 h 3423"/>
                <a:gd name="T14" fmla="*/ 1247 w 3316"/>
                <a:gd name="T15" fmla="*/ 252 h 3423"/>
                <a:gd name="T16" fmla="*/ 2140 w 3316"/>
                <a:gd name="T17" fmla="*/ 257 h 3423"/>
                <a:gd name="T18" fmla="*/ 2130 w 3316"/>
                <a:gd name="T19" fmla="*/ 0 h 3423"/>
                <a:gd name="T20" fmla="*/ 2339 w 3316"/>
                <a:gd name="T21" fmla="*/ 30 h 3423"/>
                <a:gd name="T22" fmla="*/ 2337 w 3316"/>
                <a:gd name="T23" fmla="*/ 34 h 3423"/>
                <a:gd name="T24" fmla="*/ 2324 w 3316"/>
                <a:gd name="T25" fmla="*/ 257 h 3423"/>
                <a:gd name="T26" fmla="*/ 3258 w 3316"/>
                <a:gd name="T27" fmla="*/ 252 h 3423"/>
                <a:gd name="T28" fmla="*/ 3254 w 3316"/>
                <a:gd name="T29" fmla="*/ 491 h 3423"/>
                <a:gd name="T30" fmla="*/ 3073 w 3316"/>
                <a:gd name="T31" fmla="*/ 764 h 3423"/>
                <a:gd name="T32" fmla="*/ 1431 w 3316"/>
                <a:gd name="T33" fmla="*/ 408 h 3423"/>
                <a:gd name="T34" fmla="*/ 1247 w 3316"/>
                <a:gd name="T35" fmla="*/ 767 h 3423"/>
                <a:gd name="T36" fmla="*/ 2351 w 3316"/>
                <a:gd name="T37" fmla="*/ 1475 h 3423"/>
                <a:gd name="T38" fmla="*/ 2359 w 3316"/>
                <a:gd name="T39" fmla="*/ 1983 h 3423"/>
                <a:gd name="T40" fmla="*/ 1943 w 3316"/>
                <a:gd name="T41" fmla="*/ 2173 h 3423"/>
                <a:gd name="T42" fmla="*/ 1884 w 3316"/>
                <a:gd name="T43" fmla="*/ 2125 h 3423"/>
                <a:gd name="T44" fmla="*/ 2033 w 3316"/>
                <a:gd name="T45" fmla="*/ 2002 h 3423"/>
                <a:gd name="T46" fmla="*/ 2167 w 3316"/>
                <a:gd name="T47" fmla="*/ 1884 h 3423"/>
                <a:gd name="T48" fmla="*/ 1506 w 3316"/>
                <a:gd name="T49" fmla="*/ 1475 h 3423"/>
                <a:gd name="T50" fmla="*/ 1204 w 3316"/>
                <a:gd name="T51" fmla="*/ 1311 h 3423"/>
                <a:gd name="T52" fmla="*/ 2169 w 3316"/>
                <a:gd name="T53" fmla="*/ 1315 h 3423"/>
                <a:gd name="T54" fmla="*/ 2157 w 3316"/>
                <a:gd name="T55" fmla="*/ 1114 h 3423"/>
                <a:gd name="T56" fmla="*/ 2290 w 3316"/>
                <a:gd name="T57" fmla="*/ 1128 h 3423"/>
                <a:gd name="T58" fmla="*/ 2564 w 3316"/>
                <a:gd name="T59" fmla="*/ 902 h 3423"/>
                <a:gd name="T60" fmla="*/ 1936 w 3316"/>
                <a:gd name="T61" fmla="*/ 836 h 3423"/>
                <a:gd name="T62" fmla="*/ 1620 w 3316"/>
                <a:gd name="T63" fmla="*/ 678 h 3423"/>
                <a:gd name="T64" fmla="*/ 2664 w 3316"/>
                <a:gd name="T65" fmla="*/ 682 h 3423"/>
                <a:gd name="T66" fmla="*/ 2755 w 3316"/>
                <a:gd name="T67" fmla="*/ 670 h 3423"/>
                <a:gd name="T68" fmla="*/ 2846 w 3316"/>
                <a:gd name="T69" fmla="*/ 730 h 3423"/>
                <a:gd name="T70" fmla="*/ 2892 w 3316"/>
                <a:gd name="T71" fmla="*/ 832 h 3423"/>
                <a:gd name="T72" fmla="*/ 2783 w 3316"/>
                <a:gd name="T73" fmla="*/ 912 h 3423"/>
                <a:gd name="T74" fmla="*/ 2351 w 3316"/>
                <a:gd name="T75" fmla="*/ 1235 h 3423"/>
                <a:gd name="T76" fmla="*/ 3015 w 3316"/>
                <a:gd name="T77" fmla="*/ 1315 h 3423"/>
                <a:gd name="T78" fmla="*/ 3316 w 3316"/>
                <a:gd name="T79" fmla="*/ 1480 h 3423"/>
                <a:gd name="T80" fmla="*/ 2351 w 3316"/>
                <a:gd name="T81" fmla="*/ 1475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16" h="3423">
                  <a:moveTo>
                    <a:pt x="642" y="1499"/>
                  </a:moveTo>
                  <a:cubicBezTo>
                    <a:pt x="0" y="3423"/>
                    <a:pt x="0" y="3423"/>
                    <a:pt x="0" y="3423"/>
                  </a:cubicBezTo>
                  <a:cubicBezTo>
                    <a:pt x="191" y="3423"/>
                    <a:pt x="191" y="3423"/>
                    <a:pt x="191" y="3423"/>
                  </a:cubicBezTo>
                  <a:cubicBezTo>
                    <a:pt x="358" y="2923"/>
                    <a:pt x="358" y="2923"/>
                    <a:pt x="358" y="2923"/>
                  </a:cubicBezTo>
                  <a:cubicBezTo>
                    <a:pt x="1162" y="2923"/>
                    <a:pt x="1162" y="2923"/>
                    <a:pt x="1162" y="2923"/>
                  </a:cubicBezTo>
                  <a:cubicBezTo>
                    <a:pt x="1329" y="3423"/>
                    <a:pt x="1329" y="3423"/>
                    <a:pt x="1329" y="3423"/>
                  </a:cubicBezTo>
                  <a:cubicBezTo>
                    <a:pt x="1520" y="3423"/>
                    <a:pt x="1520" y="3423"/>
                    <a:pt x="1520" y="3423"/>
                  </a:cubicBezTo>
                  <a:cubicBezTo>
                    <a:pt x="878" y="1499"/>
                    <a:pt x="878" y="1499"/>
                    <a:pt x="878" y="1499"/>
                  </a:cubicBezTo>
                  <a:lnTo>
                    <a:pt x="642" y="1499"/>
                  </a:lnTo>
                  <a:close/>
                  <a:moveTo>
                    <a:pt x="416" y="2749"/>
                  </a:moveTo>
                  <a:cubicBezTo>
                    <a:pt x="760" y="1716"/>
                    <a:pt x="760" y="1716"/>
                    <a:pt x="760" y="1716"/>
                  </a:cubicBezTo>
                  <a:cubicBezTo>
                    <a:pt x="1104" y="2749"/>
                    <a:pt x="1104" y="2749"/>
                    <a:pt x="1104" y="2749"/>
                  </a:cubicBezTo>
                  <a:lnTo>
                    <a:pt x="416" y="2749"/>
                  </a:lnTo>
                  <a:close/>
                  <a:moveTo>
                    <a:pt x="1252" y="491"/>
                  </a:moveTo>
                  <a:cubicBezTo>
                    <a:pt x="1252" y="399"/>
                    <a:pt x="1252" y="399"/>
                    <a:pt x="1252" y="399"/>
                  </a:cubicBezTo>
                  <a:cubicBezTo>
                    <a:pt x="1247" y="252"/>
                    <a:pt x="1247" y="252"/>
                    <a:pt x="1247" y="252"/>
                  </a:cubicBezTo>
                  <a:cubicBezTo>
                    <a:pt x="1563" y="257"/>
                    <a:pt x="1563" y="257"/>
                    <a:pt x="1563" y="257"/>
                  </a:cubicBezTo>
                  <a:cubicBezTo>
                    <a:pt x="2140" y="257"/>
                    <a:pt x="2140" y="257"/>
                    <a:pt x="2140" y="257"/>
                  </a:cubicBezTo>
                  <a:cubicBezTo>
                    <a:pt x="2140" y="197"/>
                    <a:pt x="2140" y="197"/>
                    <a:pt x="2140" y="197"/>
                  </a:cubicBezTo>
                  <a:cubicBezTo>
                    <a:pt x="2140" y="114"/>
                    <a:pt x="2137" y="49"/>
                    <a:pt x="2130" y="0"/>
                  </a:cubicBezTo>
                  <a:cubicBezTo>
                    <a:pt x="2197" y="1"/>
                    <a:pt x="2270" y="5"/>
                    <a:pt x="2347" y="11"/>
                  </a:cubicBezTo>
                  <a:cubicBezTo>
                    <a:pt x="2345" y="16"/>
                    <a:pt x="2343" y="22"/>
                    <a:pt x="2339" y="30"/>
                  </a:cubicBezTo>
                  <a:cubicBezTo>
                    <a:pt x="2338" y="32"/>
                    <a:pt x="2338" y="32"/>
                    <a:pt x="2338" y="32"/>
                  </a:cubicBezTo>
                  <a:cubicBezTo>
                    <a:pt x="2337" y="34"/>
                    <a:pt x="2337" y="34"/>
                    <a:pt x="2337" y="34"/>
                  </a:cubicBezTo>
                  <a:cubicBezTo>
                    <a:pt x="2328" y="64"/>
                    <a:pt x="2324" y="114"/>
                    <a:pt x="2324" y="193"/>
                  </a:cubicBezTo>
                  <a:cubicBezTo>
                    <a:pt x="2324" y="257"/>
                    <a:pt x="2324" y="257"/>
                    <a:pt x="2324" y="257"/>
                  </a:cubicBezTo>
                  <a:cubicBezTo>
                    <a:pt x="2940" y="257"/>
                    <a:pt x="2940" y="257"/>
                    <a:pt x="2940" y="257"/>
                  </a:cubicBezTo>
                  <a:cubicBezTo>
                    <a:pt x="3258" y="252"/>
                    <a:pt x="3258" y="252"/>
                    <a:pt x="3258" y="252"/>
                  </a:cubicBezTo>
                  <a:cubicBezTo>
                    <a:pt x="3254" y="376"/>
                    <a:pt x="3254" y="376"/>
                    <a:pt x="3254" y="376"/>
                  </a:cubicBezTo>
                  <a:cubicBezTo>
                    <a:pt x="3254" y="491"/>
                    <a:pt x="3254" y="491"/>
                    <a:pt x="3254" y="491"/>
                  </a:cubicBezTo>
                  <a:cubicBezTo>
                    <a:pt x="3259" y="764"/>
                    <a:pt x="3259" y="764"/>
                    <a:pt x="3259" y="764"/>
                  </a:cubicBezTo>
                  <a:cubicBezTo>
                    <a:pt x="3073" y="764"/>
                    <a:pt x="3073" y="764"/>
                    <a:pt x="3073" y="764"/>
                  </a:cubicBezTo>
                  <a:cubicBezTo>
                    <a:pt x="3073" y="408"/>
                    <a:pt x="3073" y="408"/>
                    <a:pt x="3073" y="408"/>
                  </a:cubicBezTo>
                  <a:cubicBezTo>
                    <a:pt x="1431" y="408"/>
                    <a:pt x="1431" y="408"/>
                    <a:pt x="1431" y="408"/>
                  </a:cubicBezTo>
                  <a:cubicBezTo>
                    <a:pt x="1431" y="767"/>
                    <a:pt x="1431" y="767"/>
                    <a:pt x="1431" y="767"/>
                  </a:cubicBezTo>
                  <a:cubicBezTo>
                    <a:pt x="1247" y="767"/>
                    <a:pt x="1247" y="767"/>
                    <a:pt x="1247" y="767"/>
                  </a:cubicBezTo>
                  <a:lnTo>
                    <a:pt x="1252" y="491"/>
                  </a:lnTo>
                  <a:close/>
                  <a:moveTo>
                    <a:pt x="2351" y="1475"/>
                  </a:moveTo>
                  <a:cubicBezTo>
                    <a:pt x="2351" y="1640"/>
                    <a:pt x="2351" y="1640"/>
                    <a:pt x="2351" y="1640"/>
                  </a:cubicBezTo>
                  <a:cubicBezTo>
                    <a:pt x="2359" y="1983"/>
                    <a:pt x="2359" y="1983"/>
                    <a:pt x="2359" y="1983"/>
                  </a:cubicBezTo>
                  <a:cubicBezTo>
                    <a:pt x="2358" y="2052"/>
                    <a:pt x="2339" y="2099"/>
                    <a:pt x="2299" y="2129"/>
                  </a:cubicBezTo>
                  <a:cubicBezTo>
                    <a:pt x="2276" y="2145"/>
                    <a:pt x="2200" y="2173"/>
                    <a:pt x="1943" y="2173"/>
                  </a:cubicBezTo>
                  <a:cubicBezTo>
                    <a:pt x="1917" y="2173"/>
                    <a:pt x="1904" y="2172"/>
                    <a:pt x="1898" y="2170"/>
                  </a:cubicBezTo>
                  <a:cubicBezTo>
                    <a:pt x="1896" y="2164"/>
                    <a:pt x="1891" y="2152"/>
                    <a:pt x="1884" y="2125"/>
                  </a:cubicBezTo>
                  <a:cubicBezTo>
                    <a:pt x="1873" y="2081"/>
                    <a:pt x="1857" y="2037"/>
                    <a:pt x="1836" y="1993"/>
                  </a:cubicBezTo>
                  <a:cubicBezTo>
                    <a:pt x="1906" y="1999"/>
                    <a:pt x="1972" y="2002"/>
                    <a:pt x="2033" y="2002"/>
                  </a:cubicBezTo>
                  <a:cubicBezTo>
                    <a:pt x="2084" y="2002"/>
                    <a:pt x="2117" y="1992"/>
                    <a:pt x="2138" y="1972"/>
                  </a:cubicBezTo>
                  <a:cubicBezTo>
                    <a:pt x="2158" y="1953"/>
                    <a:pt x="2167" y="1924"/>
                    <a:pt x="2167" y="1884"/>
                  </a:cubicBezTo>
                  <a:cubicBezTo>
                    <a:pt x="2167" y="1475"/>
                    <a:pt x="2167" y="1475"/>
                    <a:pt x="2167" y="1475"/>
                  </a:cubicBezTo>
                  <a:cubicBezTo>
                    <a:pt x="1506" y="1475"/>
                    <a:pt x="1506" y="1475"/>
                    <a:pt x="1506" y="1475"/>
                  </a:cubicBezTo>
                  <a:cubicBezTo>
                    <a:pt x="1204" y="1480"/>
                    <a:pt x="1204" y="1480"/>
                    <a:pt x="1204" y="1480"/>
                  </a:cubicBezTo>
                  <a:cubicBezTo>
                    <a:pt x="1204" y="1311"/>
                    <a:pt x="1204" y="1311"/>
                    <a:pt x="1204" y="1311"/>
                  </a:cubicBezTo>
                  <a:cubicBezTo>
                    <a:pt x="1505" y="1315"/>
                    <a:pt x="1505" y="1315"/>
                    <a:pt x="1505" y="1315"/>
                  </a:cubicBezTo>
                  <a:cubicBezTo>
                    <a:pt x="2169" y="1315"/>
                    <a:pt x="2169" y="1315"/>
                    <a:pt x="2169" y="1315"/>
                  </a:cubicBezTo>
                  <a:cubicBezTo>
                    <a:pt x="2167" y="1276"/>
                    <a:pt x="2167" y="1276"/>
                    <a:pt x="2167" y="1276"/>
                  </a:cubicBezTo>
                  <a:cubicBezTo>
                    <a:pt x="2165" y="1211"/>
                    <a:pt x="2162" y="1157"/>
                    <a:pt x="2157" y="1114"/>
                  </a:cubicBezTo>
                  <a:cubicBezTo>
                    <a:pt x="2210" y="1119"/>
                    <a:pt x="2250" y="1123"/>
                    <a:pt x="2276" y="1127"/>
                  </a:cubicBezTo>
                  <a:cubicBezTo>
                    <a:pt x="2290" y="1128"/>
                    <a:pt x="2290" y="1128"/>
                    <a:pt x="2290" y="1128"/>
                  </a:cubicBezTo>
                  <a:cubicBezTo>
                    <a:pt x="2302" y="1120"/>
                    <a:pt x="2302" y="1120"/>
                    <a:pt x="2302" y="1120"/>
                  </a:cubicBezTo>
                  <a:cubicBezTo>
                    <a:pt x="2365" y="1077"/>
                    <a:pt x="2452" y="1003"/>
                    <a:pt x="2564" y="902"/>
                  </a:cubicBezTo>
                  <a:cubicBezTo>
                    <a:pt x="2636" y="836"/>
                    <a:pt x="2636" y="836"/>
                    <a:pt x="2636" y="836"/>
                  </a:cubicBezTo>
                  <a:cubicBezTo>
                    <a:pt x="1936" y="836"/>
                    <a:pt x="1936" y="836"/>
                    <a:pt x="1936" y="836"/>
                  </a:cubicBezTo>
                  <a:cubicBezTo>
                    <a:pt x="1620" y="840"/>
                    <a:pt x="1620" y="840"/>
                    <a:pt x="1620" y="840"/>
                  </a:cubicBezTo>
                  <a:cubicBezTo>
                    <a:pt x="1620" y="678"/>
                    <a:pt x="1620" y="678"/>
                    <a:pt x="1620" y="678"/>
                  </a:cubicBezTo>
                  <a:cubicBezTo>
                    <a:pt x="1936" y="682"/>
                    <a:pt x="1936" y="682"/>
                    <a:pt x="1936" y="682"/>
                  </a:cubicBezTo>
                  <a:cubicBezTo>
                    <a:pt x="2664" y="682"/>
                    <a:pt x="2664" y="682"/>
                    <a:pt x="2664" y="682"/>
                  </a:cubicBezTo>
                  <a:cubicBezTo>
                    <a:pt x="2703" y="682"/>
                    <a:pt x="2733" y="678"/>
                    <a:pt x="2754" y="670"/>
                  </a:cubicBezTo>
                  <a:cubicBezTo>
                    <a:pt x="2755" y="670"/>
                    <a:pt x="2755" y="670"/>
                    <a:pt x="2755" y="670"/>
                  </a:cubicBezTo>
                  <a:cubicBezTo>
                    <a:pt x="2763" y="667"/>
                    <a:pt x="2768" y="666"/>
                    <a:pt x="2771" y="665"/>
                  </a:cubicBezTo>
                  <a:cubicBezTo>
                    <a:pt x="2776" y="667"/>
                    <a:pt x="2796" y="677"/>
                    <a:pt x="2846" y="730"/>
                  </a:cubicBezTo>
                  <a:cubicBezTo>
                    <a:pt x="2904" y="792"/>
                    <a:pt x="2910" y="814"/>
                    <a:pt x="2911" y="817"/>
                  </a:cubicBezTo>
                  <a:cubicBezTo>
                    <a:pt x="2910" y="821"/>
                    <a:pt x="2903" y="827"/>
                    <a:pt x="2892" y="832"/>
                  </a:cubicBezTo>
                  <a:cubicBezTo>
                    <a:pt x="2891" y="833"/>
                    <a:pt x="2891" y="833"/>
                    <a:pt x="2891" y="833"/>
                  </a:cubicBezTo>
                  <a:cubicBezTo>
                    <a:pt x="2867" y="846"/>
                    <a:pt x="2831" y="872"/>
                    <a:pt x="2783" y="912"/>
                  </a:cubicBezTo>
                  <a:cubicBezTo>
                    <a:pt x="2612" y="1053"/>
                    <a:pt x="2473" y="1158"/>
                    <a:pt x="2369" y="1224"/>
                  </a:cubicBezTo>
                  <a:cubicBezTo>
                    <a:pt x="2351" y="1235"/>
                    <a:pt x="2351" y="1235"/>
                    <a:pt x="2351" y="1235"/>
                  </a:cubicBezTo>
                  <a:cubicBezTo>
                    <a:pt x="2351" y="1315"/>
                    <a:pt x="2351" y="1315"/>
                    <a:pt x="2351" y="1315"/>
                  </a:cubicBezTo>
                  <a:cubicBezTo>
                    <a:pt x="3015" y="1315"/>
                    <a:pt x="3015" y="1315"/>
                    <a:pt x="3015" y="1315"/>
                  </a:cubicBezTo>
                  <a:cubicBezTo>
                    <a:pt x="3316" y="1311"/>
                    <a:pt x="3316" y="1311"/>
                    <a:pt x="3316" y="1311"/>
                  </a:cubicBezTo>
                  <a:cubicBezTo>
                    <a:pt x="3316" y="1480"/>
                    <a:pt x="3316" y="1480"/>
                    <a:pt x="3316" y="1480"/>
                  </a:cubicBezTo>
                  <a:cubicBezTo>
                    <a:pt x="3016" y="1475"/>
                    <a:pt x="3016" y="1475"/>
                    <a:pt x="3016" y="1475"/>
                  </a:cubicBezTo>
                  <a:lnTo>
                    <a:pt x="2351" y="1475"/>
                  </a:lnTo>
                  <a:close/>
                </a:path>
              </a:pathLst>
            </a:custGeom>
            <a:solidFill>
              <a:schemeClr val="tx2"/>
            </a:solidFill>
            <a:ln cap="sq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63370" y="1612143"/>
            <a:ext cx="1351973" cy="1280894"/>
            <a:chOff x="8034986" y="1659035"/>
            <a:chExt cx="1351973" cy="1280894"/>
          </a:xfrm>
        </p:grpSpPr>
        <p:grpSp>
          <p:nvGrpSpPr>
            <p:cNvPr id="47" name="Group 46"/>
            <p:cNvGrpSpPr/>
            <p:nvPr/>
          </p:nvGrpSpPr>
          <p:grpSpPr>
            <a:xfrm>
              <a:off x="8034986" y="1659035"/>
              <a:ext cx="1351973" cy="1280894"/>
              <a:chOff x="8009731" y="544934"/>
              <a:chExt cx="1351973" cy="128089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09731" y="1308763"/>
                <a:ext cx="1351973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Knowledge</a:t>
                </a:r>
              </a:p>
            </p:txBody>
          </p:sp>
        </p:grpSp>
        <p:sp>
          <p:nvSpPr>
            <p:cNvPr id="63" name="Dictionary_E82D" title="Icon of a book">
              <a:extLst>
                <a:ext uri="{FF2B5EF4-FFF2-40B4-BE49-F238E27FC236}">
                  <a16:creationId xmlns:a16="http://schemas.microsoft.com/office/drawing/2014/main" xmlns="" id="{D1CB3D68-DA6B-4803-A514-A78C66C7D4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76637" y="1848171"/>
              <a:ext cx="292608" cy="365760"/>
            </a:xfrm>
            <a:custGeom>
              <a:avLst/>
              <a:gdLst>
                <a:gd name="T0" fmla="*/ 0 w 3004"/>
                <a:gd name="T1" fmla="*/ 3379 h 3754"/>
                <a:gd name="T2" fmla="*/ 0 w 3004"/>
                <a:gd name="T3" fmla="*/ 375 h 3754"/>
                <a:gd name="T4" fmla="*/ 376 w 3004"/>
                <a:gd name="T5" fmla="*/ 0 h 3754"/>
                <a:gd name="T6" fmla="*/ 3004 w 3004"/>
                <a:gd name="T7" fmla="*/ 0 h 3754"/>
                <a:gd name="T8" fmla="*/ 3004 w 3004"/>
                <a:gd name="T9" fmla="*/ 3754 h 3754"/>
                <a:gd name="T10" fmla="*/ 376 w 3004"/>
                <a:gd name="T11" fmla="*/ 3754 h 3754"/>
                <a:gd name="T12" fmla="*/ 0 w 3004"/>
                <a:gd name="T13" fmla="*/ 3379 h 3754"/>
                <a:gd name="T14" fmla="*/ 376 w 3004"/>
                <a:gd name="T15" fmla="*/ 3003 h 3754"/>
                <a:gd name="T16" fmla="*/ 3004 w 3004"/>
                <a:gd name="T17" fmla="*/ 3003 h 3754"/>
                <a:gd name="T18" fmla="*/ 751 w 3004"/>
                <a:gd name="T19" fmla="*/ 1251 h 3754"/>
                <a:gd name="T20" fmla="*/ 2253 w 3004"/>
                <a:gd name="T21" fmla="*/ 1251 h 3754"/>
                <a:gd name="T22" fmla="*/ 2253 w 3004"/>
                <a:gd name="T23" fmla="*/ 751 h 3754"/>
                <a:gd name="T24" fmla="*/ 751 w 3004"/>
                <a:gd name="T25" fmla="*/ 751 h 3754"/>
                <a:gd name="T26" fmla="*/ 751 w 3004"/>
                <a:gd name="T27" fmla="*/ 1251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4" h="3754">
                  <a:moveTo>
                    <a:pt x="0" y="3379"/>
                  </a:moveTo>
                  <a:cubicBezTo>
                    <a:pt x="0" y="375"/>
                    <a:pt x="0" y="375"/>
                    <a:pt x="0" y="375"/>
                  </a:cubicBezTo>
                  <a:cubicBezTo>
                    <a:pt x="0" y="186"/>
                    <a:pt x="187" y="0"/>
                    <a:pt x="376" y="0"/>
                  </a:cubicBezTo>
                  <a:cubicBezTo>
                    <a:pt x="3004" y="0"/>
                    <a:pt x="3004" y="0"/>
                    <a:pt x="3004" y="0"/>
                  </a:cubicBezTo>
                  <a:cubicBezTo>
                    <a:pt x="3004" y="3754"/>
                    <a:pt x="3004" y="3754"/>
                    <a:pt x="3004" y="3754"/>
                  </a:cubicBezTo>
                  <a:cubicBezTo>
                    <a:pt x="376" y="3754"/>
                    <a:pt x="376" y="3754"/>
                    <a:pt x="376" y="3754"/>
                  </a:cubicBezTo>
                  <a:cubicBezTo>
                    <a:pt x="168" y="3754"/>
                    <a:pt x="0" y="3586"/>
                    <a:pt x="0" y="3379"/>
                  </a:cubicBezTo>
                  <a:cubicBezTo>
                    <a:pt x="0" y="3172"/>
                    <a:pt x="168" y="3003"/>
                    <a:pt x="376" y="3003"/>
                  </a:cubicBezTo>
                  <a:cubicBezTo>
                    <a:pt x="3004" y="3003"/>
                    <a:pt x="3004" y="3003"/>
                    <a:pt x="3004" y="3003"/>
                  </a:cubicBezTo>
                  <a:moveTo>
                    <a:pt x="751" y="1251"/>
                  </a:moveTo>
                  <a:cubicBezTo>
                    <a:pt x="2253" y="1251"/>
                    <a:pt x="2253" y="1251"/>
                    <a:pt x="2253" y="1251"/>
                  </a:cubicBezTo>
                  <a:cubicBezTo>
                    <a:pt x="2253" y="751"/>
                    <a:pt x="2253" y="751"/>
                    <a:pt x="2253" y="751"/>
                  </a:cubicBezTo>
                  <a:cubicBezTo>
                    <a:pt x="751" y="751"/>
                    <a:pt x="751" y="751"/>
                    <a:pt x="751" y="751"/>
                  </a:cubicBezTo>
                  <a:lnTo>
                    <a:pt x="751" y="1251"/>
                  </a:ln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71" name="Oval 70"/>
          <p:cNvSpPr/>
          <p:nvPr/>
        </p:nvSpPr>
        <p:spPr bwMode="auto">
          <a:xfrm>
            <a:off x="5083108" y="2903705"/>
            <a:ext cx="744209" cy="744209"/>
          </a:xfrm>
          <a:prstGeom prst="ellipse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Arrow Connector 72"/>
          <p:cNvCxnSpPr>
            <a:stCxn id="71" idx="6"/>
            <a:endCxn id="51" idx="2"/>
          </p:cNvCxnSpPr>
          <p:nvPr/>
        </p:nvCxnSpPr>
        <p:spPr>
          <a:xfrm>
            <a:off x="5827317" y="3275810"/>
            <a:ext cx="1145412" cy="446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6"/>
            <a:endCxn id="48" idx="2"/>
          </p:cNvCxnSpPr>
          <p:nvPr/>
        </p:nvCxnSpPr>
        <p:spPr>
          <a:xfrm flipV="1">
            <a:off x="5827317" y="1984248"/>
            <a:ext cx="1145412" cy="12915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3"/>
          <p:cNvCxnSpPr>
            <a:stCxn id="71" idx="6"/>
            <a:endCxn id="38" idx="2"/>
          </p:cNvCxnSpPr>
          <p:nvPr/>
        </p:nvCxnSpPr>
        <p:spPr>
          <a:xfrm flipV="1">
            <a:off x="5827317" y="675143"/>
            <a:ext cx="1145412" cy="260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3"/>
          <p:cNvCxnSpPr>
            <a:stCxn id="71" idx="6"/>
            <a:endCxn id="54" idx="2"/>
          </p:cNvCxnSpPr>
          <p:nvPr/>
        </p:nvCxnSpPr>
        <p:spPr>
          <a:xfrm>
            <a:off x="5827317" y="3275810"/>
            <a:ext cx="1145412" cy="13500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3"/>
          <p:cNvCxnSpPr>
            <a:stCxn id="71" idx="6"/>
            <a:endCxn id="57" idx="2"/>
          </p:cNvCxnSpPr>
          <p:nvPr/>
        </p:nvCxnSpPr>
        <p:spPr>
          <a:xfrm>
            <a:off x="5827317" y="3275810"/>
            <a:ext cx="1145412" cy="26591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47636" y="4059"/>
            <a:ext cx="4188840" cy="6990466"/>
          </a:xfrm>
          <a:prstGeom prst="rect">
            <a:avLst/>
          </a:prstGeom>
          <a:solidFill>
            <a:schemeClr val="tx2"/>
          </a:solidFill>
        </p:spPr>
        <p:txBody>
          <a:bodyPr wrap="square" lIns="288000" tIns="146304" rIns="288000" bIns="146304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interact with my users in other languages?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interpret the sentiment of my users’ messages?</a:t>
            </a:r>
          </a:p>
        </p:txBody>
      </p:sp>
    </p:spTree>
    <p:extLst>
      <p:ext uri="{BB962C8B-B14F-4D97-AF65-F5344CB8AC3E}">
        <p14:creationId xmlns:p14="http://schemas.microsoft.com/office/powerpoint/2010/main" val="206663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4" grpId="0" animBg="1"/>
      <p:bldP spid="25" grpId="0" animBg="1"/>
      <p:bldP spid="26" grpId="0" animBg="1"/>
      <p:bldP spid="27" grpId="0"/>
      <p:bldP spid="29" grpId="0" animBg="1"/>
      <p:bldP spid="30" grpId="0"/>
      <p:bldP spid="31" grpId="0" animBg="1"/>
      <p:bldP spid="32" grpId="0"/>
      <p:bldP spid="36" grpId="0" animBg="1"/>
      <p:bldP spid="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25" y="296186"/>
            <a:ext cx="11886192" cy="917314"/>
          </a:xfrm>
        </p:spPr>
        <p:txBody>
          <a:bodyPr/>
          <a:lstStyle/>
          <a:p>
            <a:r>
              <a:rPr lang="en-US" sz="4399" dirty="0" smtClean="0"/>
              <a:t>Aside: Getting Started with Cognitive Services</a:t>
            </a:r>
            <a:endParaRPr lang="en-US" sz="4399" dirty="0"/>
          </a:p>
        </p:txBody>
      </p:sp>
      <p:grpSp>
        <p:nvGrpSpPr>
          <p:cNvPr id="4" name="Group 3"/>
          <p:cNvGrpSpPr/>
          <p:nvPr/>
        </p:nvGrpSpPr>
        <p:grpSpPr>
          <a:xfrm>
            <a:off x="276086" y="1316245"/>
            <a:ext cx="3901238" cy="5198428"/>
            <a:chOff x="269833" y="1290553"/>
            <a:chExt cx="3825090" cy="5096961"/>
          </a:xfrm>
        </p:grpSpPr>
        <p:sp>
          <p:nvSpPr>
            <p:cNvPr id="61" name="Rectangle 60"/>
            <p:cNvSpPr/>
            <p:nvPr/>
          </p:nvSpPr>
          <p:spPr bwMode="auto">
            <a:xfrm>
              <a:off x="269833" y="1906026"/>
              <a:ext cx="3825090" cy="4481488"/>
            </a:xfrm>
            <a:prstGeom prst="rect">
              <a:avLst/>
            </a:prstGeom>
            <a:solidFill>
              <a:schemeClr val="bg2"/>
            </a:solidFill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362467" y="1290553"/>
              <a:ext cx="1639824" cy="615526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 Semilight" panose="020B0402040204020203" pitchFamily="34" charset="0"/>
                </a:rPr>
                <a:t>Lab Stage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945963" y="2006765"/>
              <a:ext cx="2472832" cy="615526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Experimentation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65805" y="5622192"/>
              <a:ext cx="1833146" cy="615526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One region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87657" y="2910622"/>
              <a:ext cx="2189442" cy="622014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Free Tier Only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519638" y="3814479"/>
              <a:ext cx="1325480" cy="615526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No SLA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92704" y="4718336"/>
              <a:ext cx="2779348" cy="622014"/>
            </a:xfrm>
            <a:prstGeom prst="rect">
              <a:avLst/>
            </a:prstGeom>
            <a:no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Trials Out of Azure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1291" y="1262665"/>
            <a:ext cx="3901238" cy="5252008"/>
            <a:chOff x="4255690" y="1238019"/>
            <a:chExt cx="3825090" cy="5149495"/>
          </a:xfrm>
          <a:solidFill>
            <a:schemeClr val="bg2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4255690" y="1906026"/>
              <a:ext cx="3825090" cy="4481488"/>
            </a:xfrm>
            <a:prstGeom prst="rect">
              <a:avLst/>
            </a:prstGeom>
            <a:grp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068704" y="1238019"/>
              <a:ext cx="2199061" cy="622014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 Semilight" panose="020B0402040204020203" pitchFamily="34" charset="0"/>
                </a:rPr>
                <a:t>Azure Preview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923960" y="2006765"/>
              <a:ext cx="2488549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Access on Azure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51662" y="5622192"/>
              <a:ext cx="1833146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One region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57358" y="2910622"/>
              <a:ext cx="2821753" cy="864800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Free and Paid Tiers</a:t>
              </a:r>
            </a:p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(Public Preview Pricing)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Segoe UI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301173" y="3814479"/>
              <a:ext cx="1734126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Partial SLA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288205" y="4718336"/>
              <a:ext cx="3760065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Trials on </a:t>
              </a: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Azure, </a:t>
              </a:r>
              <a:r>
                <a:rPr kumimoji="0" lang="en-US" sz="24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Azure.com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401897" y="1287462"/>
            <a:ext cx="3901238" cy="5227211"/>
            <a:chOff x="8237038" y="1262332"/>
            <a:chExt cx="3825090" cy="5125182"/>
          </a:xfrm>
          <a:solidFill>
            <a:schemeClr val="bg2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8237038" y="1906026"/>
              <a:ext cx="3825090" cy="4481488"/>
            </a:xfrm>
            <a:prstGeom prst="rect">
              <a:avLst/>
            </a:prstGeom>
            <a:grpFill/>
            <a:ln w="28575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3247" tIns="46623" rIns="93247" bIns="4662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084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24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9331380" y="1262332"/>
              <a:ext cx="1636407" cy="622014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Segoe UI" pitchFamily="34" charset="0"/>
                  <a:cs typeface="Segoe UI Semilight" panose="020B0402040204020203" pitchFamily="34" charset="0"/>
                </a:rPr>
                <a:t>Azure GA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Segoe UI Semilight" panose="020B0402040204020203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774071" y="2006765"/>
              <a:ext cx="2751025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General Availability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8919454" y="5622192"/>
              <a:ext cx="2460258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Multiple regions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8738707" y="2910622"/>
              <a:ext cx="2821753" cy="864800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Free and Paid Tiers</a:t>
              </a:r>
            </a:p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GA Pricing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9460123" y="3814479"/>
              <a:ext cx="1378919" cy="615525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Full SLA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9003566" y="4718336"/>
              <a:ext cx="2292035" cy="622014"/>
            </a:xfrm>
            <a:prstGeom prst="rect">
              <a:avLst/>
            </a:prstGeom>
            <a:grpFill/>
          </p:spPr>
          <p:txBody>
            <a:bodyPr wrap="none" lIns="182828" tIns="146262" rIns="182828" bIns="146262">
              <a:spAutoFit/>
            </a:bodyPr>
            <a:lstStyle/>
            <a:p>
              <a:pPr marL="0" marR="0" lvl="0" indent="0" algn="ctr" defTabSz="91352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ea typeface="Segoe UI" pitchFamily="34" charset="0"/>
                  <a:cs typeface="Segoe UI Semilight" panose="020B0402040204020203" pitchFamily="34" charset="0"/>
                </a:rPr>
                <a:t>Trials on Azure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253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Translator &amp; Text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97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use then?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0" y="1983060"/>
            <a:ext cx="12401006" cy="285206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28859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924267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819675" y="1953669"/>
            <a:ext cx="320040" cy="320040"/>
          </a:xfrm>
          <a:prstGeom prst="ellipse">
            <a:avLst/>
          </a:prstGeom>
          <a:solidFill>
            <a:srgbClr val="FFFFFF"/>
          </a:solidFill>
          <a:ln w="76200" cap="flat" cmpd="sng" algn="ctr">
            <a:solidFill>
              <a:schemeClr val="accent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kern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8620" y="1494366"/>
            <a:ext cx="72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EASY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0092" y="1494366"/>
            <a:ext cx="138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MODERATE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79633" y="1494366"/>
            <a:ext cx="1400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gradFill>
                  <a:gsLst>
                    <a:gs pos="1770">
                      <a:schemeClr val="tx1"/>
                    </a:gs>
                    <a:gs pos="24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</a:t>
            </a:r>
            <a:endParaRPr lang="en-US" dirty="0">
              <a:gradFill>
                <a:gsLst>
                  <a:gs pos="1770">
                    <a:schemeClr val="tx1"/>
                  </a:gs>
                  <a:gs pos="24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8859" y="2600572"/>
            <a:ext cx="249709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 Analytics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Start to understand 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unstructured content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  <a:p>
            <a:pPr lvl="0" defTabSz="914400"/>
            <a:endParaRPr lang="en-US" sz="2000" dirty="0" smtClean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defTabSz="914400"/>
            <a:r>
              <a:rPr lang="en-US" sz="2000" dirty="0" smtClean="0">
                <a:gradFill>
                  <a:gsLst>
                    <a:gs pos="76623">
                      <a:srgbClr val="D83B01"/>
                    </a:gs>
                    <a:gs pos="61000">
                      <a:srgbClr val="D83B0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Translator</a:t>
            </a:r>
            <a:endParaRPr lang="en-US" sz="2000" dirty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Access languages of 95%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of the world’s GDP</a:t>
            </a:r>
          </a:p>
          <a:p>
            <a:pPr lvl="0" defTabSz="914400"/>
            <a:endParaRPr lang="en-US" sz="2000" dirty="0" smtClean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defTabSz="914400"/>
            <a:r>
              <a:rPr lang="en-US" sz="2000" dirty="0" smtClean="0">
                <a:gradFill>
                  <a:gsLst>
                    <a:gs pos="76623">
                      <a:srgbClr val="D83B01"/>
                    </a:gs>
                    <a:gs pos="61000">
                      <a:srgbClr val="D83B0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Bing Spell Check</a:t>
            </a:r>
            <a:endParaRPr lang="en-US" sz="2000" dirty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Make better NLP pipelines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with cleaner data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24267" y="2600572"/>
            <a:ext cx="239302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LUIS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Some assembly required: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train and improve your 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models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19675" y="2600572"/>
            <a:ext cx="274305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dirty="0" smtClean="0">
                <a:gradFill>
                  <a:gsLst>
                    <a:gs pos="76623">
                      <a:schemeClr val="accent1"/>
                    </a:gs>
                    <a:gs pos="61000">
                      <a:schemeClr val="accent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Web Language Model</a:t>
            </a:r>
            <a:endParaRPr lang="en-US" sz="2000" dirty="0">
              <a:gradFill>
                <a:gsLst>
                  <a:gs pos="76623">
                    <a:schemeClr val="accent1"/>
                  </a:gs>
                  <a:gs pos="61000">
                    <a:schemeClr val="accent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Word breaking is easy;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probabilities are for more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sophisticated pipelines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  <a:p>
            <a:pPr lvl="0" defTabSz="914400"/>
            <a:endParaRPr lang="en-US" sz="2000" dirty="0" smtClean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defTabSz="914400"/>
            <a:r>
              <a:rPr lang="en-US" sz="2000" dirty="0" smtClean="0">
                <a:gradFill>
                  <a:gsLst>
                    <a:gs pos="76623">
                      <a:srgbClr val="D83B01"/>
                    </a:gs>
                    <a:gs pos="61000">
                      <a:srgbClr val="D83B0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Linguistic Analysis</a:t>
            </a:r>
            <a:endParaRPr lang="en-US" sz="2000" dirty="0">
              <a:gradFill>
                <a:gsLst>
                  <a:gs pos="76623">
                    <a:srgbClr val="D83B01"/>
                  </a:gs>
                  <a:gs pos="61000">
                    <a:srgbClr val="D83B0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defTabSz="914400"/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Go beyond Text Analytics to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pull out key aspects or even</a:t>
            </a:r>
            <a:b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</a:br>
            <a:r>
              <a:rPr lang="en-US" sz="1600" dirty="0" smtClean="0">
                <a:gradFill>
                  <a:gsLst>
                    <a:gs pos="78761">
                      <a:schemeClr val="tx1"/>
                    </a:gs>
                    <a:gs pos="61000">
                      <a:schemeClr val="tx1"/>
                    </a:gs>
                  </a:gsLst>
                  <a:lin ang="5400000" scaled="0"/>
                </a:gradFill>
                <a:cs typeface="Segoe UI" panose="020B0502040204020203" pitchFamily="34" charset="0"/>
              </a:rPr>
              <a:t>derive meaning</a:t>
            </a:r>
            <a:endParaRPr lang="en-US" sz="1600" dirty="0">
              <a:gradFill>
                <a:gsLst>
                  <a:gs pos="78761">
                    <a:schemeClr val="tx1"/>
                  </a:gs>
                  <a:gs pos="61000">
                    <a:schemeClr val="tx1"/>
                  </a:gs>
                </a:gsLst>
                <a:lin ang="5400000" scaled="0"/>
              </a:gra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45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7" grpId="0" animBg="1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tBot_F08B" title="Icon of a robotic chat bubble with a smiley face">
            <a:extLst>
              <a:ext uri="{FF2B5EF4-FFF2-40B4-BE49-F238E27FC236}">
                <a16:creationId xmlns="" xmlns:a16="http://schemas.microsoft.com/office/drawing/2014/main" id="{EF2FC808-2563-48A5-ACE1-F9490220C9D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38798" y="2881350"/>
            <a:ext cx="574020" cy="741427"/>
          </a:xfrm>
          <a:custGeom>
            <a:avLst/>
            <a:gdLst>
              <a:gd name="T0" fmla="*/ 871 w 2742"/>
              <a:gd name="T1" fmla="*/ 1541 h 3541"/>
              <a:gd name="T2" fmla="*/ 871 w 2742"/>
              <a:gd name="T3" fmla="*/ 1791 h 3541"/>
              <a:gd name="T4" fmla="*/ 1871 w 2742"/>
              <a:gd name="T5" fmla="*/ 1541 h 3541"/>
              <a:gd name="T6" fmla="*/ 1871 w 2742"/>
              <a:gd name="T7" fmla="*/ 1791 h 3541"/>
              <a:gd name="T8" fmla="*/ 0 w 2742"/>
              <a:gd name="T9" fmla="*/ 1541 h 3541"/>
              <a:gd name="T10" fmla="*/ 0 w 2742"/>
              <a:gd name="T11" fmla="*/ 2041 h 3541"/>
              <a:gd name="T12" fmla="*/ 2742 w 2742"/>
              <a:gd name="T13" fmla="*/ 1541 h 3541"/>
              <a:gd name="T14" fmla="*/ 2742 w 2742"/>
              <a:gd name="T15" fmla="*/ 2041 h 3541"/>
              <a:gd name="T16" fmla="*/ 1371 w 2742"/>
              <a:gd name="T17" fmla="*/ 339 h 3541"/>
              <a:gd name="T18" fmla="*/ 1371 w 2742"/>
              <a:gd name="T19" fmla="*/ 916 h 3541"/>
              <a:gd name="T20" fmla="*/ 1121 w 2742"/>
              <a:gd name="T21" fmla="*/ 2916 h 3541"/>
              <a:gd name="T22" fmla="*/ 1121 w 2742"/>
              <a:gd name="T23" fmla="*/ 3541 h 3541"/>
              <a:gd name="T24" fmla="*/ 1809 w 2742"/>
              <a:gd name="T25" fmla="*/ 2916 h 3541"/>
              <a:gd name="T26" fmla="*/ 2371 w 2742"/>
              <a:gd name="T27" fmla="*/ 2916 h 3541"/>
              <a:gd name="T28" fmla="*/ 2621 w 2742"/>
              <a:gd name="T29" fmla="*/ 2666 h 3541"/>
              <a:gd name="T30" fmla="*/ 2621 w 2742"/>
              <a:gd name="T31" fmla="*/ 1166 h 3541"/>
              <a:gd name="T32" fmla="*/ 2371 w 2742"/>
              <a:gd name="T33" fmla="*/ 916 h 3541"/>
              <a:gd name="T34" fmla="*/ 371 w 2742"/>
              <a:gd name="T35" fmla="*/ 916 h 3541"/>
              <a:gd name="T36" fmla="*/ 121 w 2742"/>
              <a:gd name="T37" fmla="*/ 1166 h 3541"/>
              <a:gd name="T38" fmla="*/ 121 w 2742"/>
              <a:gd name="T39" fmla="*/ 2666 h 3541"/>
              <a:gd name="T40" fmla="*/ 371 w 2742"/>
              <a:gd name="T41" fmla="*/ 2916 h 3541"/>
              <a:gd name="T42" fmla="*/ 1121 w 2742"/>
              <a:gd name="T43" fmla="*/ 2916 h 3541"/>
              <a:gd name="T44" fmla="*/ 1371 w 2742"/>
              <a:gd name="T45" fmla="*/ 0 h 3541"/>
              <a:gd name="T46" fmla="*/ 1205 w 2742"/>
              <a:gd name="T47" fmla="*/ 166 h 3541"/>
              <a:gd name="T48" fmla="*/ 1371 w 2742"/>
              <a:gd name="T49" fmla="*/ 332 h 3541"/>
              <a:gd name="T50" fmla="*/ 1537 w 2742"/>
              <a:gd name="T51" fmla="*/ 166 h 3541"/>
              <a:gd name="T52" fmla="*/ 1371 w 2742"/>
              <a:gd name="T53" fmla="*/ 0 h 3541"/>
              <a:gd name="T54" fmla="*/ 746 w 2742"/>
              <a:gd name="T55" fmla="*/ 2157 h 3541"/>
              <a:gd name="T56" fmla="*/ 1996 w 2742"/>
              <a:gd name="T57" fmla="*/ 2157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742" h="3541">
                <a:moveTo>
                  <a:pt x="871" y="1541"/>
                </a:moveTo>
                <a:cubicBezTo>
                  <a:pt x="871" y="1791"/>
                  <a:pt x="871" y="1791"/>
                  <a:pt x="871" y="1791"/>
                </a:cubicBezTo>
                <a:moveTo>
                  <a:pt x="1871" y="1541"/>
                </a:moveTo>
                <a:cubicBezTo>
                  <a:pt x="1871" y="1791"/>
                  <a:pt x="1871" y="1791"/>
                  <a:pt x="1871" y="1791"/>
                </a:cubicBezTo>
                <a:moveTo>
                  <a:pt x="0" y="1541"/>
                </a:moveTo>
                <a:cubicBezTo>
                  <a:pt x="0" y="2041"/>
                  <a:pt x="0" y="2041"/>
                  <a:pt x="0" y="2041"/>
                </a:cubicBezTo>
                <a:moveTo>
                  <a:pt x="2742" y="1541"/>
                </a:moveTo>
                <a:cubicBezTo>
                  <a:pt x="2742" y="2041"/>
                  <a:pt x="2742" y="2041"/>
                  <a:pt x="2742" y="2041"/>
                </a:cubicBezTo>
                <a:moveTo>
                  <a:pt x="1371" y="339"/>
                </a:moveTo>
                <a:cubicBezTo>
                  <a:pt x="1371" y="916"/>
                  <a:pt x="1371" y="916"/>
                  <a:pt x="1371" y="916"/>
                </a:cubicBezTo>
                <a:moveTo>
                  <a:pt x="1121" y="2916"/>
                </a:moveTo>
                <a:cubicBezTo>
                  <a:pt x="1121" y="3541"/>
                  <a:pt x="1121" y="3541"/>
                  <a:pt x="1121" y="3541"/>
                </a:cubicBezTo>
                <a:cubicBezTo>
                  <a:pt x="1809" y="2916"/>
                  <a:pt x="1809" y="2916"/>
                  <a:pt x="1809" y="2916"/>
                </a:cubicBezTo>
                <a:cubicBezTo>
                  <a:pt x="2371" y="2916"/>
                  <a:pt x="2371" y="2916"/>
                  <a:pt x="2371" y="2916"/>
                </a:cubicBezTo>
                <a:cubicBezTo>
                  <a:pt x="2509" y="2916"/>
                  <a:pt x="2621" y="2804"/>
                  <a:pt x="2621" y="2666"/>
                </a:cubicBezTo>
                <a:cubicBezTo>
                  <a:pt x="2621" y="1166"/>
                  <a:pt x="2621" y="1166"/>
                  <a:pt x="2621" y="1166"/>
                </a:cubicBezTo>
                <a:cubicBezTo>
                  <a:pt x="2621" y="1028"/>
                  <a:pt x="2509" y="916"/>
                  <a:pt x="2371" y="916"/>
                </a:cubicBezTo>
                <a:cubicBezTo>
                  <a:pt x="371" y="916"/>
                  <a:pt x="371" y="916"/>
                  <a:pt x="371" y="916"/>
                </a:cubicBezTo>
                <a:cubicBezTo>
                  <a:pt x="233" y="916"/>
                  <a:pt x="121" y="1028"/>
                  <a:pt x="121" y="1166"/>
                </a:cubicBezTo>
                <a:cubicBezTo>
                  <a:pt x="121" y="2666"/>
                  <a:pt x="121" y="2666"/>
                  <a:pt x="121" y="2666"/>
                </a:cubicBezTo>
                <a:cubicBezTo>
                  <a:pt x="121" y="2804"/>
                  <a:pt x="233" y="2916"/>
                  <a:pt x="371" y="2916"/>
                </a:cubicBezTo>
                <a:lnTo>
                  <a:pt x="1121" y="2916"/>
                </a:lnTo>
                <a:close/>
                <a:moveTo>
                  <a:pt x="1371" y="0"/>
                </a:moveTo>
                <a:cubicBezTo>
                  <a:pt x="1279" y="0"/>
                  <a:pt x="1205" y="74"/>
                  <a:pt x="1205" y="166"/>
                </a:cubicBezTo>
                <a:cubicBezTo>
                  <a:pt x="1205" y="258"/>
                  <a:pt x="1279" y="332"/>
                  <a:pt x="1371" y="332"/>
                </a:cubicBezTo>
                <a:cubicBezTo>
                  <a:pt x="1463" y="332"/>
                  <a:pt x="1537" y="258"/>
                  <a:pt x="1537" y="166"/>
                </a:cubicBezTo>
                <a:cubicBezTo>
                  <a:pt x="1537" y="74"/>
                  <a:pt x="1463" y="0"/>
                  <a:pt x="1371" y="0"/>
                </a:cubicBezTo>
                <a:close/>
                <a:moveTo>
                  <a:pt x="746" y="2157"/>
                </a:moveTo>
                <a:cubicBezTo>
                  <a:pt x="1091" y="2502"/>
                  <a:pt x="1651" y="2502"/>
                  <a:pt x="1996" y="2157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277736" y="2603991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998769" y="846414"/>
            <a:ext cx="428599" cy="693183"/>
            <a:chOff x="3476" y="1492"/>
            <a:chExt cx="878" cy="1420"/>
          </a:xfrm>
          <a:solidFill>
            <a:schemeClr val="tx2"/>
          </a:solidFill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476" y="2014"/>
              <a:ext cx="878" cy="898"/>
            </a:xfrm>
            <a:custGeom>
              <a:avLst/>
              <a:gdLst>
                <a:gd name="T0" fmla="*/ 0 w 878"/>
                <a:gd name="T1" fmla="*/ 898 h 898"/>
                <a:gd name="T2" fmla="*/ 0 w 878"/>
                <a:gd name="T3" fmla="*/ 898 h 898"/>
                <a:gd name="T4" fmla="*/ 878 w 878"/>
                <a:gd name="T5" fmla="*/ 397 h 898"/>
                <a:gd name="T6" fmla="*/ 878 w 878"/>
                <a:gd name="T7" fmla="*/ 0 h 898"/>
                <a:gd name="T8" fmla="*/ 0 w 878"/>
                <a:gd name="T9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898">
                  <a:moveTo>
                    <a:pt x="0" y="898"/>
                  </a:moveTo>
                  <a:lnTo>
                    <a:pt x="0" y="898"/>
                  </a:lnTo>
                  <a:lnTo>
                    <a:pt x="878" y="397"/>
                  </a:lnTo>
                  <a:lnTo>
                    <a:pt x="878" y="0"/>
                  </a:lnTo>
                  <a:lnTo>
                    <a:pt x="0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476" y="1492"/>
              <a:ext cx="836" cy="689"/>
            </a:xfrm>
            <a:custGeom>
              <a:avLst/>
              <a:gdLst>
                <a:gd name="T0" fmla="*/ 0 w 836"/>
                <a:gd name="T1" fmla="*/ 0 h 689"/>
                <a:gd name="T2" fmla="*/ 0 w 836"/>
                <a:gd name="T3" fmla="*/ 376 h 689"/>
                <a:gd name="T4" fmla="*/ 564 w 836"/>
                <a:gd name="T5" fmla="*/ 689 h 689"/>
                <a:gd name="T6" fmla="*/ 836 w 836"/>
                <a:gd name="T7" fmla="*/ 480 h 689"/>
                <a:gd name="T8" fmla="*/ 0 w 836"/>
                <a:gd name="T9" fmla="*/ 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6" h="689">
                  <a:moveTo>
                    <a:pt x="0" y="0"/>
                  </a:moveTo>
                  <a:lnTo>
                    <a:pt x="0" y="376"/>
                  </a:lnTo>
                  <a:lnTo>
                    <a:pt x="564" y="689"/>
                  </a:lnTo>
                  <a:lnTo>
                    <a:pt x="836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76" y="1931"/>
              <a:ext cx="293" cy="981"/>
            </a:xfrm>
            <a:custGeom>
              <a:avLst/>
              <a:gdLst>
                <a:gd name="T0" fmla="*/ 0 w 293"/>
                <a:gd name="T1" fmla="*/ 0 h 981"/>
                <a:gd name="T2" fmla="*/ 293 w 293"/>
                <a:gd name="T3" fmla="*/ 208 h 981"/>
                <a:gd name="T4" fmla="*/ 0 w 293"/>
                <a:gd name="T5" fmla="*/ 981 h 981"/>
                <a:gd name="T6" fmla="*/ 0 w 293"/>
                <a:gd name="T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981">
                  <a:moveTo>
                    <a:pt x="0" y="0"/>
                  </a:moveTo>
                  <a:lnTo>
                    <a:pt x="293" y="208"/>
                  </a:lnTo>
                  <a:lnTo>
                    <a:pt x="0" y="98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32384">
                <a:defRPr/>
              </a:pPr>
              <a:endParaRPr lang="en-US">
                <a:solidFill>
                  <a:srgbClr val="353535"/>
                </a:solidFill>
                <a:latin typeface="Segoe UI Semilight"/>
              </a:endParaRPr>
            </a:p>
          </p:txBody>
        </p:sp>
      </p:grpSp>
      <p:sp>
        <p:nvSpPr>
          <p:cNvPr id="10" name="Oval 9"/>
          <p:cNvSpPr/>
          <p:nvPr/>
        </p:nvSpPr>
        <p:spPr bwMode="auto">
          <a:xfrm>
            <a:off x="4564997" y="544934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53524" y="260280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brain_2" title="Icon of a brain with circles and connection lines inside">
            <a:extLst>
              <a:ext uri="{FF2B5EF4-FFF2-40B4-BE49-F238E27FC236}">
                <a16:creationId xmlns="" xmlns:a16="http://schemas.microsoft.com/office/drawing/2014/main" id="{43831704-DBA6-45CF-8A80-E22CC7AFCAE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11577" y="2989725"/>
            <a:ext cx="782480" cy="524676"/>
          </a:xfrm>
          <a:custGeom>
            <a:avLst/>
            <a:gdLst>
              <a:gd name="T0" fmla="*/ 379 w 440"/>
              <a:gd name="T1" fmla="*/ 133 h 295"/>
              <a:gd name="T2" fmla="*/ 379 w 440"/>
              <a:gd name="T3" fmla="*/ 169 h 295"/>
              <a:gd name="T4" fmla="*/ 259 w 440"/>
              <a:gd name="T5" fmla="*/ 181 h 295"/>
              <a:gd name="T6" fmla="*/ 295 w 440"/>
              <a:gd name="T7" fmla="*/ 181 h 295"/>
              <a:gd name="T8" fmla="*/ 259 w 440"/>
              <a:gd name="T9" fmla="*/ 181 h 295"/>
              <a:gd name="T10" fmla="*/ 114 w 440"/>
              <a:gd name="T11" fmla="*/ 179 h 295"/>
              <a:gd name="T12" fmla="*/ 78 w 440"/>
              <a:gd name="T13" fmla="*/ 169 h 295"/>
              <a:gd name="T14" fmla="*/ 235 w 440"/>
              <a:gd name="T15" fmla="*/ 88 h 295"/>
              <a:gd name="T16" fmla="*/ 192 w 440"/>
              <a:gd name="T17" fmla="*/ 79 h 295"/>
              <a:gd name="T18" fmla="*/ 174 w 440"/>
              <a:gd name="T19" fmla="*/ 97 h 295"/>
              <a:gd name="T20" fmla="*/ 174 w 440"/>
              <a:gd name="T21" fmla="*/ 61 h 295"/>
              <a:gd name="T22" fmla="*/ 277 w 440"/>
              <a:gd name="T23" fmla="*/ 85 h 295"/>
              <a:gd name="T24" fmla="*/ 313 w 440"/>
              <a:gd name="T25" fmla="*/ 85 h 295"/>
              <a:gd name="T26" fmla="*/ 277 w 440"/>
              <a:gd name="T27" fmla="*/ 85 h 295"/>
              <a:gd name="T28" fmla="*/ 168 w 440"/>
              <a:gd name="T29" fmla="*/ 205 h 295"/>
              <a:gd name="T30" fmla="*/ 168 w 440"/>
              <a:gd name="T31" fmla="*/ 169 h 295"/>
              <a:gd name="T32" fmla="*/ 42 w 440"/>
              <a:gd name="T33" fmla="*/ 169 h 295"/>
              <a:gd name="T34" fmla="*/ 78 w 440"/>
              <a:gd name="T35" fmla="*/ 169 h 295"/>
              <a:gd name="T36" fmla="*/ 42 w 440"/>
              <a:gd name="T37" fmla="*/ 169 h 295"/>
              <a:gd name="T38" fmla="*/ 284 w 440"/>
              <a:gd name="T39" fmla="*/ 121 h 295"/>
              <a:gd name="T40" fmla="*/ 295 w 440"/>
              <a:gd name="T41" fmla="*/ 103 h 295"/>
              <a:gd name="T42" fmla="*/ 114 w 440"/>
              <a:gd name="T43" fmla="*/ 125 h 295"/>
              <a:gd name="T44" fmla="*/ 143 w 440"/>
              <a:gd name="T45" fmla="*/ 133 h 295"/>
              <a:gd name="T46" fmla="*/ 168 w 440"/>
              <a:gd name="T47" fmla="*/ 144 h 295"/>
              <a:gd name="T48" fmla="*/ 361 w 440"/>
              <a:gd name="T49" fmla="*/ 151 h 295"/>
              <a:gd name="T50" fmla="*/ 331 w 440"/>
              <a:gd name="T51" fmla="*/ 160 h 295"/>
              <a:gd name="T52" fmla="*/ 331 w 440"/>
              <a:gd name="T53" fmla="*/ 243 h 295"/>
              <a:gd name="T54" fmla="*/ 321 w 440"/>
              <a:gd name="T55" fmla="*/ 181 h 295"/>
              <a:gd name="T56" fmla="*/ 358 w 440"/>
              <a:gd name="T57" fmla="*/ 206 h 295"/>
              <a:gd name="T58" fmla="*/ 440 w 440"/>
              <a:gd name="T59" fmla="*/ 163 h 295"/>
              <a:gd name="T60" fmla="*/ 388 w 440"/>
              <a:gd name="T61" fmla="*/ 110 h 295"/>
              <a:gd name="T62" fmla="*/ 227 w 440"/>
              <a:gd name="T63" fmla="*/ 30 h 295"/>
              <a:gd name="T64" fmla="*/ 68 w 440"/>
              <a:gd name="T65" fmla="*/ 103 h 295"/>
              <a:gd name="T66" fmla="*/ 4 w 440"/>
              <a:gd name="T67" fmla="*/ 165 h 295"/>
              <a:gd name="T68" fmla="*/ 164 w 440"/>
              <a:gd name="T69" fmla="*/ 237 h 295"/>
              <a:gd name="T70" fmla="*/ 358 w 440"/>
              <a:gd name="T71" fmla="*/ 206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0" h="295">
                <a:moveTo>
                  <a:pt x="361" y="151"/>
                </a:moveTo>
                <a:cubicBezTo>
                  <a:pt x="361" y="141"/>
                  <a:pt x="369" y="133"/>
                  <a:pt x="379" y="133"/>
                </a:cubicBezTo>
                <a:cubicBezTo>
                  <a:pt x="389" y="133"/>
                  <a:pt x="397" y="141"/>
                  <a:pt x="397" y="151"/>
                </a:cubicBezTo>
                <a:cubicBezTo>
                  <a:pt x="397" y="161"/>
                  <a:pt x="389" y="169"/>
                  <a:pt x="379" y="169"/>
                </a:cubicBezTo>
                <a:cubicBezTo>
                  <a:pt x="369" y="169"/>
                  <a:pt x="361" y="161"/>
                  <a:pt x="361" y="151"/>
                </a:cubicBezTo>
                <a:close/>
                <a:moveTo>
                  <a:pt x="259" y="181"/>
                </a:moveTo>
                <a:cubicBezTo>
                  <a:pt x="259" y="191"/>
                  <a:pt x="267" y="199"/>
                  <a:pt x="277" y="199"/>
                </a:cubicBezTo>
                <a:cubicBezTo>
                  <a:pt x="287" y="199"/>
                  <a:pt x="295" y="191"/>
                  <a:pt x="295" y="181"/>
                </a:cubicBezTo>
                <a:cubicBezTo>
                  <a:pt x="295" y="171"/>
                  <a:pt x="287" y="163"/>
                  <a:pt x="277" y="163"/>
                </a:cubicBezTo>
                <a:cubicBezTo>
                  <a:pt x="267" y="163"/>
                  <a:pt x="259" y="171"/>
                  <a:pt x="259" y="181"/>
                </a:cubicBezTo>
                <a:close/>
                <a:moveTo>
                  <a:pt x="114" y="239"/>
                </a:moveTo>
                <a:cubicBezTo>
                  <a:pt x="114" y="179"/>
                  <a:pt x="114" y="179"/>
                  <a:pt x="114" y="179"/>
                </a:cubicBezTo>
                <a:cubicBezTo>
                  <a:pt x="114" y="179"/>
                  <a:pt x="109" y="169"/>
                  <a:pt x="104" y="169"/>
                </a:cubicBezTo>
                <a:cubicBezTo>
                  <a:pt x="104" y="169"/>
                  <a:pt x="104" y="169"/>
                  <a:pt x="78" y="169"/>
                </a:cubicBezTo>
                <a:moveTo>
                  <a:pt x="235" y="260"/>
                </a:moveTo>
                <a:cubicBezTo>
                  <a:pt x="235" y="260"/>
                  <a:pt x="235" y="260"/>
                  <a:pt x="235" y="88"/>
                </a:cubicBezTo>
                <a:cubicBezTo>
                  <a:pt x="235" y="82"/>
                  <a:pt x="231" y="79"/>
                  <a:pt x="225" y="79"/>
                </a:cubicBezTo>
                <a:cubicBezTo>
                  <a:pt x="225" y="79"/>
                  <a:pt x="225" y="79"/>
                  <a:pt x="192" y="79"/>
                </a:cubicBezTo>
                <a:moveTo>
                  <a:pt x="156" y="79"/>
                </a:moveTo>
                <a:cubicBezTo>
                  <a:pt x="156" y="89"/>
                  <a:pt x="164" y="97"/>
                  <a:pt x="174" y="97"/>
                </a:cubicBezTo>
                <a:cubicBezTo>
                  <a:pt x="184" y="97"/>
                  <a:pt x="192" y="89"/>
                  <a:pt x="192" y="79"/>
                </a:cubicBezTo>
                <a:cubicBezTo>
                  <a:pt x="192" y="69"/>
                  <a:pt x="184" y="61"/>
                  <a:pt x="174" y="61"/>
                </a:cubicBezTo>
                <a:cubicBezTo>
                  <a:pt x="164" y="61"/>
                  <a:pt x="156" y="69"/>
                  <a:pt x="156" y="79"/>
                </a:cubicBezTo>
                <a:close/>
                <a:moveTo>
                  <a:pt x="277" y="85"/>
                </a:moveTo>
                <a:cubicBezTo>
                  <a:pt x="277" y="95"/>
                  <a:pt x="285" y="103"/>
                  <a:pt x="295" y="103"/>
                </a:cubicBezTo>
                <a:cubicBezTo>
                  <a:pt x="305" y="103"/>
                  <a:pt x="313" y="95"/>
                  <a:pt x="313" y="85"/>
                </a:cubicBezTo>
                <a:cubicBezTo>
                  <a:pt x="313" y="75"/>
                  <a:pt x="305" y="67"/>
                  <a:pt x="295" y="67"/>
                </a:cubicBezTo>
                <a:cubicBezTo>
                  <a:pt x="285" y="67"/>
                  <a:pt x="277" y="75"/>
                  <a:pt x="277" y="85"/>
                </a:cubicBezTo>
                <a:close/>
                <a:moveTo>
                  <a:pt x="150" y="187"/>
                </a:moveTo>
                <a:cubicBezTo>
                  <a:pt x="150" y="197"/>
                  <a:pt x="158" y="205"/>
                  <a:pt x="168" y="205"/>
                </a:cubicBezTo>
                <a:cubicBezTo>
                  <a:pt x="178" y="205"/>
                  <a:pt x="186" y="197"/>
                  <a:pt x="186" y="187"/>
                </a:cubicBezTo>
                <a:cubicBezTo>
                  <a:pt x="186" y="177"/>
                  <a:pt x="178" y="169"/>
                  <a:pt x="168" y="169"/>
                </a:cubicBezTo>
                <a:cubicBezTo>
                  <a:pt x="158" y="169"/>
                  <a:pt x="150" y="177"/>
                  <a:pt x="150" y="187"/>
                </a:cubicBezTo>
                <a:close/>
                <a:moveTo>
                  <a:pt x="42" y="169"/>
                </a:moveTo>
                <a:cubicBezTo>
                  <a:pt x="42" y="179"/>
                  <a:pt x="50" y="187"/>
                  <a:pt x="60" y="187"/>
                </a:cubicBezTo>
                <a:cubicBezTo>
                  <a:pt x="70" y="187"/>
                  <a:pt x="78" y="179"/>
                  <a:pt x="78" y="169"/>
                </a:cubicBezTo>
                <a:cubicBezTo>
                  <a:pt x="78" y="159"/>
                  <a:pt x="70" y="151"/>
                  <a:pt x="60" y="151"/>
                </a:cubicBezTo>
                <a:cubicBezTo>
                  <a:pt x="50" y="151"/>
                  <a:pt x="42" y="159"/>
                  <a:pt x="42" y="169"/>
                </a:cubicBezTo>
                <a:close/>
                <a:moveTo>
                  <a:pt x="235" y="121"/>
                </a:moveTo>
                <a:cubicBezTo>
                  <a:pt x="235" y="121"/>
                  <a:pt x="235" y="121"/>
                  <a:pt x="284" y="121"/>
                </a:cubicBezTo>
                <a:cubicBezTo>
                  <a:pt x="290" y="121"/>
                  <a:pt x="295" y="117"/>
                  <a:pt x="295" y="112"/>
                </a:cubicBezTo>
                <a:cubicBezTo>
                  <a:pt x="295" y="112"/>
                  <a:pt x="295" y="112"/>
                  <a:pt x="295" y="103"/>
                </a:cubicBezTo>
                <a:moveTo>
                  <a:pt x="114" y="49"/>
                </a:moveTo>
                <a:cubicBezTo>
                  <a:pt x="114" y="49"/>
                  <a:pt x="114" y="51"/>
                  <a:pt x="114" y="125"/>
                </a:cubicBezTo>
                <a:cubicBezTo>
                  <a:pt x="114" y="130"/>
                  <a:pt x="118" y="133"/>
                  <a:pt x="123" y="133"/>
                </a:cubicBezTo>
                <a:cubicBezTo>
                  <a:pt x="123" y="133"/>
                  <a:pt x="123" y="133"/>
                  <a:pt x="143" y="133"/>
                </a:cubicBezTo>
                <a:cubicBezTo>
                  <a:pt x="143" y="133"/>
                  <a:pt x="143" y="133"/>
                  <a:pt x="158" y="133"/>
                </a:cubicBezTo>
                <a:cubicBezTo>
                  <a:pt x="163" y="133"/>
                  <a:pt x="168" y="139"/>
                  <a:pt x="168" y="144"/>
                </a:cubicBezTo>
                <a:cubicBezTo>
                  <a:pt x="168" y="144"/>
                  <a:pt x="168" y="144"/>
                  <a:pt x="168" y="169"/>
                </a:cubicBezTo>
                <a:moveTo>
                  <a:pt x="361" y="151"/>
                </a:moveTo>
                <a:cubicBezTo>
                  <a:pt x="361" y="151"/>
                  <a:pt x="361" y="151"/>
                  <a:pt x="340" y="151"/>
                </a:cubicBezTo>
                <a:cubicBezTo>
                  <a:pt x="335" y="151"/>
                  <a:pt x="331" y="155"/>
                  <a:pt x="331" y="160"/>
                </a:cubicBezTo>
                <a:cubicBezTo>
                  <a:pt x="331" y="160"/>
                  <a:pt x="331" y="160"/>
                  <a:pt x="331" y="205"/>
                </a:cubicBezTo>
                <a:moveTo>
                  <a:pt x="331" y="243"/>
                </a:moveTo>
                <a:cubicBezTo>
                  <a:pt x="331" y="243"/>
                  <a:pt x="331" y="243"/>
                  <a:pt x="331" y="190"/>
                </a:cubicBezTo>
                <a:cubicBezTo>
                  <a:pt x="331" y="185"/>
                  <a:pt x="327" y="181"/>
                  <a:pt x="321" y="181"/>
                </a:cubicBezTo>
                <a:cubicBezTo>
                  <a:pt x="321" y="181"/>
                  <a:pt x="321" y="181"/>
                  <a:pt x="295" y="181"/>
                </a:cubicBezTo>
                <a:moveTo>
                  <a:pt x="358" y="206"/>
                </a:moveTo>
                <a:cubicBezTo>
                  <a:pt x="367" y="212"/>
                  <a:pt x="377" y="215"/>
                  <a:pt x="388" y="215"/>
                </a:cubicBezTo>
                <a:cubicBezTo>
                  <a:pt x="417" y="215"/>
                  <a:pt x="440" y="192"/>
                  <a:pt x="440" y="163"/>
                </a:cubicBezTo>
                <a:cubicBezTo>
                  <a:pt x="440" y="134"/>
                  <a:pt x="417" y="111"/>
                  <a:pt x="388" y="111"/>
                </a:cubicBezTo>
                <a:cubicBezTo>
                  <a:pt x="388" y="110"/>
                  <a:pt x="388" y="110"/>
                  <a:pt x="388" y="110"/>
                </a:cubicBezTo>
                <a:cubicBezTo>
                  <a:pt x="388" y="110"/>
                  <a:pt x="379" y="38"/>
                  <a:pt x="310" y="41"/>
                </a:cubicBezTo>
                <a:cubicBezTo>
                  <a:pt x="310" y="41"/>
                  <a:pt x="275" y="4"/>
                  <a:pt x="227" y="30"/>
                </a:cubicBezTo>
                <a:cubicBezTo>
                  <a:pt x="227" y="30"/>
                  <a:pt x="183" y="0"/>
                  <a:pt x="146" y="53"/>
                </a:cubicBezTo>
                <a:cubicBezTo>
                  <a:pt x="146" y="53"/>
                  <a:pt x="79" y="26"/>
                  <a:pt x="68" y="103"/>
                </a:cubicBezTo>
                <a:cubicBezTo>
                  <a:pt x="68" y="103"/>
                  <a:pt x="68" y="103"/>
                  <a:pt x="68" y="103"/>
                </a:cubicBezTo>
                <a:cubicBezTo>
                  <a:pt x="68" y="103"/>
                  <a:pt x="7" y="116"/>
                  <a:pt x="4" y="165"/>
                </a:cubicBezTo>
                <a:cubicBezTo>
                  <a:pt x="0" y="213"/>
                  <a:pt x="42" y="247"/>
                  <a:pt x="87" y="215"/>
                </a:cubicBezTo>
                <a:cubicBezTo>
                  <a:pt x="87" y="215"/>
                  <a:pt x="120" y="263"/>
                  <a:pt x="164" y="237"/>
                </a:cubicBezTo>
                <a:cubicBezTo>
                  <a:pt x="164" y="237"/>
                  <a:pt x="222" y="295"/>
                  <a:pt x="270" y="235"/>
                </a:cubicBezTo>
                <a:cubicBezTo>
                  <a:pt x="270" y="235"/>
                  <a:pt x="329" y="282"/>
                  <a:pt x="358" y="206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64997" y="464939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256771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globe_2" title="Icon of a sphere made of lines">
            <a:extLst>
              <a:ext uri="{FF2B5EF4-FFF2-40B4-BE49-F238E27FC236}">
                <a16:creationId xmlns="" xmlns:a16="http://schemas.microsoft.com/office/drawing/2014/main" id="{7D3E6722-9215-472A-9F24-9CE8537810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756941" y="4693308"/>
            <a:ext cx="365760" cy="365760"/>
          </a:xfrm>
          <a:custGeom>
            <a:avLst/>
            <a:gdLst>
              <a:gd name="T0" fmla="*/ 0 w 335"/>
              <a:gd name="T1" fmla="*/ 168 h 335"/>
              <a:gd name="T2" fmla="*/ 168 w 335"/>
              <a:gd name="T3" fmla="*/ 0 h 335"/>
              <a:gd name="T4" fmla="*/ 335 w 335"/>
              <a:gd name="T5" fmla="*/ 168 h 335"/>
              <a:gd name="T6" fmla="*/ 168 w 335"/>
              <a:gd name="T7" fmla="*/ 335 h 335"/>
              <a:gd name="T8" fmla="*/ 0 w 335"/>
              <a:gd name="T9" fmla="*/ 168 h 335"/>
              <a:gd name="T10" fmla="*/ 168 w 335"/>
              <a:gd name="T11" fmla="*/ 335 h 335"/>
              <a:gd name="T12" fmla="*/ 253 w 335"/>
              <a:gd name="T13" fmla="*/ 168 h 335"/>
              <a:gd name="T14" fmla="*/ 168 w 335"/>
              <a:gd name="T15" fmla="*/ 0 h 335"/>
              <a:gd name="T16" fmla="*/ 82 w 335"/>
              <a:gd name="T17" fmla="*/ 168 h 335"/>
              <a:gd name="T18" fmla="*/ 168 w 335"/>
              <a:gd name="T19" fmla="*/ 335 h 335"/>
              <a:gd name="T20" fmla="*/ 8 w 335"/>
              <a:gd name="T21" fmla="*/ 116 h 335"/>
              <a:gd name="T22" fmla="*/ 327 w 335"/>
              <a:gd name="T23" fmla="*/ 116 h 335"/>
              <a:gd name="T24" fmla="*/ 9 w 335"/>
              <a:gd name="T25" fmla="*/ 221 h 335"/>
              <a:gd name="T26" fmla="*/ 326 w 335"/>
              <a:gd name="T27" fmla="*/ 221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5" h="335">
                <a:moveTo>
                  <a:pt x="0" y="168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8"/>
                </a:cubicBezTo>
                <a:cubicBezTo>
                  <a:pt x="335" y="260"/>
                  <a:pt x="260" y="335"/>
                  <a:pt x="168" y="335"/>
                </a:cubicBezTo>
                <a:cubicBezTo>
                  <a:pt x="75" y="335"/>
                  <a:pt x="0" y="260"/>
                  <a:pt x="0" y="168"/>
                </a:cubicBezTo>
                <a:close/>
                <a:moveTo>
                  <a:pt x="168" y="335"/>
                </a:moveTo>
                <a:cubicBezTo>
                  <a:pt x="215" y="335"/>
                  <a:pt x="253" y="260"/>
                  <a:pt x="253" y="168"/>
                </a:cubicBezTo>
                <a:cubicBezTo>
                  <a:pt x="253" y="75"/>
                  <a:pt x="215" y="0"/>
                  <a:pt x="168" y="0"/>
                </a:cubicBezTo>
                <a:cubicBezTo>
                  <a:pt x="120" y="0"/>
                  <a:pt x="82" y="75"/>
                  <a:pt x="82" y="168"/>
                </a:cubicBezTo>
                <a:cubicBezTo>
                  <a:pt x="82" y="260"/>
                  <a:pt x="120" y="335"/>
                  <a:pt x="168" y="335"/>
                </a:cubicBezTo>
                <a:close/>
                <a:moveTo>
                  <a:pt x="8" y="116"/>
                </a:moveTo>
                <a:cubicBezTo>
                  <a:pt x="327" y="116"/>
                  <a:pt x="327" y="116"/>
                  <a:pt x="327" y="116"/>
                </a:cubicBezTo>
                <a:moveTo>
                  <a:pt x="9" y="221"/>
                </a:moveTo>
                <a:cubicBezTo>
                  <a:pt x="326" y="221"/>
                  <a:pt x="326" y="221"/>
                  <a:pt x="326" y="221"/>
                </a:cubicBezTo>
              </a:path>
            </a:pathLst>
          </a:custGeom>
          <a:noFill/>
          <a:ln w="19050" cap="flat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 dirty="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1114" y="1870548"/>
            <a:ext cx="190340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Dynamics 365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8137" y="3908248"/>
            <a:ext cx="2370842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Cognitive Services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4835" y="5945534"/>
            <a:ext cx="1415965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ML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4284" y="3927756"/>
            <a:ext cx="2303066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Bot Service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52343" y="5248292"/>
            <a:ext cx="774957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</a:t>
            </a:r>
          </a:p>
        </p:txBody>
      </p:sp>
      <p:cxnSp>
        <p:nvCxnSpPr>
          <p:cNvPr id="21" name="Straight Arrow Connector 24"/>
          <p:cNvCxnSpPr>
            <a:stCxn id="5" idx="6"/>
            <a:endCxn id="10" idx="2"/>
          </p:cNvCxnSpPr>
          <p:nvPr/>
        </p:nvCxnSpPr>
        <p:spPr>
          <a:xfrm flipV="1">
            <a:off x="3573880" y="1193006"/>
            <a:ext cx="991117" cy="205905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4"/>
          <p:cNvCxnSpPr>
            <a:stCxn id="5" idx="6"/>
            <a:endCxn id="11" idx="2"/>
          </p:cNvCxnSpPr>
          <p:nvPr/>
        </p:nvCxnSpPr>
        <p:spPr>
          <a:xfrm flipV="1">
            <a:off x="3573880" y="3250872"/>
            <a:ext cx="979644" cy="11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4"/>
          <p:cNvCxnSpPr>
            <a:stCxn id="5" idx="6"/>
            <a:endCxn id="13" idx="2"/>
          </p:cNvCxnSpPr>
          <p:nvPr/>
        </p:nvCxnSpPr>
        <p:spPr>
          <a:xfrm>
            <a:off x="3573880" y="3252063"/>
            <a:ext cx="991117" cy="20453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eaker_F196" title="Icon of a scientific flask with liquid in it">
            <a:extLst>
              <a:ext uri="{FF2B5EF4-FFF2-40B4-BE49-F238E27FC236}">
                <a16:creationId xmlns="" xmlns:a16="http://schemas.microsoft.com/office/drawing/2014/main" id="{2BA98208-A342-4DC4-8776-7A4CCA48F63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65860" y="5039398"/>
            <a:ext cx="482944" cy="558012"/>
          </a:xfrm>
          <a:custGeom>
            <a:avLst/>
            <a:gdLst>
              <a:gd name="T0" fmla="*/ 2433 w 3250"/>
              <a:gd name="T1" fmla="*/ 2127 h 3754"/>
              <a:gd name="T2" fmla="*/ 1894 w 3250"/>
              <a:gd name="T3" fmla="*/ 2002 h 3754"/>
              <a:gd name="T4" fmla="*/ 1355 w 3250"/>
              <a:gd name="T5" fmla="*/ 2252 h 3754"/>
              <a:gd name="T6" fmla="*/ 817 w 3250"/>
              <a:gd name="T7" fmla="*/ 2127 h 3754"/>
              <a:gd name="T8" fmla="*/ 874 w 3250"/>
              <a:gd name="T9" fmla="*/ 0 h 3754"/>
              <a:gd name="T10" fmla="*/ 1249 w 3250"/>
              <a:gd name="T11" fmla="*/ 0 h 3754"/>
              <a:gd name="T12" fmla="*/ 1249 w 3250"/>
              <a:gd name="T13" fmla="*/ 1306 h 3754"/>
              <a:gd name="T14" fmla="*/ 1213 w 3250"/>
              <a:gd name="T15" fmla="*/ 1437 h 3754"/>
              <a:gd name="T16" fmla="*/ 100 w 3250"/>
              <a:gd name="T17" fmla="*/ 3375 h 3754"/>
              <a:gd name="T18" fmla="*/ 315 w 3250"/>
              <a:gd name="T19" fmla="*/ 3754 h 3754"/>
              <a:gd name="T20" fmla="*/ 2936 w 3250"/>
              <a:gd name="T21" fmla="*/ 3754 h 3754"/>
              <a:gd name="T22" fmla="*/ 3150 w 3250"/>
              <a:gd name="T23" fmla="*/ 3376 h 3754"/>
              <a:gd name="T24" fmla="*/ 2037 w 3250"/>
              <a:gd name="T25" fmla="*/ 1437 h 3754"/>
              <a:gd name="T26" fmla="*/ 2000 w 3250"/>
              <a:gd name="T27" fmla="*/ 1306 h 3754"/>
              <a:gd name="T28" fmla="*/ 2000 w 3250"/>
              <a:gd name="T29" fmla="*/ 0 h 3754"/>
              <a:gd name="T30" fmla="*/ 2376 w 3250"/>
              <a:gd name="T31" fmla="*/ 0 h 3754"/>
              <a:gd name="T32" fmla="*/ 874 w 3250"/>
              <a:gd name="T33" fmla="*/ 3254 h 3754"/>
              <a:gd name="T34" fmla="*/ 1124 w 3250"/>
              <a:gd name="T35" fmla="*/ 3254 h 3754"/>
              <a:gd name="T36" fmla="*/ 1375 w 3250"/>
              <a:gd name="T37" fmla="*/ 2905 h 3754"/>
              <a:gd name="T38" fmla="*/ 1625 w 3250"/>
              <a:gd name="T39" fmla="*/ 2905 h 3754"/>
              <a:gd name="T40" fmla="*/ 874 w 3250"/>
              <a:gd name="T41" fmla="*/ 2601 h 3754"/>
              <a:gd name="T42" fmla="*/ 1124 w 3250"/>
              <a:gd name="T43" fmla="*/ 2601 h 3754"/>
              <a:gd name="T44" fmla="*/ 1875 w 3250"/>
              <a:gd name="T45" fmla="*/ 2655 h 3754"/>
              <a:gd name="T46" fmla="*/ 2125 w 3250"/>
              <a:gd name="T47" fmla="*/ 2655 h 3754"/>
              <a:gd name="T48" fmla="*/ 2376 w 3250"/>
              <a:gd name="T49" fmla="*/ 3254 h 3754"/>
              <a:gd name="T50" fmla="*/ 2626 w 3250"/>
              <a:gd name="T51" fmla="*/ 3254 h 3754"/>
              <a:gd name="T52" fmla="*/ 1625 w 3250"/>
              <a:gd name="T53" fmla="*/ 3375 h 3754"/>
              <a:gd name="T54" fmla="*/ 1875 w 3250"/>
              <a:gd name="T55" fmla="*/ 3375 h 3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50" h="3754">
                <a:moveTo>
                  <a:pt x="2433" y="2127"/>
                </a:moveTo>
                <a:cubicBezTo>
                  <a:pt x="2433" y="2127"/>
                  <a:pt x="2164" y="2002"/>
                  <a:pt x="1894" y="2002"/>
                </a:cubicBezTo>
                <a:cubicBezTo>
                  <a:pt x="1625" y="2002"/>
                  <a:pt x="1625" y="2252"/>
                  <a:pt x="1355" y="2252"/>
                </a:cubicBezTo>
                <a:cubicBezTo>
                  <a:pt x="1086" y="2252"/>
                  <a:pt x="817" y="2127"/>
                  <a:pt x="817" y="2127"/>
                </a:cubicBezTo>
                <a:moveTo>
                  <a:pt x="874" y="0"/>
                </a:moveTo>
                <a:cubicBezTo>
                  <a:pt x="1249" y="0"/>
                  <a:pt x="1249" y="0"/>
                  <a:pt x="1249" y="0"/>
                </a:cubicBezTo>
                <a:cubicBezTo>
                  <a:pt x="1249" y="1306"/>
                  <a:pt x="1249" y="1306"/>
                  <a:pt x="1249" y="1306"/>
                </a:cubicBezTo>
                <a:cubicBezTo>
                  <a:pt x="1249" y="1352"/>
                  <a:pt x="1237" y="1397"/>
                  <a:pt x="1213" y="1437"/>
                </a:cubicBezTo>
                <a:cubicBezTo>
                  <a:pt x="100" y="3375"/>
                  <a:pt x="100" y="3375"/>
                  <a:pt x="100" y="3375"/>
                </a:cubicBezTo>
                <a:cubicBezTo>
                  <a:pt x="0" y="3542"/>
                  <a:pt x="120" y="3754"/>
                  <a:pt x="315" y="3754"/>
                </a:cubicBezTo>
                <a:cubicBezTo>
                  <a:pt x="2936" y="3754"/>
                  <a:pt x="2936" y="3754"/>
                  <a:pt x="2936" y="3754"/>
                </a:cubicBezTo>
                <a:cubicBezTo>
                  <a:pt x="3130" y="3754"/>
                  <a:pt x="3250" y="3543"/>
                  <a:pt x="3150" y="3376"/>
                </a:cubicBezTo>
                <a:cubicBezTo>
                  <a:pt x="2037" y="1437"/>
                  <a:pt x="2037" y="1437"/>
                  <a:pt x="2037" y="1437"/>
                </a:cubicBezTo>
                <a:cubicBezTo>
                  <a:pt x="2013" y="1397"/>
                  <a:pt x="2000" y="1352"/>
                  <a:pt x="2000" y="1306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2376" y="0"/>
                  <a:pt x="2376" y="0"/>
                  <a:pt x="2376" y="0"/>
                </a:cubicBezTo>
                <a:moveTo>
                  <a:pt x="874" y="3254"/>
                </a:moveTo>
                <a:cubicBezTo>
                  <a:pt x="1124" y="3254"/>
                  <a:pt x="1124" y="3254"/>
                  <a:pt x="1124" y="3254"/>
                </a:cubicBezTo>
                <a:moveTo>
                  <a:pt x="1375" y="2905"/>
                </a:moveTo>
                <a:cubicBezTo>
                  <a:pt x="1625" y="2905"/>
                  <a:pt x="1625" y="2905"/>
                  <a:pt x="1625" y="2905"/>
                </a:cubicBezTo>
                <a:moveTo>
                  <a:pt x="874" y="2601"/>
                </a:moveTo>
                <a:cubicBezTo>
                  <a:pt x="1124" y="2601"/>
                  <a:pt x="1124" y="2601"/>
                  <a:pt x="1124" y="2601"/>
                </a:cubicBezTo>
                <a:moveTo>
                  <a:pt x="1875" y="2655"/>
                </a:moveTo>
                <a:cubicBezTo>
                  <a:pt x="2125" y="2655"/>
                  <a:pt x="2125" y="2655"/>
                  <a:pt x="2125" y="2655"/>
                </a:cubicBezTo>
                <a:moveTo>
                  <a:pt x="2376" y="3254"/>
                </a:moveTo>
                <a:cubicBezTo>
                  <a:pt x="2626" y="3254"/>
                  <a:pt x="2626" y="3254"/>
                  <a:pt x="2626" y="3254"/>
                </a:cubicBezTo>
                <a:moveTo>
                  <a:pt x="1625" y="3375"/>
                </a:moveTo>
                <a:cubicBezTo>
                  <a:pt x="1875" y="3375"/>
                  <a:pt x="1875" y="3375"/>
                  <a:pt x="1875" y="3375"/>
                </a:cubicBezTo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aptop_E770" title="Icon of a laptop">
            <a:extLst>
              <a:ext uri="{FF2B5EF4-FFF2-40B4-BE49-F238E27FC236}">
                <a16:creationId xmlns="" xmlns:a16="http://schemas.microsoft.com/office/drawing/2014/main" id="{B26D4F93-AEF4-4836-BA68-3EFBAD2D119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0452" y="3021961"/>
            <a:ext cx="686105" cy="457822"/>
          </a:xfrm>
          <a:custGeom>
            <a:avLst/>
            <a:gdLst>
              <a:gd name="T0" fmla="*/ 3250 w 3750"/>
              <a:gd name="T1" fmla="*/ 1750 h 2500"/>
              <a:gd name="T2" fmla="*/ 500 w 3750"/>
              <a:gd name="T3" fmla="*/ 1750 h 2500"/>
              <a:gd name="T4" fmla="*/ 500 w 3750"/>
              <a:gd name="T5" fmla="*/ 0 h 2500"/>
              <a:gd name="T6" fmla="*/ 3250 w 3750"/>
              <a:gd name="T7" fmla="*/ 0 h 2500"/>
              <a:gd name="T8" fmla="*/ 3250 w 3750"/>
              <a:gd name="T9" fmla="*/ 1750 h 2500"/>
              <a:gd name="T10" fmla="*/ 0 w 3750"/>
              <a:gd name="T11" fmla="*/ 2375 h 2500"/>
              <a:gd name="T12" fmla="*/ 125 w 3750"/>
              <a:gd name="T13" fmla="*/ 2500 h 2500"/>
              <a:gd name="T14" fmla="*/ 3625 w 3750"/>
              <a:gd name="T15" fmla="*/ 2500 h 2500"/>
              <a:gd name="T16" fmla="*/ 3750 w 3750"/>
              <a:gd name="T17" fmla="*/ 2375 h 2500"/>
              <a:gd name="T18" fmla="*/ 3688 w 3750"/>
              <a:gd name="T19" fmla="*/ 2187 h 2500"/>
              <a:gd name="T20" fmla="*/ 3250 w 3750"/>
              <a:gd name="T21" fmla="*/ 1750 h 2500"/>
              <a:gd name="T22" fmla="*/ 500 w 3750"/>
              <a:gd name="T23" fmla="*/ 1750 h 2500"/>
              <a:gd name="T24" fmla="*/ 63 w 3750"/>
              <a:gd name="T25" fmla="*/ 2187 h 2500"/>
              <a:gd name="T26" fmla="*/ 0 w 3750"/>
              <a:gd name="T27" fmla="*/ 2375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750" h="2500">
                <a:moveTo>
                  <a:pt x="3250" y="1750"/>
                </a:moveTo>
                <a:cubicBezTo>
                  <a:pt x="500" y="1750"/>
                  <a:pt x="500" y="1750"/>
                  <a:pt x="500" y="1750"/>
                </a:cubicBezTo>
                <a:cubicBezTo>
                  <a:pt x="500" y="0"/>
                  <a:pt x="500" y="0"/>
                  <a:pt x="500" y="0"/>
                </a:cubicBezTo>
                <a:cubicBezTo>
                  <a:pt x="3250" y="0"/>
                  <a:pt x="3250" y="0"/>
                  <a:pt x="3250" y="0"/>
                </a:cubicBezTo>
                <a:lnTo>
                  <a:pt x="3250" y="1750"/>
                </a:lnTo>
                <a:close/>
                <a:moveTo>
                  <a:pt x="0" y="2375"/>
                </a:moveTo>
                <a:cubicBezTo>
                  <a:pt x="0" y="2444"/>
                  <a:pt x="56" y="2500"/>
                  <a:pt x="125" y="2500"/>
                </a:cubicBezTo>
                <a:cubicBezTo>
                  <a:pt x="3625" y="2500"/>
                  <a:pt x="3625" y="2500"/>
                  <a:pt x="3625" y="2500"/>
                </a:cubicBezTo>
                <a:cubicBezTo>
                  <a:pt x="3694" y="2500"/>
                  <a:pt x="3750" y="2444"/>
                  <a:pt x="3750" y="2375"/>
                </a:cubicBezTo>
                <a:cubicBezTo>
                  <a:pt x="3750" y="2302"/>
                  <a:pt x="3726" y="2235"/>
                  <a:pt x="3688" y="2187"/>
                </a:cubicBezTo>
                <a:cubicBezTo>
                  <a:pt x="3250" y="1750"/>
                  <a:pt x="3250" y="1750"/>
                  <a:pt x="3250" y="1750"/>
                </a:cubicBezTo>
                <a:cubicBezTo>
                  <a:pt x="500" y="1750"/>
                  <a:pt x="500" y="1750"/>
                  <a:pt x="500" y="1750"/>
                </a:cubicBezTo>
                <a:cubicBezTo>
                  <a:pt x="63" y="2187"/>
                  <a:pt x="63" y="2187"/>
                  <a:pt x="63" y="2187"/>
                </a:cubicBezTo>
                <a:cubicBezTo>
                  <a:pt x="24" y="2235"/>
                  <a:pt x="0" y="2302"/>
                  <a:pt x="0" y="2375"/>
                </a:cubicBezTo>
                <a:close/>
              </a:path>
            </a:pathLst>
          </a:custGeom>
          <a:noFill/>
          <a:ln w="19050" cap="sq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900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525433" y="2608540"/>
            <a:ext cx="1296144" cy="1296144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1282" y="3927488"/>
            <a:ext cx="1244444" cy="5724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Browser</a:t>
            </a:r>
          </a:p>
        </p:txBody>
      </p:sp>
      <p:cxnSp>
        <p:nvCxnSpPr>
          <p:cNvPr id="28" name="Straight Arrow Connector 24"/>
          <p:cNvCxnSpPr>
            <a:stCxn id="26" idx="6"/>
            <a:endCxn id="5" idx="2"/>
          </p:cNvCxnSpPr>
          <p:nvPr/>
        </p:nvCxnSpPr>
        <p:spPr>
          <a:xfrm flipV="1">
            <a:off x="1821577" y="3252063"/>
            <a:ext cx="456159" cy="4549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795167" y="4504084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870" y="5248292"/>
            <a:ext cx="107080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Cortana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93256" y="1335787"/>
            <a:ext cx="744209" cy="744209"/>
          </a:xfrm>
          <a:prstGeom prst="ellipse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0207" y="2079995"/>
            <a:ext cx="89030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Skype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65181" y="4667865"/>
            <a:ext cx="416646" cy="416646"/>
            <a:chOff x="7279575" y="4867910"/>
            <a:chExt cx="2242504" cy="2242502"/>
          </a:xfrm>
        </p:grpSpPr>
        <p:sp>
          <p:nvSpPr>
            <p:cNvPr id="34" name="Freeform: Shape 47"/>
            <p:cNvSpPr/>
            <p:nvPr/>
          </p:nvSpPr>
          <p:spPr bwMode="auto">
            <a:xfrm>
              <a:off x="7279575" y="4867910"/>
              <a:ext cx="2242504" cy="2242502"/>
            </a:xfrm>
            <a:custGeom>
              <a:avLst/>
              <a:gdLst>
                <a:gd name="connsiteX0" fmla="*/ 1121252 w 2242504"/>
                <a:gd name="connsiteY0" fmla="*/ 224314 h 2242502"/>
                <a:gd name="connsiteX1" fmla="*/ 224314 w 2242504"/>
                <a:gd name="connsiteY1" fmla="*/ 1121251 h 2242502"/>
                <a:gd name="connsiteX2" fmla="*/ 1121252 w 2242504"/>
                <a:gd name="connsiteY2" fmla="*/ 2018188 h 2242502"/>
                <a:gd name="connsiteX3" fmla="*/ 2018190 w 2242504"/>
                <a:gd name="connsiteY3" fmla="*/ 1121251 h 2242502"/>
                <a:gd name="connsiteX4" fmla="*/ 1121252 w 2242504"/>
                <a:gd name="connsiteY4" fmla="*/ 224314 h 2242502"/>
                <a:gd name="connsiteX5" fmla="*/ 1121252 w 2242504"/>
                <a:gd name="connsiteY5" fmla="*/ 0 h 2242502"/>
                <a:gd name="connsiteX6" fmla="*/ 2242504 w 2242504"/>
                <a:gd name="connsiteY6" fmla="*/ 1121251 h 2242502"/>
                <a:gd name="connsiteX7" fmla="*/ 1121252 w 2242504"/>
                <a:gd name="connsiteY7" fmla="*/ 2242502 h 2242502"/>
                <a:gd name="connsiteX8" fmla="*/ 0 w 2242504"/>
                <a:gd name="connsiteY8" fmla="*/ 1121251 h 2242502"/>
                <a:gd name="connsiteX9" fmla="*/ 1121252 w 2242504"/>
                <a:gd name="connsiteY9" fmla="*/ 0 h 224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2504" h="2242502">
                  <a:moveTo>
                    <a:pt x="1121252" y="224314"/>
                  </a:moveTo>
                  <a:cubicBezTo>
                    <a:pt x="625887" y="224314"/>
                    <a:pt x="224314" y="625886"/>
                    <a:pt x="224314" y="1121251"/>
                  </a:cubicBezTo>
                  <a:cubicBezTo>
                    <a:pt x="224314" y="1616616"/>
                    <a:pt x="625887" y="2018188"/>
                    <a:pt x="1121252" y="2018188"/>
                  </a:cubicBezTo>
                  <a:cubicBezTo>
                    <a:pt x="1616617" y="2018188"/>
                    <a:pt x="2018190" y="1616616"/>
                    <a:pt x="2018190" y="1121251"/>
                  </a:cubicBezTo>
                  <a:cubicBezTo>
                    <a:pt x="2018190" y="625886"/>
                    <a:pt x="1616617" y="224314"/>
                    <a:pt x="1121252" y="224314"/>
                  </a:cubicBezTo>
                  <a:close/>
                  <a:moveTo>
                    <a:pt x="1121252" y="0"/>
                  </a:moveTo>
                  <a:cubicBezTo>
                    <a:pt x="1740502" y="0"/>
                    <a:pt x="2242504" y="502001"/>
                    <a:pt x="2242504" y="1121251"/>
                  </a:cubicBezTo>
                  <a:cubicBezTo>
                    <a:pt x="2242504" y="1740501"/>
                    <a:pt x="1740502" y="2242502"/>
                    <a:pt x="1121252" y="2242502"/>
                  </a:cubicBezTo>
                  <a:cubicBezTo>
                    <a:pt x="502002" y="2242502"/>
                    <a:pt x="0" y="1740501"/>
                    <a:pt x="0" y="1121251"/>
                  </a:cubicBezTo>
                  <a:cubicBezTo>
                    <a:pt x="0" y="502001"/>
                    <a:pt x="502002" y="0"/>
                    <a:pt x="1121252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Freeform: Shape 48"/>
            <p:cNvSpPr/>
            <p:nvPr/>
          </p:nvSpPr>
          <p:spPr bwMode="auto">
            <a:xfrm>
              <a:off x="7503889" y="5092224"/>
              <a:ext cx="1793876" cy="1793874"/>
            </a:xfrm>
            <a:custGeom>
              <a:avLst/>
              <a:gdLst>
                <a:gd name="connsiteX0" fmla="*/ 896938 w 1793876"/>
                <a:gd name="connsiteY0" fmla="*/ 146526 h 1793874"/>
                <a:gd name="connsiteX1" fmla="*/ 146525 w 1793876"/>
                <a:gd name="connsiteY1" fmla="*/ 896937 h 1793874"/>
                <a:gd name="connsiteX2" fmla="*/ 896938 w 1793876"/>
                <a:gd name="connsiteY2" fmla="*/ 1647348 h 1793874"/>
                <a:gd name="connsiteX3" fmla="*/ 1647351 w 1793876"/>
                <a:gd name="connsiteY3" fmla="*/ 896937 h 1793874"/>
                <a:gd name="connsiteX4" fmla="*/ 896938 w 1793876"/>
                <a:gd name="connsiteY4" fmla="*/ 146526 h 1793874"/>
                <a:gd name="connsiteX5" fmla="*/ 896938 w 1793876"/>
                <a:gd name="connsiteY5" fmla="*/ 0 h 1793874"/>
                <a:gd name="connsiteX6" fmla="*/ 1793876 w 1793876"/>
                <a:gd name="connsiteY6" fmla="*/ 896937 h 1793874"/>
                <a:gd name="connsiteX7" fmla="*/ 896938 w 1793876"/>
                <a:gd name="connsiteY7" fmla="*/ 1793874 h 1793874"/>
                <a:gd name="connsiteX8" fmla="*/ 0 w 1793876"/>
                <a:gd name="connsiteY8" fmla="*/ 896937 h 1793874"/>
                <a:gd name="connsiteX9" fmla="*/ 896938 w 1793876"/>
                <a:gd name="connsiteY9" fmla="*/ 0 h 179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93876" h="1793874">
                  <a:moveTo>
                    <a:pt x="896938" y="146526"/>
                  </a:moveTo>
                  <a:cubicBezTo>
                    <a:pt x="482496" y="146526"/>
                    <a:pt x="146525" y="482496"/>
                    <a:pt x="146525" y="896937"/>
                  </a:cubicBezTo>
                  <a:cubicBezTo>
                    <a:pt x="146525" y="1311378"/>
                    <a:pt x="482496" y="1647348"/>
                    <a:pt x="896938" y="1647348"/>
                  </a:cubicBezTo>
                  <a:cubicBezTo>
                    <a:pt x="1311380" y="1647348"/>
                    <a:pt x="1647351" y="1311378"/>
                    <a:pt x="1647351" y="896937"/>
                  </a:cubicBezTo>
                  <a:cubicBezTo>
                    <a:pt x="1647351" y="482496"/>
                    <a:pt x="1311380" y="146526"/>
                    <a:pt x="896938" y="146526"/>
                  </a:cubicBezTo>
                  <a:close/>
                  <a:moveTo>
                    <a:pt x="896938" y="0"/>
                  </a:moveTo>
                  <a:cubicBezTo>
                    <a:pt x="1392303" y="0"/>
                    <a:pt x="1793876" y="401572"/>
                    <a:pt x="1793876" y="896937"/>
                  </a:cubicBezTo>
                  <a:cubicBezTo>
                    <a:pt x="1793876" y="1392302"/>
                    <a:pt x="1392303" y="1793874"/>
                    <a:pt x="896938" y="1793874"/>
                  </a:cubicBezTo>
                  <a:cubicBezTo>
                    <a:pt x="401573" y="1793874"/>
                    <a:pt x="0" y="1392302"/>
                    <a:pt x="0" y="896937"/>
                  </a:cubicBezTo>
                  <a:cubicBezTo>
                    <a:pt x="0" y="401572"/>
                    <a:pt x="401573" y="0"/>
                    <a:pt x="896938" y="0"/>
                  </a:cubicBezTo>
                  <a:close/>
                </a:path>
              </a:pathLst>
            </a:custGeom>
            <a:solidFill>
              <a:schemeClr val="tx2">
                <a:alpha val="41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36" name="Freeform 13"/>
          <p:cNvSpPr>
            <a:spLocks noChangeAspect="1" noEditPoints="1"/>
          </p:cNvSpPr>
          <p:nvPr/>
        </p:nvSpPr>
        <p:spPr bwMode="black">
          <a:xfrm>
            <a:off x="965180" y="1497147"/>
            <a:ext cx="416646" cy="421487"/>
          </a:xfrm>
          <a:custGeom>
            <a:avLst/>
            <a:gdLst>
              <a:gd name="T0" fmla="*/ 747 w 769"/>
              <a:gd name="T1" fmla="*/ 473 h 780"/>
              <a:gd name="T2" fmla="*/ 756 w 769"/>
              <a:gd name="T3" fmla="*/ 394 h 780"/>
              <a:gd name="T4" fmla="*/ 389 w 769"/>
              <a:gd name="T5" fmla="*/ 27 h 780"/>
              <a:gd name="T6" fmla="*/ 326 w 769"/>
              <a:gd name="T7" fmla="*/ 33 h 780"/>
              <a:gd name="T8" fmla="*/ 213 w 769"/>
              <a:gd name="T9" fmla="*/ 0 h 780"/>
              <a:gd name="T10" fmla="*/ 0 w 769"/>
              <a:gd name="T11" fmla="*/ 213 h 780"/>
              <a:gd name="T12" fmla="*/ 29 w 769"/>
              <a:gd name="T13" fmla="*/ 320 h 780"/>
              <a:gd name="T14" fmla="*/ 22 w 769"/>
              <a:gd name="T15" fmla="*/ 394 h 780"/>
              <a:gd name="T16" fmla="*/ 389 w 769"/>
              <a:gd name="T17" fmla="*/ 761 h 780"/>
              <a:gd name="T18" fmla="*/ 456 w 769"/>
              <a:gd name="T19" fmla="*/ 755 h 780"/>
              <a:gd name="T20" fmla="*/ 556 w 769"/>
              <a:gd name="T21" fmla="*/ 780 h 780"/>
              <a:gd name="T22" fmla="*/ 769 w 769"/>
              <a:gd name="T23" fmla="*/ 567 h 780"/>
              <a:gd name="T24" fmla="*/ 747 w 769"/>
              <a:gd name="T25" fmla="*/ 473 h 780"/>
              <a:gd name="T26" fmla="*/ 577 w 769"/>
              <a:gd name="T27" fmla="*/ 570 h 780"/>
              <a:gd name="T28" fmla="*/ 502 w 769"/>
              <a:gd name="T29" fmla="*/ 626 h 780"/>
              <a:gd name="T30" fmla="*/ 388 w 769"/>
              <a:gd name="T31" fmla="*/ 646 h 780"/>
              <a:gd name="T32" fmla="*/ 256 w 769"/>
              <a:gd name="T33" fmla="*/ 619 h 780"/>
              <a:gd name="T34" fmla="*/ 196 w 769"/>
              <a:gd name="T35" fmla="*/ 565 h 780"/>
              <a:gd name="T36" fmla="*/ 172 w 769"/>
              <a:gd name="T37" fmla="*/ 499 h 780"/>
              <a:gd name="T38" fmla="*/ 188 w 769"/>
              <a:gd name="T39" fmla="*/ 464 h 780"/>
              <a:gd name="T40" fmla="*/ 226 w 769"/>
              <a:gd name="T41" fmla="*/ 450 h 780"/>
              <a:gd name="T42" fmla="*/ 258 w 769"/>
              <a:gd name="T43" fmla="*/ 461 h 780"/>
              <a:gd name="T44" fmla="*/ 280 w 769"/>
              <a:gd name="T45" fmla="*/ 493 h 780"/>
              <a:gd name="T46" fmla="*/ 301 w 769"/>
              <a:gd name="T47" fmla="*/ 530 h 780"/>
              <a:gd name="T48" fmla="*/ 332 w 769"/>
              <a:gd name="T49" fmla="*/ 554 h 780"/>
              <a:gd name="T50" fmla="*/ 385 w 769"/>
              <a:gd name="T51" fmla="*/ 563 h 780"/>
              <a:gd name="T52" fmla="*/ 459 w 769"/>
              <a:gd name="T53" fmla="*/ 544 h 780"/>
              <a:gd name="T54" fmla="*/ 486 w 769"/>
              <a:gd name="T55" fmla="*/ 498 h 780"/>
              <a:gd name="T56" fmla="*/ 472 w 769"/>
              <a:gd name="T57" fmla="*/ 463 h 780"/>
              <a:gd name="T58" fmla="*/ 433 w 769"/>
              <a:gd name="T59" fmla="*/ 442 h 780"/>
              <a:gd name="T60" fmla="*/ 365 w 769"/>
              <a:gd name="T61" fmla="*/ 425 h 780"/>
              <a:gd name="T62" fmla="*/ 269 w 769"/>
              <a:gd name="T63" fmla="*/ 396 h 780"/>
              <a:gd name="T64" fmla="*/ 206 w 769"/>
              <a:gd name="T65" fmla="*/ 350 h 780"/>
              <a:gd name="T66" fmla="*/ 182 w 769"/>
              <a:gd name="T67" fmla="*/ 277 h 780"/>
              <a:gd name="T68" fmla="*/ 207 w 769"/>
              <a:gd name="T69" fmla="*/ 202 h 780"/>
              <a:gd name="T70" fmla="*/ 279 w 769"/>
              <a:gd name="T71" fmla="*/ 153 h 780"/>
              <a:gd name="T72" fmla="*/ 386 w 769"/>
              <a:gd name="T73" fmla="*/ 136 h 780"/>
              <a:gd name="T74" fmla="*/ 472 w 769"/>
              <a:gd name="T75" fmla="*/ 147 h 780"/>
              <a:gd name="T76" fmla="*/ 532 w 769"/>
              <a:gd name="T77" fmla="*/ 178 h 780"/>
              <a:gd name="T78" fmla="*/ 568 w 769"/>
              <a:gd name="T79" fmla="*/ 218 h 780"/>
              <a:gd name="T80" fmla="*/ 580 w 769"/>
              <a:gd name="T81" fmla="*/ 259 h 780"/>
              <a:gd name="T82" fmla="*/ 565 w 769"/>
              <a:gd name="T83" fmla="*/ 295 h 780"/>
              <a:gd name="T84" fmla="*/ 527 w 769"/>
              <a:gd name="T85" fmla="*/ 311 h 780"/>
              <a:gd name="T86" fmla="*/ 495 w 769"/>
              <a:gd name="T87" fmla="*/ 301 h 780"/>
              <a:gd name="T88" fmla="*/ 473 w 769"/>
              <a:gd name="T89" fmla="*/ 272 h 780"/>
              <a:gd name="T90" fmla="*/ 440 w 769"/>
              <a:gd name="T91" fmla="*/ 231 h 780"/>
              <a:gd name="T92" fmla="*/ 379 w 769"/>
              <a:gd name="T93" fmla="*/ 217 h 780"/>
              <a:gd name="T94" fmla="*/ 316 w 769"/>
              <a:gd name="T95" fmla="*/ 232 h 780"/>
              <a:gd name="T96" fmla="*/ 293 w 769"/>
              <a:gd name="T97" fmla="*/ 268 h 780"/>
              <a:gd name="T98" fmla="*/ 300 w 769"/>
              <a:gd name="T99" fmla="*/ 289 h 780"/>
              <a:gd name="T100" fmla="*/ 322 w 769"/>
              <a:gd name="T101" fmla="*/ 306 h 780"/>
              <a:gd name="T102" fmla="*/ 352 w 769"/>
              <a:gd name="T103" fmla="*/ 317 h 780"/>
              <a:gd name="T104" fmla="*/ 402 w 769"/>
              <a:gd name="T105" fmla="*/ 329 h 780"/>
              <a:gd name="T106" fmla="*/ 483 w 769"/>
              <a:gd name="T107" fmla="*/ 351 h 780"/>
              <a:gd name="T108" fmla="*/ 546 w 769"/>
              <a:gd name="T109" fmla="*/ 379 h 780"/>
              <a:gd name="T110" fmla="*/ 588 w 769"/>
              <a:gd name="T111" fmla="*/ 423 h 780"/>
              <a:gd name="T112" fmla="*/ 603 w 769"/>
              <a:gd name="T113" fmla="*/ 488 h 780"/>
              <a:gd name="T114" fmla="*/ 577 w 769"/>
              <a:gd name="T115" fmla="*/ 570 h 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9" h="780">
                <a:moveTo>
                  <a:pt x="747" y="473"/>
                </a:moveTo>
                <a:cubicBezTo>
                  <a:pt x="753" y="448"/>
                  <a:pt x="756" y="421"/>
                  <a:pt x="756" y="394"/>
                </a:cubicBezTo>
                <a:cubicBezTo>
                  <a:pt x="756" y="192"/>
                  <a:pt x="591" y="27"/>
                  <a:pt x="389" y="27"/>
                </a:cubicBezTo>
                <a:cubicBezTo>
                  <a:pt x="367" y="27"/>
                  <a:pt x="346" y="29"/>
                  <a:pt x="326" y="33"/>
                </a:cubicBezTo>
                <a:cubicBezTo>
                  <a:pt x="293" y="12"/>
                  <a:pt x="254" y="0"/>
                  <a:pt x="213" y="0"/>
                </a:cubicBezTo>
                <a:cubicBezTo>
                  <a:pt x="95" y="0"/>
                  <a:pt x="0" y="95"/>
                  <a:pt x="0" y="213"/>
                </a:cubicBezTo>
                <a:cubicBezTo>
                  <a:pt x="0" y="252"/>
                  <a:pt x="11" y="289"/>
                  <a:pt x="29" y="320"/>
                </a:cubicBezTo>
                <a:cubicBezTo>
                  <a:pt x="24" y="344"/>
                  <a:pt x="22" y="369"/>
                  <a:pt x="22" y="394"/>
                </a:cubicBezTo>
                <a:cubicBezTo>
                  <a:pt x="22" y="597"/>
                  <a:pt x="186" y="761"/>
                  <a:pt x="389" y="761"/>
                </a:cubicBezTo>
                <a:cubicBezTo>
                  <a:pt x="412" y="761"/>
                  <a:pt x="434" y="759"/>
                  <a:pt x="456" y="755"/>
                </a:cubicBezTo>
                <a:cubicBezTo>
                  <a:pt x="486" y="771"/>
                  <a:pt x="520" y="780"/>
                  <a:pt x="556" y="780"/>
                </a:cubicBezTo>
                <a:cubicBezTo>
                  <a:pt x="674" y="780"/>
                  <a:pt x="769" y="685"/>
                  <a:pt x="769" y="567"/>
                </a:cubicBezTo>
                <a:cubicBezTo>
                  <a:pt x="769" y="534"/>
                  <a:pt x="761" y="501"/>
                  <a:pt x="747" y="473"/>
                </a:cubicBezTo>
                <a:close/>
                <a:moveTo>
                  <a:pt x="577" y="570"/>
                </a:moveTo>
                <a:cubicBezTo>
                  <a:pt x="560" y="594"/>
                  <a:pt x="535" y="613"/>
                  <a:pt x="502" y="626"/>
                </a:cubicBezTo>
                <a:cubicBezTo>
                  <a:pt x="470" y="640"/>
                  <a:pt x="432" y="646"/>
                  <a:pt x="388" y="646"/>
                </a:cubicBezTo>
                <a:cubicBezTo>
                  <a:pt x="335" y="646"/>
                  <a:pt x="291" y="637"/>
                  <a:pt x="256" y="619"/>
                </a:cubicBezTo>
                <a:cubicBezTo>
                  <a:pt x="232" y="605"/>
                  <a:pt x="211" y="587"/>
                  <a:pt x="196" y="565"/>
                </a:cubicBezTo>
                <a:cubicBezTo>
                  <a:pt x="180" y="543"/>
                  <a:pt x="172" y="520"/>
                  <a:pt x="172" y="499"/>
                </a:cubicBezTo>
                <a:cubicBezTo>
                  <a:pt x="172" y="485"/>
                  <a:pt x="177" y="474"/>
                  <a:pt x="188" y="464"/>
                </a:cubicBezTo>
                <a:cubicBezTo>
                  <a:pt x="198" y="455"/>
                  <a:pt x="211" y="450"/>
                  <a:pt x="226" y="450"/>
                </a:cubicBezTo>
                <a:cubicBezTo>
                  <a:pt x="239" y="450"/>
                  <a:pt x="249" y="454"/>
                  <a:pt x="258" y="461"/>
                </a:cubicBezTo>
                <a:cubicBezTo>
                  <a:pt x="267" y="468"/>
                  <a:pt x="274" y="479"/>
                  <a:pt x="280" y="493"/>
                </a:cubicBezTo>
                <a:cubicBezTo>
                  <a:pt x="286" y="508"/>
                  <a:pt x="293" y="520"/>
                  <a:pt x="301" y="530"/>
                </a:cubicBezTo>
                <a:cubicBezTo>
                  <a:pt x="308" y="540"/>
                  <a:pt x="318" y="548"/>
                  <a:pt x="332" y="554"/>
                </a:cubicBezTo>
                <a:cubicBezTo>
                  <a:pt x="345" y="560"/>
                  <a:pt x="363" y="563"/>
                  <a:pt x="385" y="563"/>
                </a:cubicBezTo>
                <a:cubicBezTo>
                  <a:pt x="415" y="563"/>
                  <a:pt x="440" y="557"/>
                  <a:pt x="459" y="544"/>
                </a:cubicBezTo>
                <a:cubicBezTo>
                  <a:pt x="477" y="532"/>
                  <a:pt x="486" y="517"/>
                  <a:pt x="486" y="498"/>
                </a:cubicBezTo>
                <a:cubicBezTo>
                  <a:pt x="486" y="484"/>
                  <a:pt x="481" y="472"/>
                  <a:pt x="472" y="463"/>
                </a:cubicBezTo>
                <a:cubicBezTo>
                  <a:pt x="462" y="454"/>
                  <a:pt x="449" y="447"/>
                  <a:pt x="433" y="442"/>
                </a:cubicBezTo>
                <a:cubicBezTo>
                  <a:pt x="416" y="437"/>
                  <a:pt x="393" y="431"/>
                  <a:pt x="365" y="425"/>
                </a:cubicBezTo>
                <a:cubicBezTo>
                  <a:pt x="327" y="417"/>
                  <a:pt x="295" y="407"/>
                  <a:pt x="269" y="396"/>
                </a:cubicBezTo>
                <a:cubicBezTo>
                  <a:pt x="243" y="385"/>
                  <a:pt x="222" y="370"/>
                  <a:pt x="206" y="350"/>
                </a:cubicBezTo>
                <a:cubicBezTo>
                  <a:pt x="190" y="331"/>
                  <a:pt x="182" y="306"/>
                  <a:pt x="182" y="277"/>
                </a:cubicBezTo>
                <a:cubicBezTo>
                  <a:pt x="182" y="249"/>
                  <a:pt x="191" y="224"/>
                  <a:pt x="207" y="202"/>
                </a:cubicBezTo>
                <a:cubicBezTo>
                  <a:pt x="224" y="181"/>
                  <a:pt x="248" y="164"/>
                  <a:pt x="279" y="153"/>
                </a:cubicBezTo>
                <a:cubicBezTo>
                  <a:pt x="309" y="142"/>
                  <a:pt x="345" y="136"/>
                  <a:pt x="386" y="136"/>
                </a:cubicBezTo>
                <a:cubicBezTo>
                  <a:pt x="419" y="136"/>
                  <a:pt x="448" y="140"/>
                  <a:pt x="472" y="147"/>
                </a:cubicBezTo>
                <a:cubicBezTo>
                  <a:pt x="496" y="155"/>
                  <a:pt x="516" y="165"/>
                  <a:pt x="532" y="178"/>
                </a:cubicBezTo>
                <a:cubicBezTo>
                  <a:pt x="549" y="190"/>
                  <a:pt x="561" y="204"/>
                  <a:pt x="568" y="218"/>
                </a:cubicBezTo>
                <a:cubicBezTo>
                  <a:pt x="576" y="232"/>
                  <a:pt x="580" y="246"/>
                  <a:pt x="580" y="259"/>
                </a:cubicBezTo>
                <a:cubicBezTo>
                  <a:pt x="580" y="273"/>
                  <a:pt x="575" y="284"/>
                  <a:pt x="565" y="295"/>
                </a:cubicBezTo>
                <a:cubicBezTo>
                  <a:pt x="555" y="305"/>
                  <a:pt x="542" y="311"/>
                  <a:pt x="527" y="311"/>
                </a:cubicBezTo>
                <a:cubicBezTo>
                  <a:pt x="513" y="311"/>
                  <a:pt x="503" y="307"/>
                  <a:pt x="495" y="301"/>
                </a:cubicBezTo>
                <a:cubicBezTo>
                  <a:pt x="488" y="295"/>
                  <a:pt x="481" y="285"/>
                  <a:pt x="473" y="272"/>
                </a:cubicBezTo>
                <a:cubicBezTo>
                  <a:pt x="464" y="254"/>
                  <a:pt x="453" y="241"/>
                  <a:pt x="440" y="231"/>
                </a:cubicBezTo>
                <a:cubicBezTo>
                  <a:pt x="428" y="221"/>
                  <a:pt x="407" y="217"/>
                  <a:pt x="379" y="217"/>
                </a:cubicBezTo>
                <a:cubicBezTo>
                  <a:pt x="353" y="217"/>
                  <a:pt x="331" y="222"/>
                  <a:pt x="316" y="232"/>
                </a:cubicBezTo>
                <a:cubicBezTo>
                  <a:pt x="300" y="242"/>
                  <a:pt x="293" y="254"/>
                  <a:pt x="293" y="268"/>
                </a:cubicBezTo>
                <a:cubicBezTo>
                  <a:pt x="293" y="276"/>
                  <a:pt x="295" y="283"/>
                  <a:pt x="300" y="289"/>
                </a:cubicBezTo>
                <a:cubicBezTo>
                  <a:pt x="305" y="295"/>
                  <a:pt x="313" y="301"/>
                  <a:pt x="322" y="306"/>
                </a:cubicBezTo>
                <a:cubicBezTo>
                  <a:pt x="332" y="310"/>
                  <a:pt x="342" y="314"/>
                  <a:pt x="352" y="317"/>
                </a:cubicBezTo>
                <a:cubicBezTo>
                  <a:pt x="362" y="320"/>
                  <a:pt x="379" y="324"/>
                  <a:pt x="402" y="329"/>
                </a:cubicBezTo>
                <a:cubicBezTo>
                  <a:pt x="432" y="336"/>
                  <a:pt x="459" y="343"/>
                  <a:pt x="483" y="351"/>
                </a:cubicBezTo>
                <a:cubicBezTo>
                  <a:pt x="508" y="359"/>
                  <a:pt x="529" y="368"/>
                  <a:pt x="546" y="379"/>
                </a:cubicBezTo>
                <a:cubicBezTo>
                  <a:pt x="564" y="391"/>
                  <a:pt x="578" y="406"/>
                  <a:pt x="588" y="423"/>
                </a:cubicBezTo>
                <a:cubicBezTo>
                  <a:pt x="598" y="441"/>
                  <a:pt x="603" y="462"/>
                  <a:pt x="603" y="488"/>
                </a:cubicBezTo>
                <a:cubicBezTo>
                  <a:pt x="603" y="518"/>
                  <a:pt x="594" y="545"/>
                  <a:pt x="577" y="57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>
              <a:solidFill>
                <a:srgbClr val="353535"/>
              </a:solidFill>
              <a:latin typeface="Segoe UI Semiligh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6422794" y="5562904"/>
            <a:ext cx="1833131" cy="1280894"/>
            <a:chOff x="7794410" y="5586350"/>
            <a:chExt cx="1833131" cy="1280894"/>
          </a:xfrm>
        </p:grpSpPr>
        <p:grpSp>
          <p:nvGrpSpPr>
            <p:cNvPr id="56" name="Group 55"/>
            <p:cNvGrpSpPr/>
            <p:nvPr/>
          </p:nvGrpSpPr>
          <p:grpSpPr>
            <a:xfrm>
              <a:off x="7794410" y="5586350"/>
              <a:ext cx="1833131" cy="1280894"/>
              <a:chOff x="7769155" y="544934"/>
              <a:chExt cx="1833131" cy="1280894"/>
            </a:xfrm>
          </p:grpSpPr>
          <p:sp>
            <p:nvSpPr>
              <p:cNvPr id="57" name="Oval 56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69155" y="1308763"/>
                <a:ext cx="18331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Cognitive Toolkit</a:t>
                </a:r>
              </a:p>
            </p:txBody>
          </p:sp>
        </p:grpSp>
        <p:sp>
          <p:nvSpPr>
            <p:cNvPr id="59" name="Data &amp; AI" title="Icon of several circles connected to eachother by lines">
              <a:extLst>
                <a:ext uri="{FF2B5EF4-FFF2-40B4-BE49-F238E27FC236}">
                  <a16:creationId xmlns:a16="http://schemas.microsoft.com/office/drawing/2014/main" xmlns="" id="{58AD02C3-4CBE-4ADB-B300-2FBB03A077D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61990" y="5756652"/>
              <a:ext cx="500033" cy="399830"/>
            </a:xfrm>
            <a:custGeom>
              <a:avLst/>
              <a:gdLst>
                <a:gd name="T0" fmla="*/ 465 w 706"/>
                <a:gd name="T1" fmla="*/ 76 h 564"/>
                <a:gd name="T2" fmla="*/ 465 w 706"/>
                <a:gd name="T3" fmla="*/ 0 h 564"/>
                <a:gd name="T4" fmla="*/ 668 w 706"/>
                <a:gd name="T5" fmla="*/ 138 h 564"/>
                <a:gd name="T6" fmla="*/ 668 w 706"/>
                <a:gd name="T7" fmla="*/ 214 h 564"/>
                <a:gd name="T8" fmla="*/ 668 w 706"/>
                <a:gd name="T9" fmla="*/ 138 h 564"/>
                <a:gd name="T10" fmla="*/ 454 w 706"/>
                <a:gd name="T11" fmla="*/ 314 h 564"/>
                <a:gd name="T12" fmla="*/ 530 w 706"/>
                <a:gd name="T13" fmla="*/ 314 h 564"/>
                <a:gd name="T14" fmla="*/ 637 w 706"/>
                <a:gd name="T15" fmla="*/ 422 h 564"/>
                <a:gd name="T16" fmla="*/ 637 w 706"/>
                <a:gd name="T17" fmla="*/ 499 h 564"/>
                <a:gd name="T18" fmla="*/ 637 w 706"/>
                <a:gd name="T19" fmla="*/ 422 h 564"/>
                <a:gd name="T20" fmla="*/ 282 w 706"/>
                <a:gd name="T21" fmla="*/ 526 h 564"/>
                <a:gd name="T22" fmla="*/ 358 w 706"/>
                <a:gd name="T23" fmla="*/ 526 h 564"/>
                <a:gd name="T24" fmla="*/ 38 w 706"/>
                <a:gd name="T25" fmla="*/ 338 h 564"/>
                <a:gd name="T26" fmla="*/ 38 w 706"/>
                <a:gd name="T27" fmla="*/ 415 h 564"/>
                <a:gd name="T28" fmla="*/ 38 w 706"/>
                <a:gd name="T29" fmla="*/ 338 h 564"/>
                <a:gd name="T30" fmla="*/ 258 w 706"/>
                <a:gd name="T31" fmla="*/ 205 h 564"/>
                <a:gd name="T32" fmla="*/ 334 w 706"/>
                <a:gd name="T33" fmla="*/ 205 h 564"/>
                <a:gd name="T34" fmla="*/ 120 w 706"/>
                <a:gd name="T35" fmla="*/ 75 h 564"/>
                <a:gd name="T36" fmla="*/ 120 w 706"/>
                <a:gd name="T37" fmla="*/ 152 h 564"/>
                <a:gd name="T38" fmla="*/ 120 w 706"/>
                <a:gd name="T39" fmla="*/ 75 h 564"/>
                <a:gd name="T40" fmla="*/ 258 w 706"/>
                <a:gd name="T41" fmla="*/ 188 h 564"/>
                <a:gd name="T42" fmla="*/ 460 w 706"/>
                <a:gd name="T43" fmla="*/ 294 h 564"/>
                <a:gd name="T44" fmla="*/ 76 w 706"/>
                <a:gd name="T45" fmla="*/ 376 h 564"/>
                <a:gd name="T46" fmla="*/ 288 w 706"/>
                <a:gd name="T47" fmla="*/ 505 h 564"/>
                <a:gd name="T48" fmla="*/ 603 w 706"/>
                <a:gd name="T49" fmla="*/ 479 h 564"/>
                <a:gd name="T50" fmla="*/ 159 w 706"/>
                <a:gd name="T51" fmla="*/ 104 h 564"/>
                <a:gd name="T52" fmla="*/ 637 w 706"/>
                <a:gd name="T53" fmla="*/ 151 h 564"/>
                <a:gd name="T54" fmla="*/ 523 w 706"/>
                <a:gd name="T55" fmla="*/ 291 h 564"/>
                <a:gd name="T56" fmla="*/ 465 w 706"/>
                <a:gd name="T57" fmla="*/ 347 h 564"/>
                <a:gd name="T58" fmla="*/ 334 w 706"/>
                <a:gd name="T59" fmla="*/ 490 h 564"/>
                <a:gd name="T60" fmla="*/ 320 w 706"/>
                <a:gd name="T61" fmla="*/ 488 h 564"/>
                <a:gd name="T62" fmla="*/ 134 w 706"/>
                <a:gd name="T63" fmla="*/ 149 h 564"/>
                <a:gd name="T64" fmla="*/ 438 w 706"/>
                <a:gd name="T65" fmla="*/ 65 h 564"/>
                <a:gd name="T66" fmla="*/ 624 w 706"/>
                <a:gd name="T67" fmla="*/ 425 h 564"/>
                <a:gd name="T68" fmla="*/ 603 w 706"/>
                <a:gd name="T69" fmla="*/ 43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564">
                  <a:moveTo>
                    <a:pt x="503" y="38"/>
                  </a:moveTo>
                  <a:cubicBezTo>
                    <a:pt x="503" y="59"/>
                    <a:pt x="486" y="76"/>
                    <a:pt x="465" y="76"/>
                  </a:cubicBezTo>
                  <a:cubicBezTo>
                    <a:pt x="444" y="76"/>
                    <a:pt x="427" y="59"/>
                    <a:pt x="427" y="38"/>
                  </a:cubicBezTo>
                  <a:cubicBezTo>
                    <a:pt x="427" y="17"/>
                    <a:pt x="444" y="0"/>
                    <a:pt x="465" y="0"/>
                  </a:cubicBezTo>
                  <a:cubicBezTo>
                    <a:pt x="486" y="0"/>
                    <a:pt x="503" y="17"/>
                    <a:pt x="503" y="38"/>
                  </a:cubicBezTo>
                  <a:close/>
                  <a:moveTo>
                    <a:pt x="668" y="138"/>
                  </a:moveTo>
                  <a:cubicBezTo>
                    <a:pt x="647" y="138"/>
                    <a:pt x="630" y="155"/>
                    <a:pt x="630" y="176"/>
                  </a:cubicBezTo>
                  <a:cubicBezTo>
                    <a:pt x="630" y="197"/>
                    <a:pt x="647" y="214"/>
                    <a:pt x="668" y="214"/>
                  </a:cubicBezTo>
                  <a:cubicBezTo>
                    <a:pt x="689" y="214"/>
                    <a:pt x="706" y="197"/>
                    <a:pt x="706" y="176"/>
                  </a:cubicBezTo>
                  <a:cubicBezTo>
                    <a:pt x="706" y="155"/>
                    <a:pt x="689" y="138"/>
                    <a:pt x="668" y="138"/>
                  </a:cubicBezTo>
                  <a:close/>
                  <a:moveTo>
                    <a:pt x="492" y="276"/>
                  </a:moveTo>
                  <a:cubicBezTo>
                    <a:pt x="471" y="276"/>
                    <a:pt x="454" y="293"/>
                    <a:pt x="454" y="314"/>
                  </a:cubicBezTo>
                  <a:cubicBezTo>
                    <a:pt x="454" y="335"/>
                    <a:pt x="471" y="352"/>
                    <a:pt x="492" y="352"/>
                  </a:cubicBezTo>
                  <a:cubicBezTo>
                    <a:pt x="513" y="352"/>
                    <a:pt x="530" y="335"/>
                    <a:pt x="530" y="314"/>
                  </a:cubicBezTo>
                  <a:cubicBezTo>
                    <a:pt x="530" y="293"/>
                    <a:pt x="513" y="276"/>
                    <a:pt x="492" y="276"/>
                  </a:cubicBezTo>
                  <a:close/>
                  <a:moveTo>
                    <a:pt x="637" y="422"/>
                  </a:moveTo>
                  <a:cubicBezTo>
                    <a:pt x="616" y="422"/>
                    <a:pt x="599" y="440"/>
                    <a:pt x="599" y="461"/>
                  </a:cubicBezTo>
                  <a:cubicBezTo>
                    <a:pt x="599" y="482"/>
                    <a:pt x="616" y="499"/>
                    <a:pt x="637" y="499"/>
                  </a:cubicBezTo>
                  <a:cubicBezTo>
                    <a:pt x="658" y="499"/>
                    <a:pt x="675" y="482"/>
                    <a:pt x="675" y="461"/>
                  </a:cubicBezTo>
                  <a:cubicBezTo>
                    <a:pt x="675" y="440"/>
                    <a:pt x="658" y="422"/>
                    <a:pt x="637" y="422"/>
                  </a:cubicBezTo>
                  <a:close/>
                  <a:moveTo>
                    <a:pt x="320" y="488"/>
                  </a:moveTo>
                  <a:cubicBezTo>
                    <a:pt x="299" y="488"/>
                    <a:pt x="282" y="505"/>
                    <a:pt x="282" y="526"/>
                  </a:cubicBezTo>
                  <a:cubicBezTo>
                    <a:pt x="282" y="547"/>
                    <a:pt x="299" y="564"/>
                    <a:pt x="320" y="564"/>
                  </a:cubicBezTo>
                  <a:cubicBezTo>
                    <a:pt x="341" y="564"/>
                    <a:pt x="358" y="547"/>
                    <a:pt x="358" y="526"/>
                  </a:cubicBezTo>
                  <a:cubicBezTo>
                    <a:pt x="358" y="505"/>
                    <a:pt x="341" y="488"/>
                    <a:pt x="320" y="488"/>
                  </a:cubicBezTo>
                  <a:close/>
                  <a:moveTo>
                    <a:pt x="38" y="338"/>
                  </a:moveTo>
                  <a:cubicBezTo>
                    <a:pt x="17" y="338"/>
                    <a:pt x="0" y="355"/>
                    <a:pt x="0" y="376"/>
                  </a:cubicBezTo>
                  <a:cubicBezTo>
                    <a:pt x="0" y="398"/>
                    <a:pt x="17" y="415"/>
                    <a:pt x="38" y="415"/>
                  </a:cubicBezTo>
                  <a:cubicBezTo>
                    <a:pt x="59" y="415"/>
                    <a:pt x="76" y="398"/>
                    <a:pt x="76" y="376"/>
                  </a:cubicBezTo>
                  <a:cubicBezTo>
                    <a:pt x="76" y="355"/>
                    <a:pt x="59" y="338"/>
                    <a:pt x="38" y="338"/>
                  </a:cubicBezTo>
                  <a:close/>
                  <a:moveTo>
                    <a:pt x="296" y="167"/>
                  </a:moveTo>
                  <a:cubicBezTo>
                    <a:pt x="275" y="167"/>
                    <a:pt x="258" y="184"/>
                    <a:pt x="258" y="205"/>
                  </a:cubicBezTo>
                  <a:cubicBezTo>
                    <a:pt x="258" y="226"/>
                    <a:pt x="275" y="243"/>
                    <a:pt x="296" y="243"/>
                  </a:cubicBezTo>
                  <a:cubicBezTo>
                    <a:pt x="317" y="243"/>
                    <a:pt x="334" y="226"/>
                    <a:pt x="334" y="205"/>
                  </a:cubicBezTo>
                  <a:cubicBezTo>
                    <a:pt x="334" y="184"/>
                    <a:pt x="317" y="167"/>
                    <a:pt x="296" y="167"/>
                  </a:cubicBezTo>
                  <a:close/>
                  <a:moveTo>
                    <a:pt x="120" y="75"/>
                  </a:moveTo>
                  <a:cubicBezTo>
                    <a:pt x="99" y="75"/>
                    <a:pt x="82" y="93"/>
                    <a:pt x="82" y="114"/>
                  </a:cubicBezTo>
                  <a:cubicBezTo>
                    <a:pt x="82" y="135"/>
                    <a:pt x="99" y="152"/>
                    <a:pt x="120" y="152"/>
                  </a:cubicBezTo>
                  <a:cubicBezTo>
                    <a:pt x="142" y="152"/>
                    <a:pt x="159" y="135"/>
                    <a:pt x="159" y="114"/>
                  </a:cubicBezTo>
                  <a:cubicBezTo>
                    <a:pt x="159" y="93"/>
                    <a:pt x="142" y="75"/>
                    <a:pt x="120" y="75"/>
                  </a:cubicBezTo>
                  <a:close/>
                  <a:moveTo>
                    <a:pt x="153" y="133"/>
                  </a:moveTo>
                  <a:cubicBezTo>
                    <a:pt x="258" y="188"/>
                    <a:pt x="258" y="188"/>
                    <a:pt x="258" y="188"/>
                  </a:cubicBezTo>
                  <a:moveTo>
                    <a:pt x="328" y="225"/>
                  </a:moveTo>
                  <a:cubicBezTo>
                    <a:pt x="460" y="294"/>
                    <a:pt x="460" y="294"/>
                    <a:pt x="460" y="294"/>
                  </a:cubicBezTo>
                  <a:moveTo>
                    <a:pt x="454" y="314"/>
                  </a:moveTo>
                  <a:cubicBezTo>
                    <a:pt x="76" y="376"/>
                    <a:pt x="76" y="376"/>
                    <a:pt x="76" y="376"/>
                  </a:cubicBezTo>
                  <a:moveTo>
                    <a:pt x="71" y="395"/>
                  </a:moveTo>
                  <a:cubicBezTo>
                    <a:pt x="288" y="505"/>
                    <a:pt x="288" y="505"/>
                    <a:pt x="288" y="505"/>
                  </a:cubicBezTo>
                  <a:moveTo>
                    <a:pt x="358" y="526"/>
                  </a:moveTo>
                  <a:cubicBezTo>
                    <a:pt x="603" y="479"/>
                    <a:pt x="603" y="479"/>
                    <a:pt x="603" y="479"/>
                  </a:cubicBezTo>
                  <a:moveTo>
                    <a:pt x="427" y="38"/>
                  </a:moveTo>
                  <a:cubicBezTo>
                    <a:pt x="159" y="104"/>
                    <a:pt x="159" y="104"/>
                    <a:pt x="159" y="104"/>
                  </a:cubicBezTo>
                  <a:moveTo>
                    <a:pt x="497" y="59"/>
                  </a:moveTo>
                  <a:cubicBezTo>
                    <a:pt x="637" y="151"/>
                    <a:pt x="637" y="151"/>
                    <a:pt x="637" y="151"/>
                  </a:cubicBezTo>
                  <a:moveTo>
                    <a:pt x="637" y="198"/>
                  </a:moveTo>
                  <a:cubicBezTo>
                    <a:pt x="523" y="291"/>
                    <a:pt x="523" y="291"/>
                    <a:pt x="523" y="291"/>
                  </a:cubicBezTo>
                  <a:moveTo>
                    <a:pt x="346" y="497"/>
                  </a:moveTo>
                  <a:cubicBezTo>
                    <a:pt x="465" y="347"/>
                    <a:pt x="465" y="347"/>
                    <a:pt x="465" y="347"/>
                  </a:cubicBezTo>
                  <a:moveTo>
                    <a:pt x="447" y="76"/>
                  </a:moveTo>
                  <a:cubicBezTo>
                    <a:pt x="334" y="490"/>
                    <a:pt x="334" y="490"/>
                    <a:pt x="334" y="490"/>
                  </a:cubicBezTo>
                  <a:moveTo>
                    <a:pt x="296" y="243"/>
                  </a:moveTo>
                  <a:cubicBezTo>
                    <a:pt x="320" y="488"/>
                    <a:pt x="320" y="488"/>
                    <a:pt x="320" y="488"/>
                  </a:cubicBezTo>
                  <a:moveTo>
                    <a:pt x="305" y="488"/>
                  </a:moveTo>
                  <a:cubicBezTo>
                    <a:pt x="134" y="149"/>
                    <a:pt x="134" y="149"/>
                    <a:pt x="134" y="149"/>
                  </a:cubicBezTo>
                  <a:moveTo>
                    <a:pt x="323" y="179"/>
                  </a:moveTo>
                  <a:cubicBezTo>
                    <a:pt x="438" y="65"/>
                    <a:pt x="438" y="65"/>
                    <a:pt x="438" y="65"/>
                  </a:cubicBezTo>
                  <a:moveTo>
                    <a:pt x="481" y="76"/>
                  </a:moveTo>
                  <a:cubicBezTo>
                    <a:pt x="624" y="425"/>
                    <a:pt x="624" y="425"/>
                    <a:pt x="624" y="425"/>
                  </a:cubicBezTo>
                  <a:moveTo>
                    <a:pt x="514" y="347"/>
                  </a:moveTo>
                  <a:cubicBezTo>
                    <a:pt x="603" y="434"/>
                    <a:pt x="603" y="434"/>
                    <a:pt x="603" y="434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89393" y="4253799"/>
            <a:ext cx="899926" cy="1280894"/>
            <a:chOff x="8261009" y="4277245"/>
            <a:chExt cx="899926" cy="1280894"/>
          </a:xfrm>
        </p:grpSpPr>
        <p:grpSp>
          <p:nvGrpSpPr>
            <p:cNvPr id="53" name="Group 52"/>
            <p:cNvGrpSpPr/>
            <p:nvPr/>
          </p:nvGrpSpPr>
          <p:grpSpPr>
            <a:xfrm>
              <a:off x="8261009" y="4277245"/>
              <a:ext cx="899926" cy="1280894"/>
              <a:chOff x="8235754" y="544934"/>
              <a:chExt cx="899926" cy="1280894"/>
            </a:xfrm>
          </p:grpSpPr>
          <p:sp>
            <p:nvSpPr>
              <p:cNvPr id="54" name="Oval 53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235754" y="1308763"/>
                <a:ext cx="899926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Vision</a:t>
                </a:r>
              </a:p>
            </p:txBody>
          </p:sp>
        </p:grpSp>
        <p:sp>
          <p:nvSpPr>
            <p:cNvPr id="60" name="Eye" title="Icon of an eye">
              <a:extLst>
                <a:ext uri="{FF2B5EF4-FFF2-40B4-BE49-F238E27FC236}">
                  <a16:creationId xmlns:a16="http://schemas.microsoft.com/office/drawing/2014/main" xmlns="" id="{26938F20-F7DA-44B2-A13A-ACCAE951325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71481" y="4497171"/>
              <a:ext cx="502920" cy="277671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834890" y="2908165"/>
            <a:ext cx="1008931" cy="1280894"/>
            <a:chOff x="8206506" y="2968140"/>
            <a:chExt cx="1008931" cy="1280894"/>
          </a:xfrm>
        </p:grpSpPr>
        <p:grpSp>
          <p:nvGrpSpPr>
            <p:cNvPr id="50" name="Group 49"/>
            <p:cNvGrpSpPr/>
            <p:nvPr/>
          </p:nvGrpSpPr>
          <p:grpSpPr>
            <a:xfrm>
              <a:off x="8206506" y="2968140"/>
              <a:ext cx="1008931" cy="1280894"/>
              <a:chOff x="8181251" y="544934"/>
              <a:chExt cx="1008931" cy="1280894"/>
            </a:xfrm>
          </p:grpSpPr>
          <p:sp>
            <p:nvSpPr>
              <p:cNvPr id="51" name="Oval 50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181251" y="1308763"/>
                <a:ext cx="1008931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Speech</a:t>
                </a:r>
              </a:p>
            </p:txBody>
          </p:sp>
        </p:grpSp>
        <p:sp>
          <p:nvSpPr>
            <p:cNvPr id="61" name="Microsoft_E720" title="Icon of a microphone">
              <a:extLst>
                <a:ext uri="{FF2B5EF4-FFF2-40B4-BE49-F238E27FC236}">
                  <a16:creationId xmlns:a16="http://schemas.microsoft.com/office/drawing/2014/main" xmlns="" id="{1D800E4A-CBB8-41CC-ADB2-D40BAD9E402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88189" y="3173845"/>
              <a:ext cx="243722" cy="365760"/>
            </a:xfrm>
            <a:custGeom>
              <a:avLst/>
              <a:gdLst>
                <a:gd name="T0" fmla="*/ 1250 w 2500"/>
                <a:gd name="T1" fmla="*/ 3251 h 3751"/>
                <a:gd name="T2" fmla="*/ 1250 w 2500"/>
                <a:gd name="T3" fmla="*/ 3751 h 3751"/>
                <a:gd name="T4" fmla="*/ 1875 w 2500"/>
                <a:gd name="T5" fmla="*/ 3750 h 3751"/>
                <a:gd name="T6" fmla="*/ 625 w 2500"/>
                <a:gd name="T7" fmla="*/ 3750 h 3751"/>
                <a:gd name="T8" fmla="*/ 2000 w 2500"/>
                <a:gd name="T9" fmla="*/ 2547 h 3751"/>
                <a:gd name="T10" fmla="*/ 2000 w 2500"/>
                <a:gd name="T11" fmla="*/ 203 h 3751"/>
                <a:gd name="T12" fmla="*/ 1797 w 2500"/>
                <a:gd name="T13" fmla="*/ 0 h 3751"/>
                <a:gd name="T14" fmla="*/ 703 w 2500"/>
                <a:gd name="T15" fmla="*/ 0 h 3751"/>
                <a:gd name="T16" fmla="*/ 500 w 2500"/>
                <a:gd name="T17" fmla="*/ 203 h 3751"/>
                <a:gd name="T18" fmla="*/ 500 w 2500"/>
                <a:gd name="T19" fmla="*/ 2547 h 3751"/>
                <a:gd name="T20" fmla="*/ 703 w 2500"/>
                <a:gd name="T21" fmla="*/ 2750 h 3751"/>
                <a:gd name="T22" fmla="*/ 1797 w 2500"/>
                <a:gd name="T23" fmla="*/ 2750 h 3751"/>
                <a:gd name="T24" fmla="*/ 2000 w 2500"/>
                <a:gd name="T25" fmla="*/ 2547 h 3751"/>
                <a:gd name="T26" fmla="*/ 0 w 2500"/>
                <a:gd name="T27" fmla="*/ 1875 h 3751"/>
                <a:gd name="T28" fmla="*/ 0 w 2500"/>
                <a:gd name="T29" fmla="*/ 2582 h 3751"/>
                <a:gd name="T30" fmla="*/ 668 w 2500"/>
                <a:gd name="T31" fmla="*/ 3250 h 3751"/>
                <a:gd name="T32" fmla="*/ 1832 w 2500"/>
                <a:gd name="T33" fmla="*/ 3250 h 3751"/>
                <a:gd name="T34" fmla="*/ 2500 w 2500"/>
                <a:gd name="T35" fmla="*/ 2582 h 3751"/>
                <a:gd name="T36" fmla="*/ 2500 w 2500"/>
                <a:gd name="T37" fmla="*/ 1875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00" h="3751">
                  <a:moveTo>
                    <a:pt x="1250" y="3251"/>
                  </a:moveTo>
                  <a:cubicBezTo>
                    <a:pt x="1250" y="3751"/>
                    <a:pt x="1250" y="3751"/>
                    <a:pt x="1250" y="3751"/>
                  </a:cubicBezTo>
                  <a:moveTo>
                    <a:pt x="1875" y="3750"/>
                  </a:moveTo>
                  <a:cubicBezTo>
                    <a:pt x="625" y="3750"/>
                    <a:pt x="625" y="3750"/>
                    <a:pt x="625" y="3750"/>
                  </a:cubicBezTo>
                  <a:moveTo>
                    <a:pt x="2000" y="2547"/>
                  </a:moveTo>
                  <a:cubicBezTo>
                    <a:pt x="2000" y="203"/>
                    <a:pt x="2000" y="203"/>
                    <a:pt x="2000" y="203"/>
                  </a:cubicBezTo>
                  <a:cubicBezTo>
                    <a:pt x="2000" y="91"/>
                    <a:pt x="1909" y="0"/>
                    <a:pt x="1797" y="0"/>
                  </a:cubicBezTo>
                  <a:cubicBezTo>
                    <a:pt x="703" y="0"/>
                    <a:pt x="703" y="0"/>
                    <a:pt x="703" y="0"/>
                  </a:cubicBezTo>
                  <a:cubicBezTo>
                    <a:pt x="591" y="0"/>
                    <a:pt x="500" y="91"/>
                    <a:pt x="500" y="203"/>
                  </a:cubicBezTo>
                  <a:cubicBezTo>
                    <a:pt x="500" y="2547"/>
                    <a:pt x="500" y="2547"/>
                    <a:pt x="500" y="2547"/>
                  </a:cubicBezTo>
                  <a:cubicBezTo>
                    <a:pt x="500" y="2659"/>
                    <a:pt x="591" y="2750"/>
                    <a:pt x="703" y="2750"/>
                  </a:cubicBezTo>
                  <a:cubicBezTo>
                    <a:pt x="1797" y="2750"/>
                    <a:pt x="1797" y="2750"/>
                    <a:pt x="1797" y="2750"/>
                  </a:cubicBezTo>
                  <a:cubicBezTo>
                    <a:pt x="1909" y="2750"/>
                    <a:pt x="2000" y="2659"/>
                    <a:pt x="2000" y="2547"/>
                  </a:cubicBezTo>
                  <a:close/>
                  <a:moveTo>
                    <a:pt x="0" y="1875"/>
                  </a:moveTo>
                  <a:cubicBezTo>
                    <a:pt x="0" y="2582"/>
                    <a:pt x="0" y="2582"/>
                    <a:pt x="0" y="2582"/>
                  </a:cubicBezTo>
                  <a:cubicBezTo>
                    <a:pt x="0" y="2951"/>
                    <a:pt x="299" y="3250"/>
                    <a:pt x="668" y="3250"/>
                  </a:cubicBezTo>
                  <a:cubicBezTo>
                    <a:pt x="1832" y="3250"/>
                    <a:pt x="1832" y="3250"/>
                    <a:pt x="1832" y="3250"/>
                  </a:cubicBezTo>
                  <a:cubicBezTo>
                    <a:pt x="2201" y="3250"/>
                    <a:pt x="2500" y="2951"/>
                    <a:pt x="2500" y="2582"/>
                  </a:cubicBezTo>
                  <a:cubicBezTo>
                    <a:pt x="2500" y="1875"/>
                    <a:pt x="2500" y="1875"/>
                    <a:pt x="2500" y="1875"/>
                  </a:cubicBezTo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720277" y="303038"/>
            <a:ext cx="1238159" cy="1280894"/>
            <a:chOff x="8091893" y="349930"/>
            <a:chExt cx="1238159" cy="1280894"/>
          </a:xfrm>
        </p:grpSpPr>
        <p:grpSp>
          <p:nvGrpSpPr>
            <p:cNvPr id="46" name="Group 45"/>
            <p:cNvGrpSpPr/>
            <p:nvPr/>
          </p:nvGrpSpPr>
          <p:grpSpPr>
            <a:xfrm>
              <a:off x="8091893" y="349930"/>
              <a:ext cx="1238159" cy="1280894"/>
              <a:chOff x="8066638" y="544934"/>
              <a:chExt cx="1238159" cy="1280894"/>
            </a:xfrm>
          </p:grpSpPr>
          <p:sp>
            <p:nvSpPr>
              <p:cNvPr id="38" name="Oval 3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66638" y="1308763"/>
                <a:ext cx="1238159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Language</a:t>
                </a:r>
              </a:p>
            </p:txBody>
          </p:sp>
        </p:grpSp>
        <p:sp>
          <p:nvSpPr>
            <p:cNvPr id="62" name="Characters_E8C1" title="Icon of the letter A and a letter in another language">
              <a:extLst>
                <a:ext uri="{FF2B5EF4-FFF2-40B4-BE49-F238E27FC236}">
                  <a16:creationId xmlns:a16="http://schemas.microsoft.com/office/drawing/2014/main" xmlns="" id="{DD9EFE0F-BFF2-4EDD-8749-842AAF3785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21286" y="534280"/>
              <a:ext cx="354584" cy="365760"/>
            </a:xfrm>
            <a:custGeom>
              <a:avLst/>
              <a:gdLst>
                <a:gd name="T0" fmla="*/ 0 w 3316"/>
                <a:gd name="T1" fmla="*/ 3423 h 3423"/>
                <a:gd name="T2" fmla="*/ 358 w 3316"/>
                <a:gd name="T3" fmla="*/ 2923 h 3423"/>
                <a:gd name="T4" fmla="*/ 1329 w 3316"/>
                <a:gd name="T5" fmla="*/ 3423 h 3423"/>
                <a:gd name="T6" fmla="*/ 878 w 3316"/>
                <a:gd name="T7" fmla="*/ 1499 h 3423"/>
                <a:gd name="T8" fmla="*/ 416 w 3316"/>
                <a:gd name="T9" fmla="*/ 2749 h 3423"/>
                <a:gd name="T10" fmla="*/ 1104 w 3316"/>
                <a:gd name="T11" fmla="*/ 2749 h 3423"/>
                <a:gd name="T12" fmla="*/ 1252 w 3316"/>
                <a:gd name="T13" fmla="*/ 491 h 3423"/>
                <a:gd name="T14" fmla="*/ 1247 w 3316"/>
                <a:gd name="T15" fmla="*/ 252 h 3423"/>
                <a:gd name="T16" fmla="*/ 2140 w 3316"/>
                <a:gd name="T17" fmla="*/ 257 h 3423"/>
                <a:gd name="T18" fmla="*/ 2130 w 3316"/>
                <a:gd name="T19" fmla="*/ 0 h 3423"/>
                <a:gd name="T20" fmla="*/ 2339 w 3316"/>
                <a:gd name="T21" fmla="*/ 30 h 3423"/>
                <a:gd name="T22" fmla="*/ 2337 w 3316"/>
                <a:gd name="T23" fmla="*/ 34 h 3423"/>
                <a:gd name="T24" fmla="*/ 2324 w 3316"/>
                <a:gd name="T25" fmla="*/ 257 h 3423"/>
                <a:gd name="T26" fmla="*/ 3258 w 3316"/>
                <a:gd name="T27" fmla="*/ 252 h 3423"/>
                <a:gd name="T28" fmla="*/ 3254 w 3316"/>
                <a:gd name="T29" fmla="*/ 491 h 3423"/>
                <a:gd name="T30" fmla="*/ 3073 w 3316"/>
                <a:gd name="T31" fmla="*/ 764 h 3423"/>
                <a:gd name="T32" fmla="*/ 1431 w 3316"/>
                <a:gd name="T33" fmla="*/ 408 h 3423"/>
                <a:gd name="T34" fmla="*/ 1247 w 3316"/>
                <a:gd name="T35" fmla="*/ 767 h 3423"/>
                <a:gd name="T36" fmla="*/ 2351 w 3316"/>
                <a:gd name="T37" fmla="*/ 1475 h 3423"/>
                <a:gd name="T38" fmla="*/ 2359 w 3316"/>
                <a:gd name="T39" fmla="*/ 1983 h 3423"/>
                <a:gd name="T40" fmla="*/ 1943 w 3316"/>
                <a:gd name="T41" fmla="*/ 2173 h 3423"/>
                <a:gd name="T42" fmla="*/ 1884 w 3316"/>
                <a:gd name="T43" fmla="*/ 2125 h 3423"/>
                <a:gd name="T44" fmla="*/ 2033 w 3316"/>
                <a:gd name="T45" fmla="*/ 2002 h 3423"/>
                <a:gd name="T46" fmla="*/ 2167 w 3316"/>
                <a:gd name="T47" fmla="*/ 1884 h 3423"/>
                <a:gd name="T48" fmla="*/ 1506 w 3316"/>
                <a:gd name="T49" fmla="*/ 1475 h 3423"/>
                <a:gd name="T50" fmla="*/ 1204 w 3316"/>
                <a:gd name="T51" fmla="*/ 1311 h 3423"/>
                <a:gd name="T52" fmla="*/ 2169 w 3316"/>
                <a:gd name="T53" fmla="*/ 1315 h 3423"/>
                <a:gd name="T54" fmla="*/ 2157 w 3316"/>
                <a:gd name="T55" fmla="*/ 1114 h 3423"/>
                <a:gd name="T56" fmla="*/ 2290 w 3316"/>
                <a:gd name="T57" fmla="*/ 1128 h 3423"/>
                <a:gd name="T58" fmla="*/ 2564 w 3316"/>
                <a:gd name="T59" fmla="*/ 902 h 3423"/>
                <a:gd name="T60" fmla="*/ 1936 w 3316"/>
                <a:gd name="T61" fmla="*/ 836 h 3423"/>
                <a:gd name="T62" fmla="*/ 1620 w 3316"/>
                <a:gd name="T63" fmla="*/ 678 h 3423"/>
                <a:gd name="T64" fmla="*/ 2664 w 3316"/>
                <a:gd name="T65" fmla="*/ 682 h 3423"/>
                <a:gd name="T66" fmla="*/ 2755 w 3316"/>
                <a:gd name="T67" fmla="*/ 670 h 3423"/>
                <a:gd name="T68" fmla="*/ 2846 w 3316"/>
                <a:gd name="T69" fmla="*/ 730 h 3423"/>
                <a:gd name="T70" fmla="*/ 2892 w 3316"/>
                <a:gd name="T71" fmla="*/ 832 h 3423"/>
                <a:gd name="T72" fmla="*/ 2783 w 3316"/>
                <a:gd name="T73" fmla="*/ 912 h 3423"/>
                <a:gd name="T74" fmla="*/ 2351 w 3316"/>
                <a:gd name="T75" fmla="*/ 1235 h 3423"/>
                <a:gd name="T76" fmla="*/ 3015 w 3316"/>
                <a:gd name="T77" fmla="*/ 1315 h 3423"/>
                <a:gd name="T78" fmla="*/ 3316 w 3316"/>
                <a:gd name="T79" fmla="*/ 1480 h 3423"/>
                <a:gd name="T80" fmla="*/ 2351 w 3316"/>
                <a:gd name="T81" fmla="*/ 1475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16" h="3423">
                  <a:moveTo>
                    <a:pt x="642" y="1499"/>
                  </a:moveTo>
                  <a:cubicBezTo>
                    <a:pt x="0" y="3423"/>
                    <a:pt x="0" y="3423"/>
                    <a:pt x="0" y="3423"/>
                  </a:cubicBezTo>
                  <a:cubicBezTo>
                    <a:pt x="191" y="3423"/>
                    <a:pt x="191" y="3423"/>
                    <a:pt x="191" y="3423"/>
                  </a:cubicBezTo>
                  <a:cubicBezTo>
                    <a:pt x="358" y="2923"/>
                    <a:pt x="358" y="2923"/>
                    <a:pt x="358" y="2923"/>
                  </a:cubicBezTo>
                  <a:cubicBezTo>
                    <a:pt x="1162" y="2923"/>
                    <a:pt x="1162" y="2923"/>
                    <a:pt x="1162" y="2923"/>
                  </a:cubicBezTo>
                  <a:cubicBezTo>
                    <a:pt x="1329" y="3423"/>
                    <a:pt x="1329" y="3423"/>
                    <a:pt x="1329" y="3423"/>
                  </a:cubicBezTo>
                  <a:cubicBezTo>
                    <a:pt x="1520" y="3423"/>
                    <a:pt x="1520" y="3423"/>
                    <a:pt x="1520" y="3423"/>
                  </a:cubicBezTo>
                  <a:cubicBezTo>
                    <a:pt x="878" y="1499"/>
                    <a:pt x="878" y="1499"/>
                    <a:pt x="878" y="1499"/>
                  </a:cubicBezTo>
                  <a:lnTo>
                    <a:pt x="642" y="1499"/>
                  </a:lnTo>
                  <a:close/>
                  <a:moveTo>
                    <a:pt x="416" y="2749"/>
                  </a:moveTo>
                  <a:cubicBezTo>
                    <a:pt x="760" y="1716"/>
                    <a:pt x="760" y="1716"/>
                    <a:pt x="760" y="1716"/>
                  </a:cubicBezTo>
                  <a:cubicBezTo>
                    <a:pt x="1104" y="2749"/>
                    <a:pt x="1104" y="2749"/>
                    <a:pt x="1104" y="2749"/>
                  </a:cubicBezTo>
                  <a:lnTo>
                    <a:pt x="416" y="2749"/>
                  </a:lnTo>
                  <a:close/>
                  <a:moveTo>
                    <a:pt x="1252" y="491"/>
                  </a:moveTo>
                  <a:cubicBezTo>
                    <a:pt x="1252" y="399"/>
                    <a:pt x="1252" y="399"/>
                    <a:pt x="1252" y="399"/>
                  </a:cubicBezTo>
                  <a:cubicBezTo>
                    <a:pt x="1247" y="252"/>
                    <a:pt x="1247" y="252"/>
                    <a:pt x="1247" y="252"/>
                  </a:cubicBezTo>
                  <a:cubicBezTo>
                    <a:pt x="1563" y="257"/>
                    <a:pt x="1563" y="257"/>
                    <a:pt x="1563" y="257"/>
                  </a:cubicBezTo>
                  <a:cubicBezTo>
                    <a:pt x="2140" y="257"/>
                    <a:pt x="2140" y="257"/>
                    <a:pt x="2140" y="257"/>
                  </a:cubicBezTo>
                  <a:cubicBezTo>
                    <a:pt x="2140" y="197"/>
                    <a:pt x="2140" y="197"/>
                    <a:pt x="2140" y="197"/>
                  </a:cubicBezTo>
                  <a:cubicBezTo>
                    <a:pt x="2140" y="114"/>
                    <a:pt x="2137" y="49"/>
                    <a:pt x="2130" y="0"/>
                  </a:cubicBezTo>
                  <a:cubicBezTo>
                    <a:pt x="2197" y="1"/>
                    <a:pt x="2270" y="5"/>
                    <a:pt x="2347" y="11"/>
                  </a:cubicBezTo>
                  <a:cubicBezTo>
                    <a:pt x="2345" y="16"/>
                    <a:pt x="2343" y="22"/>
                    <a:pt x="2339" y="30"/>
                  </a:cubicBezTo>
                  <a:cubicBezTo>
                    <a:pt x="2338" y="32"/>
                    <a:pt x="2338" y="32"/>
                    <a:pt x="2338" y="32"/>
                  </a:cubicBezTo>
                  <a:cubicBezTo>
                    <a:pt x="2337" y="34"/>
                    <a:pt x="2337" y="34"/>
                    <a:pt x="2337" y="34"/>
                  </a:cubicBezTo>
                  <a:cubicBezTo>
                    <a:pt x="2328" y="64"/>
                    <a:pt x="2324" y="114"/>
                    <a:pt x="2324" y="193"/>
                  </a:cubicBezTo>
                  <a:cubicBezTo>
                    <a:pt x="2324" y="257"/>
                    <a:pt x="2324" y="257"/>
                    <a:pt x="2324" y="257"/>
                  </a:cubicBezTo>
                  <a:cubicBezTo>
                    <a:pt x="2940" y="257"/>
                    <a:pt x="2940" y="257"/>
                    <a:pt x="2940" y="257"/>
                  </a:cubicBezTo>
                  <a:cubicBezTo>
                    <a:pt x="3258" y="252"/>
                    <a:pt x="3258" y="252"/>
                    <a:pt x="3258" y="252"/>
                  </a:cubicBezTo>
                  <a:cubicBezTo>
                    <a:pt x="3254" y="376"/>
                    <a:pt x="3254" y="376"/>
                    <a:pt x="3254" y="376"/>
                  </a:cubicBezTo>
                  <a:cubicBezTo>
                    <a:pt x="3254" y="491"/>
                    <a:pt x="3254" y="491"/>
                    <a:pt x="3254" y="491"/>
                  </a:cubicBezTo>
                  <a:cubicBezTo>
                    <a:pt x="3259" y="764"/>
                    <a:pt x="3259" y="764"/>
                    <a:pt x="3259" y="764"/>
                  </a:cubicBezTo>
                  <a:cubicBezTo>
                    <a:pt x="3073" y="764"/>
                    <a:pt x="3073" y="764"/>
                    <a:pt x="3073" y="764"/>
                  </a:cubicBezTo>
                  <a:cubicBezTo>
                    <a:pt x="3073" y="408"/>
                    <a:pt x="3073" y="408"/>
                    <a:pt x="3073" y="408"/>
                  </a:cubicBezTo>
                  <a:cubicBezTo>
                    <a:pt x="1431" y="408"/>
                    <a:pt x="1431" y="408"/>
                    <a:pt x="1431" y="408"/>
                  </a:cubicBezTo>
                  <a:cubicBezTo>
                    <a:pt x="1431" y="767"/>
                    <a:pt x="1431" y="767"/>
                    <a:pt x="1431" y="767"/>
                  </a:cubicBezTo>
                  <a:cubicBezTo>
                    <a:pt x="1247" y="767"/>
                    <a:pt x="1247" y="767"/>
                    <a:pt x="1247" y="767"/>
                  </a:cubicBezTo>
                  <a:lnTo>
                    <a:pt x="1252" y="491"/>
                  </a:lnTo>
                  <a:close/>
                  <a:moveTo>
                    <a:pt x="2351" y="1475"/>
                  </a:moveTo>
                  <a:cubicBezTo>
                    <a:pt x="2351" y="1640"/>
                    <a:pt x="2351" y="1640"/>
                    <a:pt x="2351" y="1640"/>
                  </a:cubicBezTo>
                  <a:cubicBezTo>
                    <a:pt x="2359" y="1983"/>
                    <a:pt x="2359" y="1983"/>
                    <a:pt x="2359" y="1983"/>
                  </a:cubicBezTo>
                  <a:cubicBezTo>
                    <a:pt x="2358" y="2052"/>
                    <a:pt x="2339" y="2099"/>
                    <a:pt x="2299" y="2129"/>
                  </a:cubicBezTo>
                  <a:cubicBezTo>
                    <a:pt x="2276" y="2145"/>
                    <a:pt x="2200" y="2173"/>
                    <a:pt x="1943" y="2173"/>
                  </a:cubicBezTo>
                  <a:cubicBezTo>
                    <a:pt x="1917" y="2173"/>
                    <a:pt x="1904" y="2172"/>
                    <a:pt x="1898" y="2170"/>
                  </a:cubicBezTo>
                  <a:cubicBezTo>
                    <a:pt x="1896" y="2164"/>
                    <a:pt x="1891" y="2152"/>
                    <a:pt x="1884" y="2125"/>
                  </a:cubicBezTo>
                  <a:cubicBezTo>
                    <a:pt x="1873" y="2081"/>
                    <a:pt x="1857" y="2037"/>
                    <a:pt x="1836" y="1993"/>
                  </a:cubicBezTo>
                  <a:cubicBezTo>
                    <a:pt x="1906" y="1999"/>
                    <a:pt x="1972" y="2002"/>
                    <a:pt x="2033" y="2002"/>
                  </a:cubicBezTo>
                  <a:cubicBezTo>
                    <a:pt x="2084" y="2002"/>
                    <a:pt x="2117" y="1992"/>
                    <a:pt x="2138" y="1972"/>
                  </a:cubicBezTo>
                  <a:cubicBezTo>
                    <a:pt x="2158" y="1953"/>
                    <a:pt x="2167" y="1924"/>
                    <a:pt x="2167" y="1884"/>
                  </a:cubicBezTo>
                  <a:cubicBezTo>
                    <a:pt x="2167" y="1475"/>
                    <a:pt x="2167" y="1475"/>
                    <a:pt x="2167" y="1475"/>
                  </a:cubicBezTo>
                  <a:cubicBezTo>
                    <a:pt x="1506" y="1475"/>
                    <a:pt x="1506" y="1475"/>
                    <a:pt x="1506" y="1475"/>
                  </a:cubicBezTo>
                  <a:cubicBezTo>
                    <a:pt x="1204" y="1480"/>
                    <a:pt x="1204" y="1480"/>
                    <a:pt x="1204" y="1480"/>
                  </a:cubicBezTo>
                  <a:cubicBezTo>
                    <a:pt x="1204" y="1311"/>
                    <a:pt x="1204" y="1311"/>
                    <a:pt x="1204" y="1311"/>
                  </a:cubicBezTo>
                  <a:cubicBezTo>
                    <a:pt x="1505" y="1315"/>
                    <a:pt x="1505" y="1315"/>
                    <a:pt x="1505" y="1315"/>
                  </a:cubicBezTo>
                  <a:cubicBezTo>
                    <a:pt x="2169" y="1315"/>
                    <a:pt x="2169" y="1315"/>
                    <a:pt x="2169" y="1315"/>
                  </a:cubicBezTo>
                  <a:cubicBezTo>
                    <a:pt x="2167" y="1276"/>
                    <a:pt x="2167" y="1276"/>
                    <a:pt x="2167" y="1276"/>
                  </a:cubicBezTo>
                  <a:cubicBezTo>
                    <a:pt x="2165" y="1211"/>
                    <a:pt x="2162" y="1157"/>
                    <a:pt x="2157" y="1114"/>
                  </a:cubicBezTo>
                  <a:cubicBezTo>
                    <a:pt x="2210" y="1119"/>
                    <a:pt x="2250" y="1123"/>
                    <a:pt x="2276" y="1127"/>
                  </a:cubicBezTo>
                  <a:cubicBezTo>
                    <a:pt x="2290" y="1128"/>
                    <a:pt x="2290" y="1128"/>
                    <a:pt x="2290" y="1128"/>
                  </a:cubicBezTo>
                  <a:cubicBezTo>
                    <a:pt x="2302" y="1120"/>
                    <a:pt x="2302" y="1120"/>
                    <a:pt x="2302" y="1120"/>
                  </a:cubicBezTo>
                  <a:cubicBezTo>
                    <a:pt x="2365" y="1077"/>
                    <a:pt x="2452" y="1003"/>
                    <a:pt x="2564" y="902"/>
                  </a:cubicBezTo>
                  <a:cubicBezTo>
                    <a:pt x="2636" y="836"/>
                    <a:pt x="2636" y="836"/>
                    <a:pt x="2636" y="836"/>
                  </a:cubicBezTo>
                  <a:cubicBezTo>
                    <a:pt x="1936" y="836"/>
                    <a:pt x="1936" y="836"/>
                    <a:pt x="1936" y="836"/>
                  </a:cubicBezTo>
                  <a:cubicBezTo>
                    <a:pt x="1620" y="840"/>
                    <a:pt x="1620" y="840"/>
                    <a:pt x="1620" y="840"/>
                  </a:cubicBezTo>
                  <a:cubicBezTo>
                    <a:pt x="1620" y="678"/>
                    <a:pt x="1620" y="678"/>
                    <a:pt x="1620" y="678"/>
                  </a:cubicBezTo>
                  <a:cubicBezTo>
                    <a:pt x="1936" y="682"/>
                    <a:pt x="1936" y="682"/>
                    <a:pt x="1936" y="682"/>
                  </a:cubicBezTo>
                  <a:cubicBezTo>
                    <a:pt x="2664" y="682"/>
                    <a:pt x="2664" y="682"/>
                    <a:pt x="2664" y="682"/>
                  </a:cubicBezTo>
                  <a:cubicBezTo>
                    <a:pt x="2703" y="682"/>
                    <a:pt x="2733" y="678"/>
                    <a:pt x="2754" y="670"/>
                  </a:cubicBezTo>
                  <a:cubicBezTo>
                    <a:pt x="2755" y="670"/>
                    <a:pt x="2755" y="670"/>
                    <a:pt x="2755" y="670"/>
                  </a:cubicBezTo>
                  <a:cubicBezTo>
                    <a:pt x="2763" y="667"/>
                    <a:pt x="2768" y="666"/>
                    <a:pt x="2771" y="665"/>
                  </a:cubicBezTo>
                  <a:cubicBezTo>
                    <a:pt x="2776" y="667"/>
                    <a:pt x="2796" y="677"/>
                    <a:pt x="2846" y="730"/>
                  </a:cubicBezTo>
                  <a:cubicBezTo>
                    <a:pt x="2904" y="792"/>
                    <a:pt x="2910" y="814"/>
                    <a:pt x="2911" y="817"/>
                  </a:cubicBezTo>
                  <a:cubicBezTo>
                    <a:pt x="2910" y="821"/>
                    <a:pt x="2903" y="827"/>
                    <a:pt x="2892" y="832"/>
                  </a:cubicBezTo>
                  <a:cubicBezTo>
                    <a:pt x="2891" y="833"/>
                    <a:pt x="2891" y="833"/>
                    <a:pt x="2891" y="833"/>
                  </a:cubicBezTo>
                  <a:cubicBezTo>
                    <a:pt x="2867" y="846"/>
                    <a:pt x="2831" y="872"/>
                    <a:pt x="2783" y="912"/>
                  </a:cubicBezTo>
                  <a:cubicBezTo>
                    <a:pt x="2612" y="1053"/>
                    <a:pt x="2473" y="1158"/>
                    <a:pt x="2369" y="1224"/>
                  </a:cubicBezTo>
                  <a:cubicBezTo>
                    <a:pt x="2351" y="1235"/>
                    <a:pt x="2351" y="1235"/>
                    <a:pt x="2351" y="1235"/>
                  </a:cubicBezTo>
                  <a:cubicBezTo>
                    <a:pt x="2351" y="1315"/>
                    <a:pt x="2351" y="1315"/>
                    <a:pt x="2351" y="1315"/>
                  </a:cubicBezTo>
                  <a:cubicBezTo>
                    <a:pt x="3015" y="1315"/>
                    <a:pt x="3015" y="1315"/>
                    <a:pt x="3015" y="1315"/>
                  </a:cubicBezTo>
                  <a:cubicBezTo>
                    <a:pt x="3316" y="1311"/>
                    <a:pt x="3316" y="1311"/>
                    <a:pt x="3316" y="1311"/>
                  </a:cubicBezTo>
                  <a:cubicBezTo>
                    <a:pt x="3316" y="1480"/>
                    <a:pt x="3316" y="1480"/>
                    <a:pt x="3316" y="1480"/>
                  </a:cubicBezTo>
                  <a:cubicBezTo>
                    <a:pt x="3016" y="1475"/>
                    <a:pt x="3016" y="1475"/>
                    <a:pt x="3016" y="1475"/>
                  </a:cubicBezTo>
                  <a:lnTo>
                    <a:pt x="2351" y="1475"/>
                  </a:lnTo>
                  <a:close/>
                </a:path>
              </a:pathLst>
            </a:custGeom>
            <a:solidFill>
              <a:schemeClr val="tx2"/>
            </a:solidFill>
            <a:ln cap="sq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663370" y="1612143"/>
            <a:ext cx="1351973" cy="1280894"/>
            <a:chOff x="8034986" y="1659035"/>
            <a:chExt cx="1351973" cy="1280894"/>
          </a:xfrm>
        </p:grpSpPr>
        <p:grpSp>
          <p:nvGrpSpPr>
            <p:cNvPr id="47" name="Group 46"/>
            <p:cNvGrpSpPr/>
            <p:nvPr/>
          </p:nvGrpSpPr>
          <p:grpSpPr>
            <a:xfrm>
              <a:off x="8034986" y="1659035"/>
              <a:ext cx="1351973" cy="1280894"/>
              <a:chOff x="8009731" y="544934"/>
              <a:chExt cx="1351973" cy="128089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8319090" y="544934"/>
                <a:ext cx="744209" cy="744209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09731" y="1308763"/>
                <a:ext cx="1351973" cy="517065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600" dirty="0" smtClean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Knowledge</a:t>
                </a:r>
              </a:p>
            </p:txBody>
          </p:sp>
        </p:grpSp>
        <p:sp>
          <p:nvSpPr>
            <p:cNvPr id="63" name="Dictionary_E82D" title="Icon of a book">
              <a:extLst>
                <a:ext uri="{FF2B5EF4-FFF2-40B4-BE49-F238E27FC236}">
                  <a16:creationId xmlns:a16="http://schemas.microsoft.com/office/drawing/2014/main" xmlns="" id="{D1CB3D68-DA6B-4803-A514-A78C66C7D4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76637" y="1848171"/>
              <a:ext cx="292608" cy="365760"/>
            </a:xfrm>
            <a:custGeom>
              <a:avLst/>
              <a:gdLst>
                <a:gd name="T0" fmla="*/ 0 w 3004"/>
                <a:gd name="T1" fmla="*/ 3379 h 3754"/>
                <a:gd name="T2" fmla="*/ 0 w 3004"/>
                <a:gd name="T3" fmla="*/ 375 h 3754"/>
                <a:gd name="T4" fmla="*/ 376 w 3004"/>
                <a:gd name="T5" fmla="*/ 0 h 3754"/>
                <a:gd name="T6" fmla="*/ 3004 w 3004"/>
                <a:gd name="T7" fmla="*/ 0 h 3754"/>
                <a:gd name="T8" fmla="*/ 3004 w 3004"/>
                <a:gd name="T9" fmla="*/ 3754 h 3754"/>
                <a:gd name="T10" fmla="*/ 376 w 3004"/>
                <a:gd name="T11" fmla="*/ 3754 h 3754"/>
                <a:gd name="T12" fmla="*/ 0 w 3004"/>
                <a:gd name="T13" fmla="*/ 3379 h 3754"/>
                <a:gd name="T14" fmla="*/ 376 w 3004"/>
                <a:gd name="T15" fmla="*/ 3003 h 3754"/>
                <a:gd name="T16" fmla="*/ 3004 w 3004"/>
                <a:gd name="T17" fmla="*/ 3003 h 3754"/>
                <a:gd name="T18" fmla="*/ 751 w 3004"/>
                <a:gd name="T19" fmla="*/ 1251 h 3754"/>
                <a:gd name="T20" fmla="*/ 2253 w 3004"/>
                <a:gd name="T21" fmla="*/ 1251 h 3754"/>
                <a:gd name="T22" fmla="*/ 2253 w 3004"/>
                <a:gd name="T23" fmla="*/ 751 h 3754"/>
                <a:gd name="T24" fmla="*/ 751 w 3004"/>
                <a:gd name="T25" fmla="*/ 751 h 3754"/>
                <a:gd name="T26" fmla="*/ 751 w 3004"/>
                <a:gd name="T27" fmla="*/ 1251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4" h="3754">
                  <a:moveTo>
                    <a:pt x="0" y="3379"/>
                  </a:moveTo>
                  <a:cubicBezTo>
                    <a:pt x="0" y="375"/>
                    <a:pt x="0" y="375"/>
                    <a:pt x="0" y="375"/>
                  </a:cubicBezTo>
                  <a:cubicBezTo>
                    <a:pt x="0" y="186"/>
                    <a:pt x="187" y="0"/>
                    <a:pt x="376" y="0"/>
                  </a:cubicBezTo>
                  <a:cubicBezTo>
                    <a:pt x="3004" y="0"/>
                    <a:pt x="3004" y="0"/>
                    <a:pt x="3004" y="0"/>
                  </a:cubicBezTo>
                  <a:cubicBezTo>
                    <a:pt x="3004" y="3754"/>
                    <a:pt x="3004" y="3754"/>
                    <a:pt x="3004" y="3754"/>
                  </a:cubicBezTo>
                  <a:cubicBezTo>
                    <a:pt x="376" y="3754"/>
                    <a:pt x="376" y="3754"/>
                    <a:pt x="376" y="3754"/>
                  </a:cubicBezTo>
                  <a:cubicBezTo>
                    <a:pt x="168" y="3754"/>
                    <a:pt x="0" y="3586"/>
                    <a:pt x="0" y="3379"/>
                  </a:cubicBezTo>
                  <a:cubicBezTo>
                    <a:pt x="0" y="3172"/>
                    <a:pt x="168" y="3003"/>
                    <a:pt x="376" y="3003"/>
                  </a:cubicBezTo>
                  <a:cubicBezTo>
                    <a:pt x="3004" y="3003"/>
                    <a:pt x="3004" y="3003"/>
                    <a:pt x="3004" y="3003"/>
                  </a:cubicBezTo>
                  <a:moveTo>
                    <a:pt x="751" y="1251"/>
                  </a:moveTo>
                  <a:cubicBezTo>
                    <a:pt x="2253" y="1251"/>
                    <a:pt x="2253" y="1251"/>
                    <a:pt x="2253" y="1251"/>
                  </a:cubicBezTo>
                  <a:cubicBezTo>
                    <a:pt x="2253" y="751"/>
                    <a:pt x="2253" y="751"/>
                    <a:pt x="2253" y="751"/>
                  </a:cubicBezTo>
                  <a:cubicBezTo>
                    <a:pt x="751" y="751"/>
                    <a:pt x="751" y="751"/>
                    <a:pt x="751" y="751"/>
                  </a:cubicBezTo>
                  <a:lnTo>
                    <a:pt x="751" y="1251"/>
                  </a:lnTo>
                  <a:close/>
                </a:path>
              </a:pathLst>
            </a:custGeom>
            <a:noFill/>
            <a:ln w="19050" cap="sq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sp>
        <p:nvSpPr>
          <p:cNvPr id="71" name="Oval 70"/>
          <p:cNvSpPr/>
          <p:nvPr/>
        </p:nvSpPr>
        <p:spPr bwMode="auto">
          <a:xfrm>
            <a:off x="5083108" y="2903705"/>
            <a:ext cx="744209" cy="744209"/>
          </a:xfrm>
          <a:prstGeom prst="ellipse">
            <a:avLst/>
          </a:prstGeom>
          <a:noFill/>
          <a:ln w="190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3" name="Straight Arrow Connector 72"/>
          <p:cNvCxnSpPr>
            <a:stCxn id="71" idx="6"/>
            <a:endCxn id="51" idx="2"/>
          </p:cNvCxnSpPr>
          <p:nvPr/>
        </p:nvCxnSpPr>
        <p:spPr>
          <a:xfrm>
            <a:off x="5827317" y="3275810"/>
            <a:ext cx="1145412" cy="4460"/>
          </a:xfrm>
          <a:prstGeom prst="straightConnector1">
            <a:avLst/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6"/>
            <a:endCxn id="48" idx="2"/>
          </p:cNvCxnSpPr>
          <p:nvPr/>
        </p:nvCxnSpPr>
        <p:spPr>
          <a:xfrm flipV="1">
            <a:off x="5827317" y="1984248"/>
            <a:ext cx="1145412" cy="129156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3"/>
          <p:cNvCxnSpPr>
            <a:stCxn id="71" idx="6"/>
            <a:endCxn id="38" idx="2"/>
          </p:cNvCxnSpPr>
          <p:nvPr/>
        </p:nvCxnSpPr>
        <p:spPr>
          <a:xfrm flipV="1">
            <a:off x="5827317" y="675143"/>
            <a:ext cx="1145412" cy="26006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3"/>
          <p:cNvCxnSpPr>
            <a:stCxn id="71" idx="6"/>
            <a:endCxn id="54" idx="2"/>
          </p:cNvCxnSpPr>
          <p:nvPr/>
        </p:nvCxnSpPr>
        <p:spPr>
          <a:xfrm>
            <a:off x="5827317" y="3275810"/>
            <a:ext cx="1145412" cy="13500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73"/>
          <p:cNvCxnSpPr>
            <a:stCxn id="71" idx="6"/>
            <a:endCxn id="57" idx="2"/>
          </p:cNvCxnSpPr>
          <p:nvPr/>
        </p:nvCxnSpPr>
        <p:spPr>
          <a:xfrm>
            <a:off x="5827317" y="3275810"/>
            <a:ext cx="1145412" cy="265919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247636" y="4059"/>
            <a:ext cx="4188840" cy="6990466"/>
          </a:xfrm>
          <a:prstGeom prst="rect">
            <a:avLst/>
          </a:prstGeom>
          <a:solidFill>
            <a:schemeClr val="tx2"/>
          </a:solidFill>
        </p:spPr>
        <p:txBody>
          <a:bodyPr wrap="square" lIns="288000" tIns="146304" rIns="288000" bIns="146304" rtlCol="0" anchor="ctr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interact with my users in other languages?</a:t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r>
              <a:rPr lang="en-US" sz="2800" i="1" dirty="0" smtClean="0">
                <a:solidFill>
                  <a:schemeClr val="bg1"/>
                </a:solidFill>
              </a:rPr>
              <a:t>Translator (Text)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How do I interpret the sentiment of my users’ messages?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i="1" smtClean="0">
                <a:solidFill>
                  <a:schemeClr val="bg1"/>
                </a:solidFill>
              </a:rPr>
              <a:t>Text Analytics</a:t>
            </a:r>
            <a:endParaRPr lang="en-US" sz="28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4" grpId="0" animBg="1"/>
      <p:bldP spid="25" grpId="0" animBg="1"/>
      <p:bldP spid="26" grpId="0" animBg="1"/>
      <p:bldP spid="27" grpId="0"/>
      <p:bldP spid="29" grpId="0" animBg="1"/>
      <p:bldP spid="30" grpId="0"/>
      <p:bldP spid="31" grpId="0" animBg="1"/>
      <p:bldP spid="32" grpId="0"/>
      <p:bldP spid="36" grpId="0" animBg="1"/>
      <p:bldP spid="7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8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37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23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F7259-A796-4DCD-B7FD-7F21FDE9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Bing Spell Check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3951851"/>
          </a:xfrm>
        </p:spPr>
        <p:txBody>
          <a:bodyPr/>
          <a:lstStyle/>
          <a:p>
            <a:r>
              <a:rPr lang="en-US" dirty="0"/>
              <a:t>Identify errors and get </a:t>
            </a:r>
            <a:r>
              <a:rPr lang="en-US" dirty="0" smtClean="0"/>
              <a:t>suggestions</a:t>
            </a:r>
          </a:p>
          <a:p>
            <a:r>
              <a:rPr lang="en-US" dirty="0" smtClean="0"/>
              <a:t>Check </a:t>
            </a:r>
            <a:r>
              <a:rPr lang="en-US" dirty="0"/>
              <a:t>a single word or a whole </a:t>
            </a:r>
            <a:r>
              <a:rPr lang="en-US" dirty="0" smtClean="0"/>
              <a:t>sentence</a:t>
            </a:r>
          </a:p>
          <a:p>
            <a:r>
              <a:rPr lang="en-US" dirty="0"/>
              <a:t>Supports </a:t>
            </a:r>
            <a:r>
              <a:rPr lang="en-US" dirty="0" smtClean="0"/>
              <a:t>18 languages</a:t>
            </a:r>
          </a:p>
          <a:p>
            <a:r>
              <a:rPr lang="en-US" dirty="0" smtClean="0"/>
              <a:t>Two modes:</a:t>
            </a:r>
          </a:p>
          <a:p>
            <a:pPr lvl="1"/>
            <a:r>
              <a:rPr lang="en-US" dirty="0" smtClean="0"/>
              <a:t>Proof </a:t>
            </a:r>
            <a:r>
              <a:rPr lang="mr-IN" dirty="0" smtClean="0"/>
              <a:t>–</a:t>
            </a:r>
            <a:r>
              <a:rPr lang="en-US" dirty="0" smtClean="0"/>
              <a:t> spelling + grammar check</a:t>
            </a:r>
          </a:p>
          <a:p>
            <a:pPr lvl="1"/>
            <a:r>
              <a:rPr lang="en-US" dirty="0" smtClean="0"/>
              <a:t>Spell </a:t>
            </a:r>
            <a:r>
              <a:rPr lang="mr-IN" dirty="0" smtClean="0"/>
              <a:t>–</a:t>
            </a:r>
            <a:r>
              <a:rPr lang="en-US" dirty="0" smtClean="0"/>
              <a:t> aggressive spell-only check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583993" y="904974"/>
            <a:ext cx="5670079" cy="1612490"/>
            <a:chOff x="374574" y="2625357"/>
            <a:chExt cx="5670079" cy="1612490"/>
          </a:xfrm>
        </p:grpSpPr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8034C680-9A88-4DE9-89BA-219503CE9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574" y="2625357"/>
              <a:ext cx="2833200" cy="161249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680DCC5-4138-460B-ACDA-35B2118AD41B}"/>
                </a:ext>
              </a:extLst>
            </p:cNvPr>
            <p:cNvSpPr/>
            <p:nvPr/>
          </p:nvSpPr>
          <p:spPr>
            <a:xfrm>
              <a:off x="3436118" y="3108436"/>
              <a:ext cx="260853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Word </a:t>
              </a:r>
              <a:r>
                <a:rPr kumimoji="0" lang="en-GB" sz="36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breaks</a:t>
              </a:r>
              <a:endParaRPr kumimoji="0" lang="en-GB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83993" y="1913086"/>
            <a:ext cx="4302589" cy="1612491"/>
            <a:chOff x="6583993" y="2623984"/>
            <a:chExt cx="4302589" cy="1612491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6A1EE7C6-9F58-4B8A-9A9F-222CA69B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993" y="2623984"/>
              <a:ext cx="2833200" cy="1612491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03EAB5A-F043-4F6B-932D-34F3A60DC4C1}"/>
                </a:ext>
              </a:extLst>
            </p:cNvPr>
            <p:cNvSpPr/>
            <p:nvPr/>
          </p:nvSpPr>
          <p:spPr>
            <a:xfrm>
              <a:off x="9645537" y="3127660"/>
              <a:ext cx="124104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Slang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5019" y="3857302"/>
            <a:ext cx="5493358" cy="1612491"/>
            <a:chOff x="6565019" y="3949491"/>
            <a:chExt cx="5493358" cy="1612491"/>
          </a:xfrm>
        </p:grpSpPr>
        <p:pic>
          <p:nvPicPr>
            <p:cNvPr id="10" name="Picture 9">
              <a:extLst>
                <a:ext uri="{FF2B5EF4-FFF2-40B4-BE49-F238E27FC236}">
                  <a16:creationId xmlns="" xmlns:a16="http://schemas.microsoft.com/office/drawing/2014/main" id="{7686384A-02C4-420F-8885-CE6D0C21A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5019" y="3949491"/>
              <a:ext cx="2833200" cy="161249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FA0E053-B307-4970-A1F4-C489251C89EF}"/>
                </a:ext>
              </a:extLst>
            </p:cNvPr>
            <p:cNvSpPr/>
            <p:nvPr/>
          </p:nvSpPr>
          <p:spPr>
            <a:xfrm>
              <a:off x="9645537" y="4432570"/>
              <a:ext cx="24128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Homonyms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65019" y="2892883"/>
            <a:ext cx="4611706" cy="1612491"/>
            <a:chOff x="373219" y="3971162"/>
            <a:chExt cx="4611706" cy="1612491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DCC0E70F-B5EF-4706-84F6-048D7C031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219" y="3971162"/>
              <a:ext cx="2833200" cy="161249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9C37FF-BE82-45B2-AEB0-DC3FC3B5610C}"/>
                </a:ext>
              </a:extLst>
            </p:cNvPr>
            <p:cNvSpPr/>
            <p:nvPr/>
          </p:nvSpPr>
          <p:spPr>
            <a:xfrm>
              <a:off x="3453737" y="4456850"/>
              <a:ext cx="15311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Names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565019" y="4837099"/>
            <a:ext cx="4611493" cy="1612491"/>
            <a:chOff x="3290354" y="5326042"/>
            <a:chExt cx="4611493" cy="1612491"/>
          </a:xfrm>
        </p:grpSpPr>
        <p:pic>
          <p:nvPicPr>
            <p:cNvPr id="11" name="Picture 10">
              <a:extLst>
                <a:ext uri="{FF2B5EF4-FFF2-40B4-BE49-F238E27FC236}">
                  <a16:creationId xmlns="" xmlns:a16="http://schemas.microsoft.com/office/drawing/2014/main" id="{68573703-EE4C-42C3-9089-0E95BBFD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0354" y="5326042"/>
              <a:ext cx="2833200" cy="161249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172D23E1-6608-437F-AE42-E99EE484AC54}"/>
                </a:ext>
              </a:extLst>
            </p:cNvPr>
            <p:cNvSpPr/>
            <p:nvPr/>
          </p:nvSpPr>
          <p:spPr>
            <a:xfrm>
              <a:off x="6401115" y="5809121"/>
              <a:ext cx="15007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6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Brands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F7259-A796-4DCD-B7FD-7F21FDE9F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61" y="305393"/>
            <a:ext cx="11889564" cy="917575"/>
          </a:xfrm>
        </p:spPr>
        <p:txBody>
          <a:bodyPr/>
          <a:lstStyle/>
          <a:p>
            <a:r>
              <a:rPr lang="en-GB" dirty="0" smtClean="0"/>
              <a:t>Bing Spell Check examples</a:t>
            </a:r>
            <a:endParaRPr lang="en-GB" dirty="0"/>
          </a:p>
        </p:txBody>
      </p:sp>
      <p:sp>
        <p:nvSpPr>
          <p:cNvPr id="17" name="Text Placeholder 4">
            <a:extLst>
              <a:ext uri="{FF2B5EF4-FFF2-40B4-BE49-F238E27FC236}">
                <a16:creationId xmlns="" xmlns:a16="http://schemas.microsoft.com/office/drawing/2014/main" id="{1D127C41-62D7-45ED-ABC0-45AFD37A3E5B}"/>
              </a:ext>
            </a:extLst>
          </p:cNvPr>
          <p:cNvSpPr txBox="1">
            <a:spLocks/>
          </p:cNvSpPr>
          <p:nvPr/>
        </p:nvSpPr>
        <p:spPr>
          <a:xfrm>
            <a:off x="6502087" y="2491433"/>
            <a:ext cx="5577842" cy="35086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3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{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"offset": 48,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"token": "grate",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"type": 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UnknownToken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"suggestions": [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{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"suggestion": "great",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"score": "0.949079025281377"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="" xmlns:a16="http://schemas.microsoft.com/office/drawing/2014/main" id="{87E39413-21A8-4912-A7A9-3D3D9C188880}"/>
              </a:ext>
            </a:extLst>
          </p:cNvPr>
          <p:cNvSpPr txBox="1">
            <a:spLocks/>
          </p:cNvSpPr>
          <p:nvPr/>
        </p:nvSpPr>
        <p:spPr>
          <a:xfrm>
            <a:off x="502576" y="2491433"/>
            <a:ext cx="6013641" cy="350865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33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55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8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607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56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997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{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"offset": 23,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"token":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"Florida.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hope",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"type": "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UnknownToken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"suggestions": [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{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"suggestion":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"Florida.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Hope",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  "score": "0.875"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  }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]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357A2A8-B5A2-4187-8FA8-40B9D9AB05E2}"/>
              </a:ext>
            </a:extLst>
          </p:cNvPr>
          <p:cNvSpPr/>
          <p:nvPr/>
        </p:nvSpPr>
        <p:spPr>
          <a:xfrm>
            <a:off x="366884" y="1397917"/>
            <a:ext cx="95237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Hello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folks!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Welcome to </a:t>
            </a:r>
            <a:r>
              <a:rPr lang="en-GB" sz="2800" kern="0" dirty="0" smtClean="0">
                <a:latin typeface="Segoe UI Semilight"/>
              </a:rPr>
              <a:t>Florida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. </a:t>
            </a:r>
            <a:r>
              <a:rPr kumimoji="0" lang="en-GB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hope you have a grate </a:t>
            </a: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Segoe UI Semilight"/>
                <a:ea typeface="+mn-ea"/>
                <a:cs typeface="+mn-cs"/>
              </a:rPr>
              <a:t>week.</a:t>
            </a:r>
            <a:endParaRPr kumimoji="0" lang="en-GB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F8DF7991-A313-4102-8E2F-23135DBA9625}"/>
              </a:ext>
            </a:extLst>
          </p:cNvPr>
          <p:cNvSpPr/>
          <p:nvPr/>
        </p:nvSpPr>
        <p:spPr bwMode="auto">
          <a:xfrm>
            <a:off x="5304243" y="1385340"/>
            <a:ext cx="914400" cy="54863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501488B-0E35-47DC-AE47-68C58CBE83BC}"/>
              </a:ext>
            </a:extLst>
          </p:cNvPr>
          <p:cNvSpPr/>
          <p:nvPr/>
        </p:nvSpPr>
        <p:spPr bwMode="auto">
          <a:xfrm>
            <a:off x="7968133" y="1397917"/>
            <a:ext cx="914400" cy="548634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5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8F7259-A796-4DCD-B7FD-7F21FDE9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Bing Spell Check + LUIS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CA59328-D79C-4EE9-B3C0-D378C4B41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21" y="1409030"/>
            <a:ext cx="6796682" cy="502914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74639" y="3688671"/>
            <a:ext cx="4823206" cy="3108543"/>
            <a:chOff x="274639" y="3688671"/>
            <a:chExt cx="4823206" cy="3108543"/>
          </a:xfrm>
        </p:grpSpPr>
        <p:sp>
          <p:nvSpPr>
            <p:cNvPr id="10" name="Rectangle 1">
              <a:extLst>
                <a:ext uri="{FF2B5EF4-FFF2-40B4-BE49-F238E27FC236}">
                  <a16:creationId xmlns="" xmlns:a16="http://schemas.microsoft.com/office/drawing/2014/main" id="{394CAEA8-A31F-4B97-A386-DB153A13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39" y="3688671"/>
              <a:ext cx="4823206" cy="3108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 "query":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"tell me a </a:t>
              </a:r>
              <a:r>
                <a:rPr kumimoji="0" lang="en-US" altLang="en-US" sz="2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jke</a:t>
              </a: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", "</a:t>
              </a:r>
              <a:r>
                <a:rPr kumimoji="0" lang="en-US" altLang="en-US" sz="2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alteredQuery</a:t>
              </a: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"tell me a joke", "</a:t>
              </a:r>
              <a:r>
                <a:rPr kumimoji="0" lang="en-US" altLang="en-US" sz="280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topScoringIntent</a:t>
              </a: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": { "intent": "Joke", </a:t>
              </a: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"score": 0.99875766 </a:t>
              </a:r>
              <a:r>
                <a:rPr kumimoji="0" lang="en-US" altLang="en-US" sz="2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0EEB2990-ECCD-4C8E-8571-D5547A28CE31}"/>
                </a:ext>
              </a:extLst>
            </p:cNvPr>
            <p:cNvSpPr/>
            <p:nvPr/>
          </p:nvSpPr>
          <p:spPr bwMode="auto">
            <a:xfrm>
              <a:off x="304769" y="4577382"/>
              <a:ext cx="3383243" cy="914400"/>
            </a:xfrm>
            <a:prstGeom prst="rect">
              <a:avLst/>
            </a:prstGeom>
            <a:noFill/>
            <a:ln w="5715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4639" y="1409030"/>
            <a:ext cx="4823206" cy="2246769"/>
            <a:chOff x="274639" y="1409030"/>
            <a:chExt cx="4823206" cy="2246769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FAA4C231-BBB7-4495-9717-E5715A5175B4}"/>
                </a:ext>
              </a:extLst>
            </p:cNvPr>
            <p:cNvSpPr/>
            <p:nvPr/>
          </p:nvSpPr>
          <p:spPr>
            <a:xfrm>
              <a:off x="274639" y="1409030"/>
              <a:ext cx="4823206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 "query":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"tell me a </a:t>
              </a:r>
              <a:r>
                <a:rPr kumimoji="0" lang="en-GB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jke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", "</a:t>
              </a:r>
              <a:r>
                <a:rPr kumimoji="0" lang="en-GB" sz="28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topScoringIntent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": { "intent": "Joke", 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"score": 0.45167464 </a:t>
              </a:r>
              <a:r>
                <a:rPr kumimoji="0" lang="en-GB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B3724352-4DBF-485F-A9F4-60E63B33A0A4}"/>
                </a:ext>
              </a:extLst>
            </p:cNvPr>
            <p:cNvSpPr/>
            <p:nvPr/>
          </p:nvSpPr>
          <p:spPr bwMode="auto">
            <a:xfrm>
              <a:off x="304769" y="1446902"/>
              <a:ext cx="3383243" cy="826224"/>
            </a:xfrm>
            <a:prstGeom prst="rect">
              <a:avLst/>
            </a:prstGeom>
            <a:noFill/>
            <a:ln w="57150" cap="flat" cmpd="sng" algn="ctr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53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814041" y="3782117"/>
            <a:ext cx="2741615" cy="1642447"/>
            <a:chOff x="4814041" y="3782117"/>
            <a:chExt cx="2741615" cy="1642447"/>
          </a:xfrm>
        </p:grpSpPr>
        <p:grpSp>
          <p:nvGrpSpPr>
            <p:cNvPr id="57" name="Group 56"/>
            <p:cNvGrpSpPr/>
            <p:nvPr/>
          </p:nvGrpSpPr>
          <p:grpSpPr>
            <a:xfrm>
              <a:off x="5723660" y="3782117"/>
              <a:ext cx="922376" cy="922376"/>
              <a:chOff x="11228726" y="271212"/>
              <a:chExt cx="922376" cy="922376"/>
            </a:xfrm>
          </p:grpSpPr>
          <p:sp>
            <p:nvSpPr>
              <p:cNvPr id="59" name="Oval 58">
                <a:extLst>
                  <a:ext uri="{FF2B5EF4-FFF2-40B4-BE49-F238E27FC236}">
                    <a16:creationId xmlns="" xmlns:a16="http://schemas.microsoft.com/office/drawing/2014/main" id="{426CA87F-797B-4CDE-9895-EB1110416522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="" xmlns:a16="http://schemas.microsoft.com/office/drawing/2014/main" id="{EA8E023C-93B5-4AE3-AF63-CA4F02EE79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61" t="21419" r="17576" b="20094"/>
              <a:stretch/>
            </p:blipFill>
            <p:spPr>
              <a:xfrm>
                <a:off x="11444312" y="485050"/>
                <a:ext cx="584658" cy="465629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hlinkClick r:id="" action="ppaction://noaction"/>
              <a:extLst>
                <a:ext uri="{FF2B5EF4-FFF2-40B4-BE49-F238E27FC236}">
                  <a16:creationId xmlns="" xmlns:a16="http://schemas.microsoft.com/office/drawing/2014/main" id="{845C3895-9F7E-42CF-964F-0F9589A45751}"/>
                </a:ext>
              </a:extLst>
            </p:cNvPr>
            <p:cNvSpPr txBox="1"/>
            <p:nvPr/>
          </p:nvSpPr>
          <p:spPr>
            <a:xfrm>
              <a:off x="4814041" y="4857948"/>
              <a:ext cx="2741615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Text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Analytics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19053" y="1518836"/>
            <a:ext cx="2733128" cy="1510527"/>
            <a:chOff x="1319053" y="1518836"/>
            <a:chExt cx="2733128" cy="1510527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F093A28-DD31-4B53-9D29-8F1AEAD856CF}"/>
                </a:ext>
              </a:extLst>
            </p:cNvPr>
            <p:cNvGrpSpPr/>
            <p:nvPr/>
          </p:nvGrpSpPr>
          <p:grpSpPr>
            <a:xfrm>
              <a:off x="2237440" y="1518836"/>
              <a:ext cx="922376" cy="922376"/>
              <a:chOff x="11008690" y="265919"/>
              <a:chExt cx="904372" cy="904372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B38AF09-2E1F-4E34-A5B7-2BD446E5BAF9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="" xmlns:a16="http://schemas.microsoft.com/office/drawing/2014/main" id="{5E6694CB-D17C-4219-BEA0-18D3F4BD5F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84" t="20787" r="15519" b="21869"/>
              <a:stretch/>
            </p:blipFill>
            <p:spPr>
              <a:xfrm>
                <a:off x="11186952" y="460604"/>
                <a:ext cx="547848" cy="450564"/>
              </a:xfrm>
              <a:prstGeom prst="rect">
                <a:avLst/>
              </a:prstGeom>
            </p:spPr>
          </p:pic>
        </p:grp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F2A87705-13DD-42EC-9E8F-7CB9EB9832C8}"/>
                </a:ext>
              </a:extLst>
            </p:cNvPr>
            <p:cNvSpPr txBox="1"/>
            <p:nvPr/>
          </p:nvSpPr>
          <p:spPr>
            <a:xfrm>
              <a:off x="1319053" y="2567724"/>
              <a:ext cx="2733128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Bing Spell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Check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07068" y="1518836"/>
            <a:ext cx="2955561" cy="1510527"/>
            <a:chOff x="4707068" y="1518836"/>
            <a:chExt cx="2955561" cy="1510527"/>
          </a:xfrm>
        </p:grpSpPr>
        <p:grpSp>
          <p:nvGrpSpPr>
            <p:cNvPr id="53" name="Group 52"/>
            <p:cNvGrpSpPr/>
            <p:nvPr/>
          </p:nvGrpSpPr>
          <p:grpSpPr>
            <a:xfrm>
              <a:off x="5723660" y="1518836"/>
              <a:ext cx="922376" cy="922376"/>
              <a:chOff x="11228726" y="271212"/>
              <a:chExt cx="922376" cy="922376"/>
            </a:xfrm>
          </p:grpSpPr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DD6ACF04-23D3-4158-BFA2-5994D911181E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6" name="Picture 55">
                <a:extLst>
                  <a:ext uri="{FF2B5EF4-FFF2-40B4-BE49-F238E27FC236}">
                    <a16:creationId xmlns="" xmlns:a16="http://schemas.microsoft.com/office/drawing/2014/main" id="{CF2C729C-F7C4-4312-A33A-1EDF1496BE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016" t="28774" r="18289" b="29201"/>
              <a:stretch/>
            </p:blipFill>
            <p:spPr>
              <a:xfrm>
                <a:off x="11361084" y="518660"/>
                <a:ext cx="657662" cy="427480"/>
              </a:xfrm>
              <a:prstGeom prst="rect">
                <a:avLst/>
              </a:prstGeom>
            </p:spPr>
          </p:pic>
        </p:grpSp>
        <p:sp>
          <p:nvSpPr>
            <p:cNvPr id="130" name="TextBox 129">
              <a:extLst>
                <a:ext uri="{FF2B5EF4-FFF2-40B4-BE49-F238E27FC236}">
                  <a16:creationId xmlns="" xmlns:a16="http://schemas.microsoft.com/office/drawing/2014/main" id="{380D9FA8-CE8C-480C-A1D1-21D267ECB3F0}"/>
                </a:ext>
              </a:extLst>
            </p:cNvPr>
            <p:cNvSpPr txBox="1"/>
            <p:nvPr/>
          </p:nvSpPr>
          <p:spPr>
            <a:xfrm>
              <a:off x="4707068" y="2567724"/>
              <a:ext cx="2955561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Web Language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Model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323271" y="1518836"/>
            <a:ext cx="2647494" cy="1510527"/>
            <a:chOff x="8323271" y="1518836"/>
            <a:chExt cx="2647494" cy="1510527"/>
          </a:xfrm>
        </p:grpSpPr>
        <p:grpSp>
          <p:nvGrpSpPr>
            <p:cNvPr id="49" name="Group 48"/>
            <p:cNvGrpSpPr/>
            <p:nvPr/>
          </p:nvGrpSpPr>
          <p:grpSpPr>
            <a:xfrm>
              <a:off x="9185830" y="1518836"/>
              <a:ext cx="922376" cy="922376"/>
              <a:chOff x="11228726" y="271212"/>
              <a:chExt cx="922376" cy="922376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0E28F94A-0482-4DBB-8842-6AE616AAA57F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="" xmlns:a16="http://schemas.microsoft.com/office/drawing/2014/main" id="{D3FA329B-C465-4BA6-BDDB-279F4562FB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655" t="30013" r="12530" b="29141"/>
              <a:stretch/>
            </p:blipFill>
            <p:spPr>
              <a:xfrm>
                <a:off x="11313390" y="537495"/>
                <a:ext cx="753047" cy="389811"/>
              </a:xfrm>
              <a:prstGeom prst="rect">
                <a:avLst/>
              </a:prstGeom>
            </p:spPr>
          </p:pic>
        </p:grpSp>
        <p:sp>
          <p:nvSpPr>
            <p:cNvPr id="141" name="TextBox 140">
              <a:extLst>
                <a:ext uri="{FF2B5EF4-FFF2-40B4-BE49-F238E27FC236}">
                  <a16:creationId xmlns="" xmlns:a16="http://schemas.microsoft.com/office/drawing/2014/main" id="{544A23D6-1EE7-48AD-B625-4BE7DEF2B1AD}"/>
                </a:ext>
              </a:extLst>
            </p:cNvPr>
            <p:cNvSpPr txBox="1"/>
            <p:nvPr/>
          </p:nvSpPr>
          <p:spPr>
            <a:xfrm>
              <a:off x="8323271" y="2567724"/>
              <a:ext cx="2647494" cy="461639"/>
            </a:xfrm>
            <a:prstGeom prst="rect">
              <a:avLst/>
            </a:prstGeom>
            <a:noFill/>
          </p:spPr>
          <p:txBody>
            <a:bodyPr wrap="square" lIns="179260" tIns="91427" rIns="179260" bIns="91427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Linguistic </a:t>
              </a:r>
              <a:r>
                <a:rPr lang="en-US" sz="2000" dirty="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Analysis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61249" y="3800121"/>
            <a:ext cx="3248736" cy="1762942"/>
            <a:chOff x="1061249" y="3800121"/>
            <a:chExt cx="3248736" cy="1762942"/>
          </a:xfrm>
        </p:grpSpPr>
        <p:grpSp>
          <p:nvGrpSpPr>
            <p:cNvPr id="38" name="Group 37">
              <a:extLst>
                <a:ext uri="{FF2B5EF4-FFF2-40B4-BE49-F238E27FC236}">
                  <a16:creationId xmlns="" xmlns:a16="http://schemas.microsoft.com/office/drawing/2014/main" id="{CCC82BBA-0C72-4063-B500-808F212D605F}"/>
                </a:ext>
              </a:extLst>
            </p:cNvPr>
            <p:cNvGrpSpPr/>
            <p:nvPr/>
          </p:nvGrpSpPr>
          <p:grpSpPr>
            <a:xfrm>
              <a:off x="2233429" y="3800121"/>
              <a:ext cx="904372" cy="904372"/>
              <a:chOff x="11008690" y="265919"/>
              <a:chExt cx="904372" cy="904372"/>
            </a:xfrm>
          </p:grpSpPr>
          <p:sp>
            <p:nvSpPr>
              <p:cNvPr id="39" name="Oval 38">
                <a:extLst>
                  <a:ext uri="{FF2B5EF4-FFF2-40B4-BE49-F238E27FC236}">
                    <a16:creationId xmlns="" xmlns:a16="http://schemas.microsoft.com/office/drawing/2014/main" id="{090A7143-7003-4E1D-B189-03251D94A490}"/>
                  </a:ext>
                </a:extLst>
              </p:cNvPr>
              <p:cNvSpPr/>
              <p:nvPr/>
            </p:nvSpPr>
            <p:spPr bwMode="auto">
              <a:xfrm>
                <a:off x="11008690" y="265919"/>
                <a:ext cx="904372" cy="904372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5103" tIns="172082" rIns="215103" bIns="17208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1096713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23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="" xmlns:a16="http://schemas.microsoft.com/office/drawing/2014/main" id="{E5D299A8-3935-4716-9F29-A88FD0A02E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64" t="19770" r="20908" b="18045"/>
              <a:stretch/>
            </p:blipFill>
            <p:spPr>
              <a:xfrm>
                <a:off x="11186952" y="449589"/>
                <a:ext cx="547848" cy="537032"/>
              </a:xfrm>
              <a:prstGeom prst="rect">
                <a:avLst/>
              </a:prstGeom>
            </p:spPr>
          </p:pic>
        </p:grpSp>
        <p:sp>
          <p:nvSpPr>
            <p:cNvPr id="152" name="TextBox 151">
              <a:extLst>
                <a:ext uri="{FF2B5EF4-FFF2-40B4-BE49-F238E27FC236}">
                  <a16:creationId xmlns="" xmlns:a16="http://schemas.microsoft.com/office/drawing/2014/main" id="{E8D6C3B4-64CC-4E7F-B45E-2EE2B4D328A0}"/>
                </a:ext>
              </a:extLst>
            </p:cNvPr>
            <p:cNvSpPr txBox="1"/>
            <p:nvPr/>
          </p:nvSpPr>
          <p:spPr>
            <a:xfrm>
              <a:off x="1061249" y="4719448"/>
              <a:ext cx="3248736" cy="843615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Language Understanding </a:t>
              </a:r>
              <a:b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</a:br>
              <a:r>
                <a:rPr lang="en-US" sz="2000" dirty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Intelligent Service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611306" y="3782117"/>
            <a:ext cx="2071428" cy="1642447"/>
            <a:chOff x="8611306" y="3782117"/>
            <a:chExt cx="2071428" cy="1642447"/>
          </a:xfrm>
        </p:grpSpPr>
        <p:grpSp>
          <p:nvGrpSpPr>
            <p:cNvPr id="62" name="Group 61"/>
            <p:cNvGrpSpPr/>
            <p:nvPr/>
          </p:nvGrpSpPr>
          <p:grpSpPr>
            <a:xfrm>
              <a:off x="9185830" y="3782117"/>
              <a:ext cx="922376" cy="922376"/>
              <a:chOff x="11228726" y="271212"/>
              <a:chExt cx="922376" cy="922376"/>
            </a:xfrm>
          </p:grpSpPr>
          <p:sp>
            <p:nvSpPr>
              <p:cNvPr id="63" name="Oval 62">
                <a:extLst>
                  <a:ext uri="{FF2B5EF4-FFF2-40B4-BE49-F238E27FC236}">
                    <a16:creationId xmlns="" xmlns:a16="http://schemas.microsoft.com/office/drawing/2014/main" id="{828129F7-0632-46FB-AEA9-E320F7FB67E0}"/>
                  </a:ext>
                </a:extLst>
              </p:cNvPr>
              <p:cNvSpPr/>
              <p:nvPr/>
            </p:nvSpPr>
            <p:spPr bwMode="auto">
              <a:xfrm>
                <a:off x="11228726" y="271212"/>
                <a:ext cx="922376" cy="922376"/>
              </a:xfrm>
              <a:prstGeom prst="ellipse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219385" tIns="175508" rIns="219385" bIns="17550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1118538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879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="" xmlns:a16="http://schemas.microsoft.com/office/drawing/2014/main" id="{24136803-BF50-4684-B6A6-55F0E9AC1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11" t="20442" r="33619" b="21439"/>
              <a:stretch/>
            </p:blipFill>
            <p:spPr>
              <a:xfrm>
                <a:off x="11367083" y="399781"/>
                <a:ext cx="611809" cy="611809"/>
              </a:xfrm>
              <a:prstGeom prst="rect">
                <a:avLst/>
              </a:prstGeom>
            </p:spPr>
          </p:pic>
        </p:grpSp>
        <p:sp>
          <p:nvSpPr>
            <p:cNvPr id="70" name="TextBox 69">
              <a:extLst/>
            </p:cNvPr>
            <p:cNvSpPr txBox="1"/>
            <p:nvPr/>
          </p:nvSpPr>
          <p:spPr>
            <a:xfrm>
              <a:off x="8611306" y="4857948"/>
              <a:ext cx="2071428" cy="566616"/>
            </a:xfrm>
            <a:prstGeom prst="rect">
              <a:avLst/>
            </a:prstGeom>
            <a:noFill/>
          </p:spPr>
          <p:txBody>
            <a:bodyPr wrap="square" lIns="179260" tIns="143408" rIns="179260" bIns="143408" rtlCol="0" anchor="ctr">
              <a:spAutoFit/>
            </a:bodyPr>
            <a:lstStyle/>
            <a:p>
              <a:pPr algn="ctr" defTabSz="932509">
                <a:lnSpc>
                  <a:spcPct val="90000"/>
                </a:lnSpc>
                <a:spcAft>
                  <a:spcPts val="587"/>
                </a:spcAft>
                <a:defRPr/>
              </a:pPr>
              <a:r>
                <a:rPr lang="en-US" sz="2000" smtClean="0">
                  <a:gradFill>
                    <a:gsLst>
                      <a:gs pos="6364">
                        <a:srgbClr val="353535"/>
                      </a:gs>
                      <a:gs pos="21818">
                        <a:srgbClr val="353535"/>
                      </a:gs>
                    </a:gsLst>
                    <a:lin ang="5400000" scaled="0"/>
                  </a:gradFill>
                  <a:latin typeface="+mj-lt"/>
                  <a:cs typeface="Segoe UI" panose="020B0502040204020203" pitchFamily="34" charset="0"/>
                </a:rPr>
                <a:t>Translator (Text)</a:t>
              </a:r>
              <a:endParaRPr lang="en-US" sz="2000" dirty="0">
                <a:gradFill>
                  <a:gsLst>
                    <a:gs pos="6364">
                      <a:srgbClr val="353535"/>
                    </a:gs>
                    <a:gs pos="21818">
                      <a:srgbClr val="353535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703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3554819"/>
          </a:xfrm>
        </p:spPr>
        <p:txBody>
          <a:bodyPr/>
          <a:lstStyle/>
          <a:p>
            <a:r>
              <a:rPr lang="en-US" dirty="0" smtClean="0"/>
              <a:t>Supports basic NLP scenarios</a:t>
            </a:r>
          </a:p>
          <a:p>
            <a:r>
              <a:rPr lang="en-US" dirty="0" smtClean="0"/>
              <a:t>Up to 1000 1K docs per request</a:t>
            </a:r>
          </a:p>
          <a:p>
            <a:r>
              <a:rPr lang="en-US" dirty="0" smtClean="0"/>
              <a:t>Call directly from Power BI &amp; Data Lake U-SQL; SDK supports .NET Standard + Android</a:t>
            </a:r>
          </a:p>
          <a:p>
            <a:r>
              <a:rPr lang="en-US" dirty="0" smtClean="0"/>
              <a:t>Not PAYG: paid tier starts at $150 per month with 100K </a:t>
            </a:r>
            <a:r>
              <a:rPr lang="en-US" dirty="0" err="1" smtClean="0"/>
              <a:t>txns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55761" y="3132588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55761" y="5041498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55761" y="1355773"/>
            <a:ext cx="753709" cy="72230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7586389" y="3012600"/>
            <a:ext cx="4680520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Sentiment analysis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From 0 (-</a:t>
            </a:r>
            <a:r>
              <a:rPr lang="en-US" sz="1800" dirty="0" err="1" smtClean="0">
                <a:ea typeface="Consolas" charset="0"/>
                <a:cs typeface="Consolas" charset="0"/>
              </a:rPr>
              <a:t>ve</a:t>
            </a:r>
            <a:r>
              <a:rPr lang="en-US" sz="1800" dirty="0" smtClean="0">
                <a:ea typeface="Consolas" charset="0"/>
                <a:cs typeface="Consolas" charset="0"/>
              </a:rPr>
              <a:t>) - 1 (+</a:t>
            </a:r>
            <a:r>
              <a:rPr lang="en-US" sz="1800" dirty="0" err="1" smtClean="0">
                <a:ea typeface="Consolas" charset="0"/>
                <a:cs typeface="Consolas" charset="0"/>
              </a:rPr>
              <a:t>ve</a:t>
            </a:r>
            <a:r>
              <a:rPr lang="en-US" sz="1800" dirty="0" smtClean="0">
                <a:ea typeface="Consolas" charset="0"/>
                <a:cs typeface="Consolas" charset="0"/>
              </a:rPr>
              <a:t>); supports 15 languages</a:t>
            </a:r>
          </a:p>
        </p:txBody>
      </p:sp>
      <p:sp>
        <p:nvSpPr>
          <p:cNvPr id="10" name="Text Placeholder 8"/>
          <p:cNvSpPr txBox="1">
            <a:spLocks/>
          </p:cNvSpPr>
          <p:nvPr/>
        </p:nvSpPr>
        <p:spPr>
          <a:xfrm>
            <a:off x="7586389" y="4909403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phrase extraction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Main talking points; supports 5 languages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1" name="Text Placeholder 8"/>
          <p:cNvSpPr txBox="1">
            <a:spLocks/>
          </p:cNvSpPr>
          <p:nvPr/>
        </p:nvSpPr>
        <p:spPr>
          <a:xfrm>
            <a:off x="7586389" y="1233362"/>
            <a:ext cx="4608917" cy="92640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Language detection</a:t>
            </a:r>
          </a:p>
          <a:p>
            <a:pPr>
              <a:spcBef>
                <a:spcPts val="624"/>
              </a:spcBef>
            </a:pPr>
            <a:r>
              <a:rPr lang="en-US" sz="1800" dirty="0" smtClean="0">
                <a:ea typeface="Consolas" charset="0"/>
                <a:cs typeface="Consolas" charset="0"/>
              </a:rPr>
              <a:t>Over 120 languages supported</a:t>
            </a:r>
            <a:endParaRPr lang="en-US" sz="1800" dirty="0">
              <a:ea typeface="Consolas" charset="0"/>
              <a:cs typeface="Consolas" charset="0"/>
            </a:endParaRPr>
          </a:p>
        </p:txBody>
      </p:sp>
      <p:sp>
        <p:nvSpPr>
          <p:cNvPr id="15" name="Characters_E8C1" descr="Language&#10;&#10;* This icon is a color filled shape and is not outlined.&#10;">
            <a:extLst>
              <a:ext uri="{FF2B5EF4-FFF2-40B4-BE49-F238E27FC236}">
                <a16:creationId xmlns="" xmlns:a16="http://schemas.microsoft.com/office/drawing/2014/main" id="{DD9EFE0F-BFF2-4EDD-8749-842AAF378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55321" y="1534045"/>
            <a:ext cx="354584" cy="365760"/>
          </a:xfrm>
          <a:custGeom>
            <a:avLst/>
            <a:gdLst>
              <a:gd name="T0" fmla="*/ 0 w 3316"/>
              <a:gd name="T1" fmla="*/ 3423 h 3423"/>
              <a:gd name="T2" fmla="*/ 358 w 3316"/>
              <a:gd name="T3" fmla="*/ 2923 h 3423"/>
              <a:gd name="T4" fmla="*/ 1329 w 3316"/>
              <a:gd name="T5" fmla="*/ 3423 h 3423"/>
              <a:gd name="T6" fmla="*/ 878 w 3316"/>
              <a:gd name="T7" fmla="*/ 1499 h 3423"/>
              <a:gd name="T8" fmla="*/ 416 w 3316"/>
              <a:gd name="T9" fmla="*/ 2749 h 3423"/>
              <a:gd name="T10" fmla="*/ 1104 w 3316"/>
              <a:gd name="T11" fmla="*/ 2749 h 3423"/>
              <a:gd name="T12" fmla="*/ 1252 w 3316"/>
              <a:gd name="T13" fmla="*/ 491 h 3423"/>
              <a:gd name="T14" fmla="*/ 1247 w 3316"/>
              <a:gd name="T15" fmla="*/ 252 h 3423"/>
              <a:gd name="T16" fmla="*/ 2140 w 3316"/>
              <a:gd name="T17" fmla="*/ 257 h 3423"/>
              <a:gd name="T18" fmla="*/ 2130 w 3316"/>
              <a:gd name="T19" fmla="*/ 0 h 3423"/>
              <a:gd name="T20" fmla="*/ 2339 w 3316"/>
              <a:gd name="T21" fmla="*/ 30 h 3423"/>
              <a:gd name="T22" fmla="*/ 2337 w 3316"/>
              <a:gd name="T23" fmla="*/ 34 h 3423"/>
              <a:gd name="T24" fmla="*/ 2324 w 3316"/>
              <a:gd name="T25" fmla="*/ 257 h 3423"/>
              <a:gd name="T26" fmla="*/ 3258 w 3316"/>
              <a:gd name="T27" fmla="*/ 252 h 3423"/>
              <a:gd name="T28" fmla="*/ 3254 w 3316"/>
              <a:gd name="T29" fmla="*/ 491 h 3423"/>
              <a:gd name="T30" fmla="*/ 3073 w 3316"/>
              <a:gd name="T31" fmla="*/ 764 h 3423"/>
              <a:gd name="T32" fmla="*/ 1431 w 3316"/>
              <a:gd name="T33" fmla="*/ 408 h 3423"/>
              <a:gd name="T34" fmla="*/ 1247 w 3316"/>
              <a:gd name="T35" fmla="*/ 767 h 3423"/>
              <a:gd name="T36" fmla="*/ 2351 w 3316"/>
              <a:gd name="T37" fmla="*/ 1475 h 3423"/>
              <a:gd name="T38" fmla="*/ 2359 w 3316"/>
              <a:gd name="T39" fmla="*/ 1983 h 3423"/>
              <a:gd name="T40" fmla="*/ 1943 w 3316"/>
              <a:gd name="T41" fmla="*/ 2173 h 3423"/>
              <a:gd name="T42" fmla="*/ 1884 w 3316"/>
              <a:gd name="T43" fmla="*/ 2125 h 3423"/>
              <a:gd name="T44" fmla="*/ 2033 w 3316"/>
              <a:gd name="T45" fmla="*/ 2002 h 3423"/>
              <a:gd name="T46" fmla="*/ 2167 w 3316"/>
              <a:gd name="T47" fmla="*/ 1884 h 3423"/>
              <a:gd name="T48" fmla="*/ 1506 w 3316"/>
              <a:gd name="T49" fmla="*/ 1475 h 3423"/>
              <a:gd name="T50" fmla="*/ 1204 w 3316"/>
              <a:gd name="T51" fmla="*/ 1311 h 3423"/>
              <a:gd name="T52" fmla="*/ 2169 w 3316"/>
              <a:gd name="T53" fmla="*/ 1315 h 3423"/>
              <a:gd name="T54" fmla="*/ 2157 w 3316"/>
              <a:gd name="T55" fmla="*/ 1114 h 3423"/>
              <a:gd name="T56" fmla="*/ 2290 w 3316"/>
              <a:gd name="T57" fmla="*/ 1128 h 3423"/>
              <a:gd name="T58" fmla="*/ 2564 w 3316"/>
              <a:gd name="T59" fmla="*/ 902 h 3423"/>
              <a:gd name="T60" fmla="*/ 1936 w 3316"/>
              <a:gd name="T61" fmla="*/ 836 h 3423"/>
              <a:gd name="T62" fmla="*/ 1620 w 3316"/>
              <a:gd name="T63" fmla="*/ 678 h 3423"/>
              <a:gd name="T64" fmla="*/ 2664 w 3316"/>
              <a:gd name="T65" fmla="*/ 682 h 3423"/>
              <a:gd name="T66" fmla="*/ 2755 w 3316"/>
              <a:gd name="T67" fmla="*/ 670 h 3423"/>
              <a:gd name="T68" fmla="*/ 2846 w 3316"/>
              <a:gd name="T69" fmla="*/ 730 h 3423"/>
              <a:gd name="T70" fmla="*/ 2892 w 3316"/>
              <a:gd name="T71" fmla="*/ 832 h 3423"/>
              <a:gd name="T72" fmla="*/ 2783 w 3316"/>
              <a:gd name="T73" fmla="*/ 912 h 3423"/>
              <a:gd name="T74" fmla="*/ 2351 w 3316"/>
              <a:gd name="T75" fmla="*/ 1235 h 3423"/>
              <a:gd name="T76" fmla="*/ 3015 w 3316"/>
              <a:gd name="T77" fmla="*/ 1315 h 3423"/>
              <a:gd name="T78" fmla="*/ 3316 w 3316"/>
              <a:gd name="T79" fmla="*/ 1480 h 3423"/>
              <a:gd name="T80" fmla="*/ 2351 w 3316"/>
              <a:gd name="T81" fmla="*/ 1475 h 3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3316" h="3423">
                <a:moveTo>
                  <a:pt x="642" y="1499"/>
                </a:moveTo>
                <a:cubicBezTo>
                  <a:pt x="0" y="3423"/>
                  <a:pt x="0" y="3423"/>
                  <a:pt x="0" y="3423"/>
                </a:cubicBezTo>
                <a:cubicBezTo>
                  <a:pt x="191" y="3423"/>
                  <a:pt x="191" y="3423"/>
                  <a:pt x="191" y="3423"/>
                </a:cubicBezTo>
                <a:cubicBezTo>
                  <a:pt x="358" y="2923"/>
                  <a:pt x="358" y="2923"/>
                  <a:pt x="358" y="2923"/>
                </a:cubicBezTo>
                <a:cubicBezTo>
                  <a:pt x="1162" y="2923"/>
                  <a:pt x="1162" y="2923"/>
                  <a:pt x="1162" y="2923"/>
                </a:cubicBezTo>
                <a:cubicBezTo>
                  <a:pt x="1329" y="3423"/>
                  <a:pt x="1329" y="3423"/>
                  <a:pt x="1329" y="3423"/>
                </a:cubicBezTo>
                <a:cubicBezTo>
                  <a:pt x="1520" y="3423"/>
                  <a:pt x="1520" y="3423"/>
                  <a:pt x="1520" y="3423"/>
                </a:cubicBezTo>
                <a:cubicBezTo>
                  <a:pt x="878" y="1499"/>
                  <a:pt x="878" y="1499"/>
                  <a:pt x="878" y="1499"/>
                </a:cubicBezTo>
                <a:lnTo>
                  <a:pt x="642" y="1499"/>
                </a:lnTo>
                <a:close/>
                <a:moveTo>
                  <a:pt x="416" y="2749"/>
                </a:moveTo>
                <a:cubicBezTo>
                  <a:pt x="760" y="1716"/>
                  <a:pt x="760" y="1716"/>
                  <a:pt x="760" y="1716"/>
                </a:cubicBezTo>
                <a:cubicBezTo>
                  <a:pt x="1104" y="2749"/>
                  <a:pt x="1104" y="2749"/>
                  <a:pt x="1104" y="2749"/>
                </a:cubicBezTo>
                <a:lnTo>
                  <a:pt x="416" y="2749"/>
                </a:lnTo>
                <a:close/>
                <a:moveTo>
                  <a:pt x="1252" y="491"/>
                </a:moveTo>
                <a:cubicBezTo>
                  <a:pt x="1252" y="399"/>
                  <a:pt x="1252" y="399"/>
                  <a:pt x="1252" y="399"/>
                </a:cubicBezTo>
                <a:cubicBezTo>
                  <a:pt x="1247" y="252"/>
                  <a:pt x="1247" y="252"/>
                  <a:pt x="1247" y="252"/>
                </a:cubicBezTo>
                <a:cubicBezTo>
                  <a:pt x="1563" y="257"/>
                  <a:pt x="1563" y="257"/>
                  <a:pt x="1563" y="257"/>
                </a:cubicBezTo>
                <a:cubicBezTo>
                  <a:pt x="2140" y="257"/>
                  <a:pt x="2140" y="257"/>
                  <a:pt x="2140" y="257"/>
                </a:cubicBezTo>
                <a:cubicBezTo>
                  <a:pt x="2140" y="197"/>
                  <a:pt x="2140" y="197"/>
                  <a:pt x="2140" y="197"/>
                </a:cubicBezTo>
                <a:cubicBezTo>
                  <a:pt x="2140" y="114"/>
                  <a:pt x="2137" y="49"/>
                  <a:pt x="2130" y="0"/>
                </a:cubicBezTo>
                <a:cubicBezTo>
                  <a:pt x="2197" y="1"/>
                  <a:pt x="2270" y="5"/>
                  <a:pt x="2347" y="11"/>
                </a:cubicBezTo>
                <a:cubicBezTo>
                  <a:pt x="2345" y="16"/>
                  <a:pt x="2343" y="22"/>
                  <a:pt x="2339" y="30"/>
                </a:cubicBezTo>
                <a:cubicBezTo>
                  <a:pt x="2338" y="32"/>
                  <a:pt x="2338" y="32"/>
                  <a:pt x="2338" y="32"/>
                </a:cubicBezTo>
                <a:cubicBezTo>
                  <a:pt x="2337" y="34"/>
                  <a:pt x="2337" y="34"/>
                  <a:pt x="2337" y="34"/>
                </a:cubicBezTo>
                <a:cubicBezTo>
                  <a:pt x="2328" y="64"/>
                  <a:pt x="2324" y="114"/>
                  <a:pt x="2324" y="193"/>
                </a:cubicBezTo>
                <a:cubicBezTo>
                  <a:pt x="2324" y="257"/>
                  <a:pt x="2324" y="257"/>
                  <a:pt x="2324" y="257"/>
                </a:cubicBezTo>
                <a:cubicBezTo>
                  <a:pt x="2940" y="257"/>
                  <a:pt x="2940" y="257"/>
                  <a:pt x="2940" y="257"/>
                </a:cubicBezTo>
                <a:cubicBezTo>
                  <a:pt x="3258" y="252"/>
                  <a:pt x="3258" y="252"/>
                  <a:pt x="3258" y="252"/>
                </a:cubicBezTo>
                <a:cubicBezTo>
                  <a:pt x="3254" y="376"/>
                  <a:pt x="3254" y="376"/>
                  <a:pt x="3254" y="376"/>
                </a:cubicBezTo>
                <a:cubicBezTo>
                  <a:pt x="3254" y="491"/>
                  <a:pt x="3254" y="491"/>
                  <a:pt x="3254" y="491"/>
                </a:cubicBezTo>
                <a:cubicBezTo>
                  <a:pt x="3259" y="764"/>
                  <a:pt x="3259" y="764"/>
                  <a:pt x="3259" y="764"/>
                </a:cubicBezTo>
                <a:cubicBezTo>
                  <a:pt x="3073" y="764"/>
                  <a:pt x="3073" y="764"/>
                  <a:pt x="3073" y="764"/>
                </a:cubicBezTo>
                <a:cubicBezTo>
                  <a:pt x="3073" y="408"/>
                  <a:pt x="3073" y="408"/>
                  <a:pt x="3073" y="408"/>
                </a:cubicBezTo>
                <a:cubicBezTo>
                  <a:pt x="1431" y="408"/>
                  <a:pt x="1431" y="408"/>
                  <a:pt x="1431" y="408"/>
                </a:cubicBezTo>
                <a:cubicBezTo>
                  <a:pt x="1431" y="767"/>
                  <a:pt x="1431" y="767"/>
                  <a:pt x="1431" y="767"/>
                </a:cubicBezTo>
                <a:cubicBezTo>
                  <a:pt x="1247" y="767"/>
                  <a:pt x="1247" y="767"/>
                  <a:pt x="1247" y="767"/>
                </a:cubicBezTo>
                <a:lnTo>
                  <a:pt x="1252" y="491"/>
                </a:lnTo>
                <a:close/>
                <a:moveTo>
                  <a:pt x="2351" y="1475"/>
                </a:moveTo>
                <a:cubicBezTo>
                  <a:pt x="2351" y="1640"/>
                  <a:pt x="2351" y="1640"/>
                  <a:pt x="2351" y="1640"/>
                </a:cubicBezTo>
                <a:cubicBezTo>
                  <a:pt x="2359" y="1983"/>
                  <a:pt x="2359" y="1983"/>
                  <a:pt x="2359" y="1983"/>
                </a:cubicBezTo>
                <a:cubicBezTo>
                  <a:pt x="2358" y="2052"/>
                  <a:pt x="2339" y="2099"/>
                  <a:pt x="2299" y="2129"/>
                </a:cubicBezTo>
                <a:cubicBezTo>
                  <a:pt x="2276" y="2145"/>
                  <a:pt x="2200" y="2173"/>
                  <a:pt x="1943" y="2173"/>
                </a:cubicBezTo>
                <a:cubicBezTo>
                  <a:pt x="1917" y="2173"/>
                  <a:pt x="1904" y="2172"/>
                  <a:pt x="1898" y="2170"/>
                </a:cubicBezTo>
                <a:cubicBezTo>
                  <a:pt x="1896" y="2164"/>
                  <a:pt x="1891" y="2152"/>
                  <a:pt x="1884" y="2125"/>
                </a:cubicBezTo>
                <a:cubicBezTo>
                  <a:pt x="1873" y="2081"/>
                  <a:pt x="1857" y="2037"/>
                  <a:pt x="1836" y="1993"/>
                </a:cubicBezTo>
                <a:cubicBezTo>
                  <a:pt x="1906" y="1999"/>
                  <a:pt x="1972" y="2002"/>
                  <a:pt x="2033" y="2002"/>
                </a:cubicBezTo>
                <a:cubicBezTo>
                  <a:pt x="2084" y="2002"/>
                  <a:pt x="2117" y="1992"/>
                  <a:pt x="2138" y="1972"/>
                </a:cubicBezTo>
                <a:cubicBezTo>
                  <a:pt x="2158" y="1953"/>
                  <a:pt x="2167" y="1924"/>
                  <a:pt x="2167" y="1884"/>
                </a:cubicBezTo>
                <a:cubicBezTo>
                  <a:pt x="2167" y="1475"/>
                  <a:pt x="2167" y="1475"/>
                  <a:pt x="2167" y="1475"/>
                </a:cubicBezTo>
                <a:cubicBezTo>
                  <a:pt x="1506" y="1475"/>
                  <a:pt x="1506" y="1475"/>
                  <a:pt x="1506" y="1475"/>
                </a:cubicBezTo>
                <a:cubicBezTo>
                  <a:pt x="1204" y="1480"/>
                  <a:pt x="1204" y="1480"/>
                  <a:pt x="1204" y="1480"/>
                </a:cubicBezTo>
                <a:cubicBezTo>
                  <a:pt x="1204" y="1311"/>
                  <a:pt x="1204" y="1311"/>
                  <a:pt x="1204" y="1311"/>
                </a:cubicBezTo>
                <a:cubicBezTo>
                  <a:pt x="1505" y="1315"/>
                  <a:pt x="1505" y="1315"/>
                  <a:pt x="1505" y="1315"/>
                </a:cubicBezTo>
                <a:cubicBezTo>
                  <a:pt x="2169" y="1315"/>
                  <a:pt x="2169" y="1315"/>
                  <a:pt x="2169" y="1315"/>
                </a:cubicBezTo>
                <a:cubicBezTo>
                  <a:pt x="2167" y="1276"/>
                  <a:pt x="2167" y="1276"/>
                  <a:pt x="2167" y="1276"/>
                </a:cubicBezTo>
                <a:cubicBezTo>
                  <a:pt x="2165" y="1211"/>
                  <a:pt x="2162" y="1157"/>
                  <a:pt x="2157" y="1114"/>
                </a:cubicBezTo>
                <a:cubicBezTo>
                  <a:pt x="2210" y="1119"/>
                  <a:pt x="2250" y="1123"/>
                  <a:pt x="2276" y="1127"/>
                </a:cubicBezTo>
                <a:cubicBezTo>
                  <a:pt x="2290" y="1128"/>
                  <a:pt x="2290" y="1128"/>
                  <a:pt x="2290" y="1128"/>
                </a:cubicBezTo>
                <a:cubicBezTo>
                  <a:pt x="2302" y="1120"/>
                  <a:pt x="2302" y="1120"/>
                  <a:pt x="2302" y="1120"/>
                </a:cubicBezTo>
                <a:cubicBezTo>
                  <a:pt x="2365" y="1077"/>
                  <a:pt x="2452" y="1003"/>
                  <a:pt x="2564" y="902"/>
                </a:cubicBezTo>
                <a:cubicBezTo>
                  <a:pt x="2636" y="836"/>
                  <a:pt x="2636" y="836"/>
                  <a:pt x="2636" y="836"/>
                </a:cubicBezTo>
                <a:cubicBezTo>
                  <a:pt x="1936" y="836"/>
                  <a:pt x="1936" y="836"/>
                  <a:pt x="1936" y="836"/>
                </a:cubicBezTo>
                <a:cubicBezTo>
                  <a:pt x="1620" y="840"/>
                  <a:pt x="1620" y="840"/>
                  <a:pt x="1620" y="840"/>
                </a:cubicBezTo>
                <a:cubicBezTo>
                  <a:pt x="1620" y="678"/>
                  <a:pt x="1620" y="678"/>
                  <a:pt x="1620" y="678"/>
                </a:cubicBezTo>
                <a:cubicBezTo>
                  <a:pt x="1936" y="682"/>
                  <a:pt x="1936" y="682"/>
                  <a:pt x="1936" y="682"/>
                </a:cubicBezTo>
                <a:cubicBezTo>
                  <a:pt x="2664" y="682"/>
                  <a:pt x="2664" y="682"/>
                  <a:pt x="2664" y="682"/>
                </a:cubicBezTo>
                <a:cubicBezTo>
                  <a:pt x="2703" y="682"/>
                  <a:pt x="2733" y="678"/>
                  <a:pt x="2754" y="670"/>
                </a:cubicBezTo>
                <a:cubicBezTo>
                  <a:pt x="2755" y="670"/>
                  <a:pt x="2755" y="670"/>
                  <a:pt x="2755" y="670"/>
                </a:cubicBezTo>
                <a:cubicBezTo>
                  <a:pt x="2763" y="667"/>
                  <a:pt x="2768" y="666"/>
                  <a:pt x="2771" y="665"/>
                </a:cubicBezTo>
                <a:cubicBezTo>
                  <a:pt x="2776" y="667"/>
                  <a:pt x="2796" y="677"/>
                  <a:pt x="2846" y="730"/>
                </a:cubicBezTo>
                <a:cubicBezTo>
                  <a:pt x="2904" y="792"/>
                  <a:pt x="2910" y="814"/>
                  <a:pt x="2911" y="817"/>
                </a:cubicBezTo>
                <a:cubicBezTo>
                  <a:pt x="2910" y="821"/>
                  <a:pt x="2903" y="827"/>
                  <a:pt x="2892" y="832"/>
                </a:cubicBezTo>
                <a:cubicBezTo>
                  <a:pt x="2891" y="833"/>
                  <a:pt x="2891" y="833"/>
                  <a:pt x="2891" y="833"/>
                </a:cubicBezTo>
                <a:cubicBezTo>
                  <a:pt x="2867" y="846"/>
                  <a:pt x="2831" y="872"/>
                  <a:pt x="2783" y="912"/>
                </a:cubicBezTo>
                <a:cubicBezTo>
                  <a:pt x="2612" y="1053"/>
                  <a:pt x="2473" y="1158"/>
                  <a:pt x="2369" y="1224"/>
                </a:cubicBezTo>
                <a:cubicBezTo>
                  <a:pt x="2351" y="1235"/>
                  <a:pt x="2351" y="1235"/>
                  <a:pt x="2351" y="1235"/>
                </a:cubicBezTo>
                <a:cubicBezTo>
                  <a:pt x="2351" y="1315"/>
                  <a:pt x="2351" y="1315"/>
                  <a:pt x="2351" y="1315"/>
                </a:cubicBezTo>
                <a:cubicBezTo>
                  <a:pt x="3015" y="1315"/>
                  <a:pt x="3015" y="1315"/>
                  <a:pt x="3015" y="1315"/>
                </a:cubicBezTo>
                <a:cubicBezTo>
                  <a:pt x="3316" y="1311"/>
                  <a:pt x="3316" y="1311"/>
                  <a:pt x="3316" y="1311"/>
                </a:cubicBezTo>
                <a:cubicBezTo>
                  <a:pt x="3316" y="1480"/>
                  <a:pt x="3316" y="1480"/>
                  <a:pt x="3316" y="1480"/>
                </a:cubicBezTo>
                <a:cubicBezTo>
                  <a:pt x="3016" y="1475"/>
                  <a:pt x="3016" y="1475"/>
                  <a:pt x="3016" y="1475"/>
                </a:cubicBezTo>
                <a:lnTo>
                  <a:pt x="2351" y="1475"/>
                </a:ln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emoticon" descr="Smile, happy&#10;">
            <a:extLst>
              <a:ext uri="{FF2B5EF4-FFF2-40B4-BE49-F238E27FC236}">
                <a16:creationId xmlns="" xmlns:a16="http://schemas.microsoft.com/office/drawing/2014/main" id="{E1D46582-7FFC-4688-AEBD-1098491F8C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49824" y="3310860"/>
            <a:ext cx="365760" cy="365760"/>
          </a:xfrm>
          <a:custGeom>
            <a:avLst/>
            <a:gdLst>
              <a:gd name="T0" fmla="*/ 312 w 312"/>
              <a:gd name="T1" fmla="*/ 156 h 312"/>
              <a:gd name="T2" fmla="*/ 156 w 312"/>
              <a:gd name="T3" fmla="*/ 312 h 312"/>
              <a:gd name="T4" fmla="*/ 0 w 312"/>
              <a:gd name="T5" fmla="*/ 156 h 312"/>
              <a:gd name="T6" fmla="*/ 156 w 312"/>
              <a:gd name="T7" fmla="*/ 0 h 312"/>
              <a:gd name="T8" fmla="*/ 312 w 312"/>
              <a:gd name="T9" fmla="*/ 156 h 312"/>
              <a:gd name="T10" fmla="*/ 73 w 312"/>
              <a:gd name="T11" fmla="*/ 200 h 312"/>
              <a:gd name="T12" fmla="*/ 156 w 312"/>
              <a:gd name="T13" fmla="*/ 250 h 312"/>
              <a:gd name="T14" fmla="*/ 239 w 312"/>
              <a:gd name="T15" fmla="*/ 200 h 312"/>
              <a:gd name="T16" fmla="*/ 94 w 312"/>
              <a:gd name="T17" fmla="*/ 100 h 312"/>
              <a:gd name="T18" fmla="*/ 80 w 312"/>
              <a:gd name="T19" fmla="*/ 114 h 312"/>
              <a:gd name="T20" fmla="*/ 94 w 312"/>
              <a:gd name="T21" fmla="*/ 128 h 312"/>
              <a:gd name="T22" fmla="*/ 108 w 312"/>
              <a:gd name="T23" fmla="*/ 114 h 312"/>
              <a:gd name="T24" fmla="*/ 94 w 312"/>
              <a:gd name="T25" fmla="*/ 100 h 312"/>
              <a:gd name="T26" fmla="*/ 220 w 312"/>
              <a:gd name="T27" fmla="*/ 100 h 312"/>
              <a:gd name="T28" fmla="*/ 206 w 312"/>
              <a:gd name="T29" fmla="*/ 114 h 312"/>
              <a:gd name="T30" fmla="*/ 220 w 312"/>
              <a:gd name="T31" fmla="*/ 128 h 312"/>
              <a:gd name="T32" fmla="*/ 234 w 312"/>
              <a:gd name="T33" fmla="*/ 114 h 312"/>
              <a:gd name="T34" fmla="*/ 220 w 312"/>
              <a:gd name="T35" fmla="*/ 10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2" h="312">
                <a:moveTo>
                  <a:pt x="312" y="156"/>
                </a:moveTo>
                <a:cubicBezTo>
                  <a:pt x="312" y="242"/>
                  <a:pt x="242" y="312"/>
                  <a:pt x="156" y="312"/>
                </a:cubicBezTo>
                <a:cubicBezTo>
                  <a:pt x="70" y="312"/>
                  <a:pt x="0" y="242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242" y="0"/>
                  <a:pt x="312" y="70"/>
                  <a:pt x="312" y="156"/>
                </a:cubicBezTo>
                <a:close/>
                <a:moveTo>
                  <a:pt x="73" y="200"/>
                </a:moveTo>
                <a:cubicBezTo>
                  <a:pt x="89" y="230"/>
                  <a:pt x="120" y="250"/>
                  <a:pt x="156" y="250"/>
                </a:cubicBezTo>
                <a:cubicBezTo>
                  <a:pt x="192" y="250"/>
                  <a:pt x="223" y="230"/>
                  <a:pt x="239" y="200"/>
                </a:cubicBezTo>
                <a:moveTo>
                  <a:pt x="94" y="100"/>
                </a:moveTo>
                <a:cubicBezTo>
                  <a:pt x="86" y="100"/>
                  <a:pt x="80" y="106"/>
                  <a:pt x="80" y="114"/>
                </a:cubicBezTo>
                <a:cubicBezTo>
                  <a:pt x="80" y="122"/>
                  <a:pt x="86" y="128"/>
                  <a:pt x="94" y="128"/>
                </a:cubicBezTo>
                <a:cubicBezTo>
                  <a:pt x="102" y="128"/>
                  <a:pt x="108" y="122"/>
                  <a:pt x="108" y="114"/>
                </a:cubicBezTo>
                <a:cubicBezTo>
                  <a:pt x="108" y="106"/>
                  <a:pt x="102" y="100"/>
                  <a:pt x="94" y="100"/>
                </a:cubicBezTo>
                <a:close/>
                <a:moveTo>
                  <a:pt x="220" y="100"/>
                </a:moveTo>
                <a:cubicBezTo>
                  <a:pt x="212" y="100"/>
                  <a:pt x="206" y="106"/>
                  <a:pt x="206" y="114"/>
                </a:cubicBezTo>
                <a:cubicBezTo>
                  <a:pt x="206" y="122"/>
                  <a:pt x="212" y="128"/>
                  <a:pt x="220" y="128"/>
                </a:cubicBezTo>
                <a:cubicBezTo>
                  <a:pt x="228" y="128"/>
                  <a:pt x="234" y="122"/>
                  <a:pt x="234" y="114"/>
                </a:cubicBezTo>
                <a:cubicBezTo>
                  <a:pt x="234" y="106"/>
                  <a:pt x="228" y="100"/>
                  <a:pt x="220" y="100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magnify" descr="Magnifying glass, search&#10;">
            <a:extLst>
              <a:ext uri="{FF2B5EF4-FFF2-40B4-BE49-F238E27FC236}">
                <a16:creationId xmlns="" xmlns:a16="http://schemas.microsoft.com/office/drawing/2014/main" id="{34FF6352-317E-46AB-B65D-0930E07C2E39}"/>
              </a:ext>
            </a:extLst>
          </p:cNvPr>
          <p:cNvSpPr>
            <a:spLocks noChangeAspect="1" noEditPoints="1"/>
          </p:cNvSpPr>
          <p:nvPr/>
        </p:nvSpPr>
        <p:spPr bwMode="auto">
          <a:xfrm flipH="1">
            <a:off x="6946170" y="5219770"/>
            <a:ext cx="372886" cy="365760"/>
          </a:xfrm>
          <a:custGeom>
            <a:avLst/>
            <a:gdLst>
              <a:gd name="T0" fmla="*/ 112 w 343"/>
              <a:gd name="T1" fmla="*/ 223 h 338"/>
              <a:gd name="T2" fmla="*/ 0 w 343"/>
              <a:gd name="T3" fmla="*/ 111 h 338"/>
              <a:gd name="T4" fmla="*/ 112 w 343"/>
              <a:gd name="T5" fmla="*/ 0 h 338"/>
              <a:gd name="T6" fmla="*/ 223 w 343"/>
              <a:gd name="T7" fmla="*/ 111 h 338"/>
              <a:gd name="T8" fmla="*/ 112 w 343"/>
              <a:gd name="T9" fmla="*/ 223 h 338"/>
              <a:gd name="T10" fmla="*/ 343 w 343"/>
              <a:gd name="T11" fmla="*/ 338 h 338"/>
              <a:gd name="T12" fmla="*/ 191 w 343"/>
              <a:gd name="T13" fmla="*/ 189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3" h="338">
                <a:moveTo>
                  <a:pt x="112" y="223"/>
                </a:moveTo>
                <a:cubicBezTo>
                  <a:pt x="50" y="223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ubicBezTo>
                  <a:pt x="173" y="0"/>
                  <a:pt x="223" y="50"/>
                  <a:pt x="223" y="111"/>
                </a:cubicBezTo>
                <a:cubicBezTo>
                  <a:pt x="223" y="173"/>
                  <a:pt x="173" y="223"/>
                  <a:pt x="112" y="223"/>
                </a:cubicBezTo>
                <a:close/>
                <a:moveTo>
                  <a:pt x="343" y="338"/>
                </a:moveTo>
                <a:cubicBezTo>
                  <a:pt x="191" y="189"/>
                  <a:pt x="191" y="189"/>
                  <a:pt x="191" y="189"/>
                </a:cubicBezTo>
              </a:path>
            </a:pathLst>
          </a:custGeom>
          <a:noFill/>
          <a:ln w="15875" cap="sq">
            <a:solidFill>
              <a:schemeClr val="bg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639" y="4914216"/>
            <a:ext cx="5040560" cy="1535805"/>
          </a:xfrm>
          <a:prstGeom prst="rect">
            <a:avLst/>
          </a:prstGeom>
          <a:noFill/>
        </p:spPr>
        <p:txBody>
          <a:bodyPr wrap="square" lIns="147600" tIns="147600" rIns="14760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ea typeface="Consolas" charset="0"/>
                <a:cs typeface="Consolas" charset="0"/>
              </a:rPr>
              <a:t>Example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had a wonderful experience! The rooms were wonderful and the staff was helpful.</a:t>
            </a:r>
            <a:endParaRPr lang="en-US" dirty="0" smtClean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9469" y="2074235"/>
            <a:ext cx="4818545" cy="544765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"name": "English"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score": 1.0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9469" y="3847329"/>
            <a:ext cx="4818545" cy="551689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it-IT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it-IT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score": 0.99979335069656372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17376" y="5763802"/>
            <a:ext cx="4818545" cy="1299587"/>
          </a:xfrm>
          <a:prstGeom prst="rect">
            <a:avLst/>
          </a:prstGeom>
          <a:solidFill>
            <a:schemeClr val="bg2"/>
          </a:solidFill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mr-IN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keyPhrases</a:t>
            </a:r>
            <a:r>
              <a:rPr lang="mr-IN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wonderful</a:t>
            </a:r>
            <a:r>
              <a:rPr lang="mr-IN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experience</a:t>
            </a:r>
            <a:r>
              <a:rPr lang="mr-IN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mr-IN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staff</a:t>
            </a:r>
            <a:r>
              <a:rPr lang="mr-IN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",</a:t>
            </a: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	  </a:t>
            </a:r>
            <a:r>
              <a:rPr lang="mr-IN" dirty="0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dirty="0" err="1" smtClean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rooms</a:t>
            </a:r>
            <a:r>
              <a:rPr lang="mr-IN" dirty="0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charset="0"/>
                <a:ea typeface="Consolas" charset="0"/>
                <a:cs typeface="Consolas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741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21d30605-03f6-4b08-a63a-5a553eb19f84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e889e55c-35cf-43c7-aaf4-cf2500919dd8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230e9df3-be65-4c73-a93b-d1236ebd677e"/>
    <ds:schemaRef ds:uri="http://schemas.microsoft.com/sharepoint/v3"/>
    <ds:schemaRef ds:uri="04e01bb1-6d80-42e9-ae53-416b1e8aa84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650</TotalTime>
  <Words>1330</Words>
  <Application>Microsoft Macintosh PowerPoint</Application>
  <PresentationFormat>Custom</PresentationFormat>
  <Paragraphs>292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Segoe UI Semilight</vt:lpstr>
      <vt:lpstr>Wingdings</vt:lpstr>
      <vt:lpstr>5-50109_Microsoft_Light_Template</vt:lpstr>
      <vt:lpstr>5-50109_Microsoft_Dark_Template</vt:lpstr>
      <vt:lpstr>AI developer bootcamp: Language</vt:lpstr>
      <vt:lpstr>PowerPoint Presentation</vt:lpstr>
      <vt:lpstr>PowerPoint Presentation</vt:lpstr>
      <vt:lpstr>PowerPoint Presentation</vt:lpstr>
      <vt:lpstr>Bing Spell Check</vt:lpstr>
      <vt:lpstr>Bing Spell Check examples</vt:lpstr>
      <vt:lpstr>Bing Spell Check + LUIS</vt:lpstr>
      <vt:lpstr>PowerPoint Presentation</vt:lpstr>
      <vt:lpstr>Text Analytics</vt:lpstr>
      <vt:lpstr>PowerPoint Presentation</vt:lpstr>
      <vt:lpstr>Translator (Text)</vt:lpstr>
      <vt:lpstr>Translator (Text): it’s all about data</vt:lpstr>
      <vt:lpstr>Translator (Text): it’s all about context</vt:lpstr>
      <vt:lpstr>Translator (Text)</vt:lpstr>
      <vt:lpstr>Translator (Text): Results</vt:lpstr>
      <vt:lpstr>PowerPoint Presentation</vt:lpstr>
      <vt:lpstr>Advanced: Web Language Model</vt:lpstr>
      <vt:lpstr>PowerPoint Presentation</vt:lpstr>
      <vt:lpstr>Advanced: Linguistic Analysis</vt:lpstr>
      <vt:lpstr>Aside: Getting Started with Cognitive Services</vt:lpstr>
      <vt:lpstr>Demo</vt:lpstr>
      <vt:lpstr>What do I use then?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James Carpinter</dc:creator>
  <cp:keywords>Microsoft Ignite 2017</cp:keywords>
  <dc:description>Template: Mitchell Derrey, Silver Fox Productions_x000d_
Formatting: _x000d_
Audience Type:</dc:description>
  <cp:lastModifiedBy>James Carpinter</cp:lastModifiedBy>
  <cp:revision>55</cp:revision>
  <dcterms:created xsi:type="dcterms:W3CDTF">2017-09-09T21:17:10Z</dcterms:created>
  <dcterms:modified xsi:type="dcterms:W3CDTF">2017-09-26T07:46:31Z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</Properties>
</file>