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35"/>
  </p:notesMasterIdLst>
  <p:handoutMasterIdLst>
    <p:handoutMasterId r:id="rId36"/>
  </p:handoutMasterIdLst>
  <p:sldIdLst>
    <p:sldId id="1502" r:id="rId6"/>
    <p:sldId id="1564" r:id="rId7"/>
    <p:sldId id="1517" r:id="rId8"/>
    <p:sldId id="1565" r:id="rId9"/>
    <p:sldId id="1545" r:id="rId10"/>
    <p:sldId id="1543" r:id="rId11"/>
    <p:sldId id="1544" r:id="rId12"/>
    <p:sldId id="1546" r:id="rId13"/>
    <p:sldId id="1566" r:id="rId14"/>
    <p:sldId id="1550" r:id="rId15"/>
    <p:sldId id="1519" r:id="rId16"/>
    <p:sldId id="1520" r:id="rId17"/>
    <p:sldId id="1521" r:id="rId18"/>
    <p:sldId id="1522" r:id="rId19"/>
    <p:sldId id="1552" r:id="rId20"/>
    <p:sldId id="1567" r:id="rId21"/>
    <p:sldId id="1553" r:id="rId22"/>
    <p:sldId id="1560" r:id="rId23"/>
    <p:sldId id="1562" r:id="rId24"/>
    <p:sldId id="1555" r:id="rId25"/>
    <p:sldId id="1568" r:id="rId26"/>
    <p:sldId id="1556" r:id="rId27"/>
    <p:sldId id="1557" r:id="rId28"/>
    <p:sldId id="1554" r:id="rId29"/>
    <p:sldId id="1558" r:id="rId30"/>
    <p:sldId id="1559" r:id="rId31"/>
    <p:sldId id="1563" r:id="rId32"/>
    <p:sldId id="1569" r:id="rId33"/>
    <p:sldId id="1516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0078D7"/>
    <a:srgbClr val="000000"/>
    <a:srgbClr val="FF8C00"/>
    <a:srgbClr val="D83B01"/>
    <a:srgbClr val="FFB900"/>
    <a:srgbClr val="107C10"/>
    <a:srgbClr val="3535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5" autoAdjust="0"/>
    <p:restoredTop sz="92162" autoAdjust="0"/>
  </p:normalViewPr>
  <p:slideViewPr>
    <p:cSldViewPr>
      <p:cViewPr varScale="1">
        <p:scale>
          <a:sx n="134" d="100"/>
          <a:sy n="134" d="100"/>
        </p:scale>
        <p:origin x="208" y="280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8" Type="http://schemas.microsoft.com/office/2015/10/relationships/revisionInfo" Target="revisionInfo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FAFDD-F330-4177-8C19-3288531B0F4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80475D-5A7E-49CF-A3BB-547F851682C1}">
      <dgm:prSet phldrT="[Text]"/>
      <dgm:spPr/>
      <dgm:t>
        <a:bodyPr/>
        <a:lstStyle/>
        <a:p>
          <a:r>
            <a:rPr lang="en-US" dirty="0"/>
            <a:t>Slides</a:t>
          </a:r>
        </a:p>
      </dgm:t>
    </dgm:pt>
    <dgm:pt modelId="{E95A03E5-E142-41F2-B6C4-B6A7A16B51EA}" type="parTrans" cxnId="{A8128FCB-B6A9-4631-9F64-695582F5E3C6}">
      <dgm:prSet/>
      <dgm:spPr/>
      <dgm:t>
        <a:bodyPr/>
        <a:lstStyle/>
        <a:p>
          <a:endParaRPr lang="en-US"/>
        </a:p>
      </dgm:t>
    </dgm:pt>
    <dgm:pt modelId="{8866DE4E-D4FF-4100-98F8-ECA57406ECCE}" type="sibTrans" cxnId="{A8128FCB-B6A9-4631-9F64-695582F5E3C6}">
      <dgm:prSet/>
      <dgm:spPr/>
      <dgm:t>
        <a:bodyPr/>
        <a:lstStyle/>
        <a:p>
          <a:endParaRPr lang="en-US"/>
        </a:p>
      </dgm:t>
    </dgm:pt>
    <dgm:pt modelId="{DFB37A3F-0C8B-457C-856D-D87E8707E864}">
      <dgm:prSet phldrT="[Text]"/>
      <dgm:spPr/>
      <dgm:t>
        <a:bodyPr/>
        <a:lstStyle/>
        <a:p>
          <a:r>
            <a:rPr lang="en-US" dirty="0"/>
            <a:t>Custom Speech Service</a:t>
          </a:r>
        </a:p>
      </dgm:t>
    </dgm:pt>
    <dgm:pt modelId="{36E5B420-5C5A-499D-8148-09C1F7A38CB8}" type="parTrans" cxnId="{C3258F89-3F20-4B06-BCB7-22197C5D6357}">
      <dgm:prSet/>
      <dgm:spPr/>
      <dgm:t>
        <a:bodyPr/>
        <a:lstStyle/>
        <a:p>
          <a:endParaRPr lang="en-US"/>
        </a:p>
      </dgm:t>
    </dgm:pt>
    <dgm:pt modelId="{99447943-F81C-4830-AB1F-917FC0A3C782}" type="sibTrans" cxnId="{C3258F89-3F20-4B06-BCB7-22197C5D6357}">
      <dgm:prSet/>
      <dgm:spPr/>
      <dgm:t>
        <a:bodyPr/>
        <a:lstStyle/>
        <a:p>
          <a:endParaRPr lang="en-US"/>
        </a:p>
      </dgm:t>
    </dgm:pt>
    <dgm:pt modelId="{117FFC5B-2660-4741-93E8-9CE102273753}">
      <dgm:prSet phldrT="[Text]"/>
      <dgm:spPr/>
      <dgm:t>
        <a:bodyPr/>
        <a:lstStyle/>
        <a:p>
          <a:r>
            <a:rPr lang="en-US" dirty="0"/>
            <a:t>Language Model</a:t>
          </a:r>
        </a:p>
      </dgm:t>
    </dgm:pt>
    <dgm:pt modelId="{B1D480FE-35B7-444F-91EF-6DDF044A77B8}" type="parTrans" cxnId="{A1251DE4-1B9C-4E43-A38F-551ECEAA143C}">
      <dgm:prSet/>
      <dgm:spPr/>
      <dgm:t>
        <a:bodyPr/>
        <a:lstStyle/>
        <a:p>
          <a:endParaRPr lang="en-US"/>
        </a:p>
      </dgm:t>
    </dgm:pt>
    <dgm:pt modelId="{B77089A9-A317-44D6-94E3-4FE21079D888}" type="sibTrans" cxnId="{A1251DE4-1B9C-4E43-A38F-551ECEAA143C}">
      <dgm:prSet/>
      <dgm:spPr/>
      <dgm:t>
        <a:bodyPr/>
        <a:lstStyle/>
        <a:p>
          <a:endParaRPr lang="en-US"/>
        </a:p>
      </dgm:t>
    </dgm:pt>
    <dgm:pt modelId="{90EB45CF-1C0A-46BA-8641-288E49CE9630}">
      <dgm:prSet phldrT="[Text]"/>
      <dgm:spPr/>
      <dgm:t>
        <a:bodyPr/>
        <a:lstStyle/>
        <a:p>
          <a:r>
            <a:rPr lang="en-US" dirty="0"/>
            <a:t>Custom SR Endpoint</a:t>
          </a:r>
        </a:p>
      </dgm:t>
    </dgm:pt>
    <dgm:pt modelId="{A1EC4FFC-5F64-488C-953C-566DC607BE27}" type="parTrans" cxnId="{F309D6A5-7DF3-4FA0-8214-2483045C45C5}">
      <dgm:prSet/>
      <dgm:spPr/>
      <dgm:t>
        <a:bodyPr/>
        <a:lstStyle/>
        <a:p>
          <a:endParaRPr lang="en-US"/>
        </a:p>
      </dgm:t>
    </dgm:pt>
    <dgm:pt modelId="{66B40AAA-8C86-415D-BFED-78856326D4D4}" type="sibTrans" cxnId="{F309D6A5-7DF3-4FA0-8214-2483045C45C5}">
      <dgm:prSet/>
      <dgm:spPr/>
      <dgm:t>
        <a:bodyPr/>
        <a:lstStyle/>
        <a:p>
          <a:endParaRPr lang="en-US"/>
        </a:p>
      </dgm:t>
    </dgm:pt>
    <dgm:pt modelId="{DC94EBE8-2A7F-4FB0-A4B9-46876918BA70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C8712CF3-EA1E-4FA0-9C36-230AE91E3653}" type="parTrans" cxnId="{4DCB7B0E-8327-47F3-96E2-35F80FBD760C}">
      <dgm:prSet/>
      <dgm:spPr/>
      <dgm:t>
        <a:bodyPr/>
        <a:lstStyle/>
        <a:p>
          <a:endParaRPr lang="en-US"/>
        </a:p>
      </dgm:t>
    </dgm:pt>
    <dgm:pt modelId="{C0912350-1762-4AD6-8E05-BA7E25E19466}" type="sibTrans" cxnId="{4DCB7B0E-8327-47F3-96E2-35F80FBD760C}">
      <dgm:prSet/>
      <dgm:spPr/>
      <dgm:t>
        <a:bodyPr/>
        <a:lstStyle/>
        <a:p>
          <a:endParaRPr lang="en-US"/>
        </a:p>
      </dgm:t>
    </dgm:pt>
    <dgm:pt modelId="{2F780AC3-EA89-450B-A897-80BE211A53D3}" type="pres">
      <dgm:prSet presAssocID="{128FAFDD-F330-4177-8C19-3288531B0F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A596FD-95E8-4126-A29A-DE32BE045467}" type="pres">
      <dgm:prSet presAssocID="{F680475D-5A7E-49CF-A3BB-547F851682C1}" presName="composite" presStyleCnt="0"/>
      <dgm:spPr/>
    </dgm:pt>
    <dgm:pt modelId="{597F0D4E-C105-4E6C-8F79-1D49265F0CBD}" type="pres">
      <dgm:prSet presAssocID="{F680475D-5A7E-49CF-A3BB-547F851682C1}" presName="bgChev" presStyleLbl="node1" presStyleIdx="0" presStyleCnt="5"/>
      <dgm:spPr/>
    </dgm:pt>
    <dgm:pt modelId="{D20391E0-7262-4A1E-95F1-479973795A63}" type="pres">
      <dgm:prSet presAssocID="{F680475D-5A7E-49CF-A3BB-547F851682C1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80F97-3605-42FA-B8DD-981EE718A498}" type="pres">
      <dgm:prSet presAssocID="{8866DE4E-D4FF-4100-98F8-ECA57406ECCE}" presName="compositeSpace" presStyleCnt="0"/>
      <dgm:spPr/>
    </dgm:pt>
    <dgm:pt modelId="{E3501DA2-79BF-41AA-80AC-4B16551E8BBB}" type="pres">
      <dgm:prSet presAssocID="{DFB37A3F-0C8B-457C-856D-D87E8707E864}" presName="composite" presStyleCnt="0"/>
      <dgm:spPr/>
    </dgm:pt>
    <dgm:pt modelId="{728A6545-C317-4B88-A383-EFD7EB56EAB0}" type="pres">
      <dgm:prSet presAssocID="{DFB37A3F-0C8B-457C-856D-D87E8707E864}" presName="bgChev" presStyleLbl="node1" presStyleIdx="1" presStyleCnt="5"/>
      <dgm:spPr/>
    </dgm:pt>
    <dgm:pt modelId="{2CE7A9BD-A959-46ED-9A53-6899162A9C3A}" type="pres">
      <dgm:prSet presAssocID="{DFB37A3F-0C8B-457C-856D-D87E8707E864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D93DC-648D-4D0B-9A10-F4E1376F28BD}" type="pres">
      <dgm:prSet presAssocID="{99447943-F81C-4830-AB1F-917FC0A3C782}" presName="compositeSpace" presStyleCnt="0"/>
      <dgm:spPr/>
    </dgm:pt>
    <dgm:pt modelId="{63FAABD5-F715-417C-B6CD-A758AB93B383}" type="pres">
      <dgm:prSet presAssocID="{117FFC5B-2660-4741-93E8-9CE102273753}" presName="composite" presStyleCnt="0"/>
      <dgm:spPr/>
    </dgm:pt>
    <dgm:pt modelId="{F83A285F-E340-4895-80FD-40F10ED97228}" type="pres">
      <dgm:prSet presAssocID="{117FFC5B-2660-4741-93E8-9CE102273753}" presName="bgChev" presStyleLbl="node1" presStyleIdx="2" presStyleCnt="5"/>
      <dgm:spPr/>
    </dgm:pt>
    <dgm:pt modelId="{0275710C-8FDB-4DF1-9323-7BA1C0FEB765}" type="pres">
      <dgm:prSet presAssocID="{117FFC5B-2660-4741-93E8-9CE102273753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C4A0B-9D58-4749-9350-5A365D22815C}" type="pres">
      <dgm:prSet presAssocID="{B77089A9-A317-44D6-94E3-4FE21079D888}" presName="compositeSpace" presStyleCnt="0"/>
      <dgm:spPr/>
    </dgm:pt>
    <dgm:pt modelId="{3848D209-C9C0-4D82-A5AC-BF53765B8A8E}" type="pres">
      <dgm:prSet presAssocID="{90EB45CF-1C0A-46BA-8641-288E49CE9630}" presName="composite" presStyleCnt="0"/>
      <dgm:spPr/>
    </dgm:pt>
    <dgm:pt modelId="{4C4C7A68-E9C8-4F11-AD1D-F11789456556}" type="pres">
      <dgm:prSet presAssocID="{90EB45CF-1C0A-46BA-8641-288E49CE9630}" presName="bgChev" presStyleLbl="node1" presStyleIdx="3" presStyleCnt="5"/>
      <dgm:spPr/>
    </dgm:pt>
    <dgm:pt modelId="{A7DA333D-5A16-404A-AB9B-79990B2EB833}" type="pres">
      <dgm:prSet presAssocID="{90EB45CF-1C0A-46BA-8641-288E49CE9630}" presName="tx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0BB10-BC03-4C99-92E5-A3F7EE84EA35}" type="pres">
      <dgm:prSet presAssocID="{66B40AAA-8C86-415D-BFED-78856326D4D4}" presName="compositeSpace" presStyleCnt="0"/>
      <dgm:spPr/>
    </dgm:pt>
    <dgm:pt modelId="{FF90CE87-6D4C-4C8C-9FC2-A1128D0712F5}" type="pres">
      <dgm:prSet presAssocID="{DC94EBE8-2A7F-4FB0-A4B9-46876918BA70}" presName="composite" presStyleCnt="0"/>
      <dgm:spPr/>
    </dgm:pt>
    <dgm:pt modelId="{63AFFD1E-B8CB-47A4-B77F-B388D004E805}" type="pres">
      <dgm:prSet presAssocID="{DC94EBE8-2A7F-4FB0-A4B9-46876918BA70}" presName="bgChev" presStyleLbl="node1" presStyleIdx="4" presStyleCnt="5"/>
      <dgm:spPr/>
    </dgm:pt>
    <dgm:pt modelId="{E84B08BB-86AD-44F0-9499-3216DA64AAF4}" type="pres">
      <dgm:prSet presAssocID="{DC94EBE8-2A7F-4FB0-A4B9-46876918BA70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980564-F8C8-6040-A9E4-0D45472AE696}" type="presOf" srcId="{F680475D-5A7E-49CF-A3BB-547F851682C1}" destId="{D20391E0-7262-4A1E-95F1-479973795A63}" srcOrd="0" destOrd="0" presId="urn:microsoft.com/office/officeart/2005/8/layout/chevronAccent+Icon"/>
    <dgm:cxn modelId="{0885C6BE-5FAE-854A-8150-6B581259BE38}" type="presOf" srcId="{DFB37A3F-0C8B-457C-856D-D87E8707E864}" destId="{2CE7A9BD-A959-46ED-9A53-6899162A9C3A}" srcOrd="0" destOrd="0" presId="urn:microsoft.com/office/officeart/2005/8/layout/chevronAccent+Icon"/>
    <dgm:cxn modelId="{A4C6FD2B-946C-B148-B7D1-95DE441CCB28}" type="presOf" srcId="{90EB45CF-1C0A-46BA-8641-288E49CE9630}" destId="{A7DA333D-5A16-404A-AB9B-79990B2EB833}" srcOrd="0" destOrd="0" presId="urn:microsoft.com/office/officeart/2005/8/layout/chevronAccent+Icon"/>
    <dgm:cxn modelId="{4DCB7B0E-8327-47F3-96E2-35F80FBD760C}" srcId="{128FAFDD-F330-4177-8C19-3288531B0F4A}" destId="{DC94EBE8-2A7F-4FB0-A4B9-46876918BA70}" srcOrd="4" destOrd="0" parTransId="{C8712CF3-EA1E-4FA0-9C36-230AE91E3653}" sibTransId="{C0912350-1762-4AD6-8E05-BA7E25E19466}"/>
    <dgm:cxn modelId="{A1251DE4-1B9C-4E43-A38F-551ECEAA143C}" srcId="{128FAFDD-F330-4177-8C19-3288531B0F4A}" destId="{117FFC5B-2660-4741-93E8-9CE102273753}" srcOrd="2" destOrd="0" parTransId="{B1D480FE-35B7-444F-91EF-6DDF044A77B8}" sibTransId="{B77089A9-A317-44D6-94E3-4FE21079D888}"/>
    <dgm:cxn modelId="{A8128FCB-B6A9-4631-9F64-695582F5E3C6}" srcId="{128FAFDD-F330-4177-8C19-3288531B0F4A}" destId="{F680475D-5A7E-49CF-A3BB-547F851682C1}" srcOrd="0" destOrd="0" parTransId="{E95A03E5-E142-41F2-B6C4-B6A7A16B51EA}" sibTransId="{8866DE4E-D4FF-4100-98F8-ECA57406ECCE}"/>
    <dgm:cxn modelId="{F309D6A5-7DF3-4FA0-8214-2483045C45C5}" srcId="{128FAFDD-F330-4177-8C19-3288531B0F4A}" destId="{90EB45CF-1C0A-46BA-8641-288E49CE9630}" srcOrd="3" destOrd="0" parTransId="{A1EC4FFC-5F64-488C-953C-566DC607BE27}" sibTransId="{66B40AAA-8C86-415D-BFED-78856326D4D4}"/>
    <dgm:cxn modelId="{15D98293-CBBB-F544-BC90-745C71A20775}" type="presOf" srcId="{128FAFDD-F330-4177-8C19-3288531B0F4A}" destId="{2F780AC3-EA89-450B-A897-80BE211A53D3}" srcOrd="0" destOrd="0" presId="urn:microsoft.com/office/officeart/2005/8/layout/chevronAccent+Icon"/>
    <dgm:cxn modelId="{EE12E1F7-BEA3-BE47-A050-8EE087381CA1}" type="presOf" srcId="{117FFC5B-2660-4741-93E8-9CE102273753}" destId="{0275710C-8FDB-4DF1-9323-7BA1C0FEB765}" srcOrd="0" destOrd="0" presId="urn:microsoft.com/office/officeart/2005/8/layout/chevronAccent+Icon"/>
    <dgm:cxn modelId="{C3258F89-3F20-4B06-BCB7-22197C5D6357}" srcId="{128FAFDD-F330-4177-8C19-3288531B0F4A}" destId="{DFB37A3F-0C8B-457C-856D-D87E8707E864}" srcOrd="1" destOrd="0" parTransId="{36E5B420-5C5A-499D-8148-09C1F7A38CB8}" sibTransId="{99447943-F81C-4830-AB1F-917FC0A3C782}"/>
    <dgm:cxn modelId="{891B2695-71E7-6B40-80BB-E64843C2ECBC}" type="presOf" srcId="{DC94EBE8-2A7F-4FB0-A4B9-46876918BA70}" destId="{E84B08BB-86AD-44F0-9499-3216DA64AAF4}" srcOrd="0" destOrd="0" presId="urn:microsoft.com/office/officeart/2005/8/layout/chevronAccent+Icon"/>
    <dgm:cxn modelId="{3EFA7E6C-3D57-6B45-BE69-E7967C0CCA7D}" type="presParOf" srcId="{2F780AC3-EA89-450B-A897-80BE211A53D3}" destId="{70A596FD-95E8-4126-A29A-DE32BE045467}" srcOrd="0" destOrd="0" presId="urn:microsoft.com/office/officeart/2005/8/layout/chevronAccent+Icon"/>
    <dgm:cxn modelId="{7B7CF2A2-4B50-434C-91FC-C7E357A8EB39}" type="presParOf" srcId="{70A596FD-95E8-4126-A29A-DE32BE045467}" destId="{597F0D4E-C105-4E6C-8F79-1D49265F0CBD}" srcOrd="0" destOrd="0" presId="urn:microsoft.com/office/officeart/2005/8/layout/chevronAccent+Icon"/>
    <dgm:cxn modelId="{8BCF038E-17EC-D743-85C9-1D428F60D9C7}" type="presParOf" srcId="{70A596FD-95E8-4126-A29A-DE32BE045467}" destId="{D20391E0-7262-4A1E-95F1-479973795A63}" srcOrd="1" destOrd="0" presId="urn:microsoft.com/office/officeart/2005/8/layout/chevronAccent+Icon"/>
    <dgm:cxn modelId="{77C355A0-85AD-6F4C-9E26-70213D9DFE28}" type="presParOf" srcId="{2F780AC3-EA89-450B-A897-80BE211A53D3}" destId="{49880F97-3605-42FA-B8DD-981EE718A498}" srcOrd="1" destOrd="0" presId="urn:microsoft.com/office/officeart/2005/8/layout/chevronAccent+Icon"/>
    <dgm:cxn modelId="{6E7ED905-7E6E-ED41-B144-2C7902FBBAA5}" type="presParOf" srcId="{2F780AC3-EA89-450B-A897-80BE211A53D3}" destId="{E3501DA2-79BF-41AA-80AC-4B16551E8BBB}" srcOrd="2" destOrd="0" presId="urn:microsoft.com/office/officeart/2005/8/layout/chevronAccent+Icon"/>
    <dgm:cxn modelId="{E93D327B-CBCD-6744-B99D-F9D27CB63C73}" type="presParOf" srcId="{E3501DA2-79BF-41AA-80AC-4B16551E8BBB}" destId="{728A6545-C317-4B88-A383-EFD7EB56EAB0}" srcOrd="0" destOrd="0" presId="urn:microsoft.com/office/officeart/2005/8/layout/chevronAccent+Icon"/>
    <dgm:cxn modelId="{C468F5BB-E1F5-C648-86C3-847049B2889E}" type="presParOf" srcId="{E3501DA2-79BF-41AA-80AC-4B16551E8BBB}" destId="{2CE7A9BD-A959-46ED-9A53-6899162A9C3A}" srcOrd="1" destOrd="0" presId="urn:microsoft.com/office/officeart/2005/8/layout/chevronAccent+Icon"/>
    <dgm:cxn modelId="{0B667350-5AF9-0F4A-8B81-734ACC00A95E}" type="presParOf" srcId="{2F780AC3-EA89-450B-A897-80BE211A53D3}" destId="{70BD93DC-648D-4D0B-9A10-F4E1376F28BD}" srcOrd="3" destOrd="0" presId="urn:microsoft.com/office/officeart/2005/8/layout/chevronAccent+Icon"/>
    <dgm:cxn modelId="{33603C4C-3D38-3446-9BD3-AB54863AC9CC}" type="presParOf" srcId="{2F780AC3-EA89-450B-A897-80BE211A53D3}" destId="{63FAABD5-F715-417C-B6CD-A758AB93B383}" srcOrd="4" destOrd="0" presId="urn:microsoft.com/office/officeart/2005/8/layout/chevronAccent+Icon"/>
    <dgm:cxn modelId="{47534628-E0A0-0D46-AC9C-D78CB4DDE478}" type="presParOf" srcId="{63FAABD5-F715-417C-B6CD-A758AB93B383}" destId="{F83A285F-E340-4895-80FD-40F10ED97228}" srcOrd="0" destOrd="0" presId="urn:microsoft.com/office/officeart/2005/8/layout/chevronAccent+Icon"/>
    <dgm:cxn modelId="{683A55DD-8334-A34F-8D8D-0B22AF04CB31}" type="presParOf" srcId="{63FAABD5-F715-417C-B6CD-A758AB93B383}" destId="{0275710C-8FDB-4DF1-9323-7BA1C0FEB765}" srcOrd="1" destOrd="0" presId="urn:microsoft.com/office/officeart/2005/8/layout/chevronAccent+Icon"/>
    <dgm:cxn modelId="{864A3EAA-34C5-7543-9F0D-3A9543162156}" type="presParOf" srcId="{2F780AC3-EA89-450B-A897-80BE211A53D3}" destId="{151C4A0B-9D58-4749-9350-5A365D22815C}" srcOrd="5" destOrd="0" presId="urn:microsoft.com/office/officeart/2005/8/layout/chevronAccent+Icon"/>
    <dgm:cxn modelId="{48709521-35B4-FC4C-91CD-9327997D0C49}" type="presParOf" srcId="{2F780AC3-EA89-450B-A897-80BE211A53D3}" destId="{3848D209-C9C0-4D82-A5AC-BF53765B8A8E}" srcOrd="6" destOrd="0" presId="urn:microsoft.com/office/officeart/2005/8/layout/chevronAccent+Icon"/>
    <dgm:cxn modelId="{90727A70-22DC-2E49-AD5C-4AB0DDD3A054}" type="presParOf" srcId="{3848D209-C9C0-4D82-A5AC-BF53765B8A8E}" destId="{4C4C7A68-E9C8-4F11-AD1D-F11789456556}" srcOrd="0" destOrd="0" presId="urn:microsoft.com/office/officeart/2005/8/layout/chevronAccent+Icon"/>
    <dgm:cxn modelId="{404CF671-18F8-E744-99D5-E29BFA2ADA2C}" type="presParOf" srcId="{3848D209-C9C0-4D82-A5AC-BF53765B8A8E}" destId="{A7DA333D-5A16-404A-AB9B-79990B2EB833}" srcOrd="1" destOrd="0" presId="urn:microsoft.com/office/officeart/2005/8/layout/chevronAccent+Icon"/>
    <dgm:cxn modelId="{57D20742-52A2-9349-9657-C00C16508E62}" type="presParOf" srcId="{2F780AC3-EA89-450B-A897-80BE211A53D3}" destId="{A360BB10-BC03-4C99-92E5-A3F7EE84EA35}" srcOrd="7" destOrd="0" presId="urn:microsoft.com/office/officeart/2005/8/layout/chevronAccent+Icon"/>
    <dgm:cxn modelId="{7A0BDBF2-42D2-F247-9561-83D9A82A14B3}" type="presParOf" srcId="{2F780AC3-EA89-450B-A897-80BE211A53D3}" destId="{FF90CE87-6D4C-4C8C-9FC2-A1128D0712F5}" srcOrd="8" destOrd="0" presId="urn:microsoft.com/office/officeart/2005/8/layout/chevronAccent+Icon"/>
    <dgm:cxn modelId="{BE40517F-F35E-224E-BCBD-EEE20BB00F37}" type="presParOf" srcId="{FF90CE87-6D4C-4C8C-9FC2-A1128D0712F5}" destId="{63AFFD1E-B8CB-47A4-B77F-B388D004E805}" srcOrd="0" destOrd="0" presId="urn:microsoft.com/office/officeart/2005/8/layout/chevronAccent+Icon"/>
    <dgm:cxn modelId="{BE5A72C6-00F0-824B-AB56-948A3ECD13AC}" type="presParOf" srcId="{FF90CE87-6D4C-4C8C-9FC2-A1128D0712F5}" destId="{E84B08BB-86AD-44F0-9499-3216DA64AAF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0D4E-C105-4E6C-8F79-1D49265F0CBD}">
      <dsp:nvSpPr>
        <dsp:cNvPr id="0" name=""/>
        <dsp:cNvSpPr/>
      </dsp:nvSpPr>
      <dsp:spPr>
        <a:xfrm>
          <a:off x="1833" y="1825791"/>
          <a:ext cx="2052407" cy="7922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91E0-7262-4A1E-95F1-479973795A63}">
      <dsp:nvSpPr>
        <dsp:cNvPr id="0" name=""/>
        <dsp:cNvSpPr/>
      </dsp:nvSpPr>
      <dsp:spPr>
        <a:xfrm>
          <a:off x="549142" y="2023848"/>
          <a:ext cx="1733144" cy="792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Slides</a:t>
          </a:r>
        </a:p>
      </dsp:txBody>
      <dsp:txXfrm>
        <a:off x="572346" y="2047052"/>
        <a:ext cx="1686736" cy="745821"/>
      </dsp:txXfrm>
    </dsp:sp>
    <dsp:sp modelId="{728A6545-C317-4B88-A383-EFD7EB56EAB0}">
      <dsp:nvSpPr>
        <dsp:cNvPr id="0" name=""/>
        <dsp:cNvSpPr/>
      </dsp:nvSpPr>
      <dsp:spPr>
        <a:xfrm>
          <a:off x="2346138" y="1825791"/>
          <a:ext cx="2052407" cy="7922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7A9BD-A959-46ED-9A53-6899162A9C3A}">
      <dsp:nvSpPr>
        <dsp:cNvPr id="0" name=""/>
        <dsp:cNvSpPr/>
      </dsp:nvSpPr>
      <dsp:spPr>
        <a:xfrm>
          <a:off x="2893447" y="2023848"/>
          <a:ext cx="1733144" cy="792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Custom Speech Service</a:t>
          </a:r>
        </a:p>
      </dsp:txBody>
      <dsp:txXfrm>
        <a:off x="2916651" y="2047052"/>
        <a:ext cx="1686736" cy="745821"/>
      </dsp:txXfrm>
    </dsp:sp>
    <dsp:sp modelId="{F83A285F-E340-4895-80FD-40F10ED97228}">
      <dsp:nvSpPr>
        <dsp:cNvPr id="0" name=""/>
        <dsp:cNvSpPr/>
      </dsp:nvSpPr>
      <dsp:spPr>
        <a:xfrm>
          <a:off x="4690444" y="1825791"/>
          <a:ext cx="2052407" cy="7922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710C-8FDB-4DF1-9323-7BA1C0FEB765}">
      <dsp:nvSpPr>
        <dsp:cNvPr id="0" name=""/>
        <dsp:cNvSpPr/>
      </dsp:nvSpPr>
      <dsp:spPr>
        <a:xfrm>
          <a:off x="5237752" y="2023848"/>
          <a:ext cx="1733144" cy="792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Language Model</a:t>
          </a:r>
        </a:p>
      </dsp:txBody>
      <dsp:txXfrm>
        <a:off x="5260956" y="2047052"/>
        <a:ext cx="1686736" cy="745821"/>
      </dsp:txXfrm>
    </dsp:sp>
    <dsp:sp modelId="{4C4C7A68-E9C8-4F11-AD1D-F11789456556}">
      <dsp:nvSpPr>
        <dsp:cNvPr id="0" name=""/>
        <dsp:cNvSpPr/>
      </dsp:nvSpPr>
      <dsp:spPr>
        <a:xfrm>
          <a:off x="7034749" y="1825791"/>
          <a:ext cx="2052407" cy="7922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A333D-5A16-404A-AB9B-79990B2EB833}">
      <dsp:nvSpPr>
        <dsp:cNvPr id="0" name=""/>
        <dsp:cNvSpPr/>
      </dsp:nvSpPr>
      <dsp:spPr>
        <a:xfrm>
          <a:off x="7582058" y="2023848"/>
          <a:ext cx="1733144" cy="792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Custom SR Endpoint</a:t>
          </a:r>
        </a:p>
      </dsp:txBody>
      <dsp:txXfrm>
        <a:off x="7605262" y="2047052"/>
        <a:ext cx="1686736" cy="745821"/>
      </dsp:txXfrm>
    </dsp:sp>
    <dsp:sp modelId="{63AFFD1E-B8CB-47A4-B77F-B388D004E805}">
      <dsp:nvSpPr>
        <dsp:cNvPr id="0" name=""/>
        <dsp:cNvSpPr/>
      </dsp:nvSpPr>
      <dsp:spPr>
        <a:xfrm>
          <a:off x="9379054" y="1825791"/>
          <a:ext cx="2052407" cy="7922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B08BB-86AD-44F0-9499-3216DA64AAF4}">
      <dsp:nvSpPr>
        <dsp:cNvPr id="0" name=""/>
        <dsp:cNvSpPr/>
      </dsp:nvSpPr>
      <dsp:spPr>
        <a:xfrm>
          <a:off x="9926363" y="2023848"/>
          <a:ext cx="1733144" cy="792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Translator</a:t>
          </a:r>
        </a:p>
      </dsp:txBody>
      <dsp:txXfrm>
        <a:off x="9949567" y="2047052"/>
        <a:ext cx="1686736" cy="745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9/26/17 3:47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9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9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9/26/17 3:47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5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9/26/17 3:47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2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5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6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9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7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9/26/17 3:47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28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no bulle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4592" y="1212849"/>
            <a:ext cx="11965766" cy="2025170"/>
          </a:xfrm>
        </p:spPr>
        <p:txBody>
          <a:bodyPr wrap="square">
            <a:spAutoFit/>
          </a:bodyPr>
          <a:lstStyle>
            <a:lvl1pPr>
              <a:buClr>
                <a:schemeClr val="bg1"/>
              </a:buCl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6921" y="6491313"/>
            <a:ext cx="1085714" cy="4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076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  <p:sldLayoutId id="2147484520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6" Type="http://schemas.openxmlformats.org/officeDocument/2006/relationships/image" Target="../media/image11.png"/><Relationship Id="rId7" Type="http://schemas.microsoft.com/office/2007/relationships/hdphoto" Target="../media/hdphoto3.wdp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6" Type="http://schemas.openxmlformats.org/officeDocument/2006/relationships/image" Target="../media/image11.png"/><Relationship Id="rId7" Type="http://schemas.microsoft.com/office/2007/relationships/hdphoto" Target="../media/hdphoto3.wdp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tiff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translate.i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6" Type="http://schemas.openxmlformats.org/officeDocument/2006/relationships/image" Target="../media/image11.png"/><Relationship Id="rId7" Type="http://schemas.microsoft.com/office/2007/relationships/hdphoto" Target="../media/hdphoto3.wdp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6" Type="http://schemas.openxmlformats.org/officeDocument/2006/relationships/image" Target="../media/image11.png"/><Relationship Id="rId7" Type="http://schemas.microsoft.com/office/2007/relationships/hdphoto" Target="../media/hdphoto3.wdp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6" Type="http://schemas.openxmlformats.org/officeDocument/2006/relationships/image" Target="../media/image11.png"/><Relationship Id="rId7" Type="http://schemas.microsoft.com/office/2007/relationships/hdphoto" Target="../media/hdphoto3.wdp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</a:t>
            </a:r>
            <a:r>
              <a:rPr lang="en-US" dirty="0" err="1"/>
              <a:t>bootcamp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James Carpinter</a:t>
            </a:r>
          </a:p>
          <a:p>
            <a:pPr lvl="0"/>
            <a:r>
              <a:rPr lang="en-US" sz="24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CTO, </a:t>
            </a:r>
            <a:r>
              <a:rPr lang="en-US" sz="2400" dirty="0" err="1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Zarmada</a:t>
            </a:r>
            <a:r>
              <a:rPr lang="en-US" sz="24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 | Microsoft Regional Director</a:t>
            </a:r>
          </a:p>
          <a:p>
            <a:pPr lvl="0"/>
            <a:r>
              <a:rPr lang="en-US" sz="2400" dirty="0" err="1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james@zarmada.com</a:t>
            </a:r>
            <a:r>
              <a:rPr lang="en-US" sz="24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 | @</a:t>
            </a:r>
            <a:r>
              <a:rPr lang="en-US" sz="2400" dirty="0" err="1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jamescarpinter</a:t>
            </a:r>
            <a:endParaRPr lang="en-US" sz="2400" dirty="0"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(Speech)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5262979"/>
          </a:xfrm>
        </p:spPr>
        <p:txBody>
          <a:bodyPr/>
          <a:lstStyle/>
          <a:p>
            <a:r>
              <a:rPr lang="en-US" dirty="0" smtClean="0"/>
              <a:t>Cloud-based </a:t>
            </a:r>
            <a:r>
              <a:rPr lang="en-US" dirty="0"/>
              <a:t>open API </a:t>
            </a:r>
            <a:r>
              <a:rPr lang="en-US" dirty="0" smtClean="0"/>
              <a:t>service: send voice, receive text (and, optionally, translated TTS)</a:t>
            </a:r>
          </a:p>
          <a:p>
            <a:r>
              <a:rPr lang="en-US" dirty="0" smtClean="0"/>
              <a:t>Optimized for conversations</a:t>
            </a:r>
          </a:p>
          <a:p>
            <a:r>
              <a:rPr lang="en-US" dirty="0" smtClean="0"/>
              <a:t>Only supports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Enables real-time scenarios like Skype Translator</a:t>
            </a:r>
          </a:p>
          <a:p>
            <a:r>
              <a:rPr lang="en-US" dirty="0" smtClean="0"/>
              <a:t>Supports 11 languages</a:t>
            </a:r>
          </a:p>
          <a:p>
            <a:r>
              <a:rPr lang="en-US" dirty="0" smtClean="0"/>
              <a:t>Also supports partial results</a:t>
            </a:r>
          </a:p>
          <a:p>
            <a:r>
              <a:rPr lang="en-US" dirty="0" smtClean="0"/>
              <a:t>Pay per hour (tiered model)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66309" y="1247150"/>
            <a:ext cx="4585300" cy="14524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4990" y="1248075"/>
            <a:ext cx="100860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rgbClr val="505050">
                      <a:alpha val="4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app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9508" y="5828734"/>
            <a:ext cx="812515" cy="81251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13445" y="5478404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WEB API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52896" y="4938128"/>
            <a:ext cx="511912" cy="45340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349431" y="3312669"/>
            <a:ext cx="1552671" cy="1552672"/>
            <a:chOff x="1092201" y="3995738"/>
            <a:chExt cx="2063749" cy="2063750"/>
          </a:xfrm>
          <a:solidFill>
            <a:schemeClr val="tx2"/>
          </a:solidFill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1397000" y="4391025"/>
              <a:ext cx="1385887" cy="957263"/>
            </a:xfrm>
            <a:custGeom>
              <a:avLst/>
              <a:gdLst>
                <a:gd name="T0" fmla="*/ 249 w 249"/>
                <a:gd name="T1" fmla="*/ 116 h 172"/>
                <a:gd name="T2" fmla="*/ 200 w 249"/>
                <a:gd name="T3" fmla="*/ 172 h 172"/>
                <a:gd name="T4" fmla="*/ 42 w 249"/>
                <a:gd name="T5" fmla="*/ 172 h 172"/>
                <a:gd name="T6" fmla="*/ 38 w 249"/>
                <a:gd name="T7" fmla="*/ 172 h 172"/>
                <a:gd name="T8" fmla="*/ 0 w 249"/>
                <a:gd name="T9" fmla="*/ 133 h 172"/>
                <a:gd name="T10" fmla="*/ 38 w 249"/>
                <a:gd name="T11" fmla="*/ 95 h 172"/>
                <a:gd name="T12" fmla="*/ 45 w 249"/>
                <a:gd name="T13" fmla="*/ 96 h 172"/>
                <a:gd name="T14" fmla="*/ 77 w 249"/>
                <a:gd name="T15" fmla="*/ 68 h 172"/>
                <a:gd name="T16" fmla="*/ 179 w 249"/>
                <a:gd name="T17" fmla="*/ 62 h 172"/>
                <a:gd name="T18" fmla="*/ 193 w 249"/>
                <a:gd name="T19" fmla="*/ 60 h 172"/>
                <a:gd name="T20" fmla="*/ 249 w 249"/>
                <a:gd name="T21" fmla="*/ 11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" h="172">
                  <a:moveTo>
                    <a:pt x="249" y="116"/>
                  </a:moveTo>
                  <a:cubicBezTo>
                    <a:pt x="249" y="144"/>
                    <a:pt x="227" y="168"/>
                    <a:pt x="200" y="172"/>
                  </a:cubicBezTo>
                  <a:cubicBezTo>
                    <a:pt x="42" y="172"/>
                    <a:pt x="42" y="172"/>
                    <a:pt x="42" y="172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17" y="172"/>
                    <a:pt x="0" y="154"/>
                    <a:pt x="0" y="133"/>
                  </a:cubicBezTo>
                  <a:cubicBezTo>
                    <a:pt x="0" y="112"/>
                    <a:pt x="17" y="95"/>
                    <a:pt x="38" y="95"/>
                  </a:cubicBezTo>
                  <a:cubicBezTo>
                    <a:pt x="40" y="95"/>
                    <a:pt x="46" y="98"/>
                    <a:pt x="45" y="96"/>
                  </a:cubicBezTo>
                  <a:cubicBezTo>
                    <a:pt x="39" y="78"/>
                    <a:pt x="53" y="58"/>
                    <a:pt x="77" y="68"/>
                  </a:cubicBezTo>
                  <a:cubicBezTo>
                    <a:pt x="74" y="31"/>
                    <a:pt x="148" y="0"/>
                    <a:pt x="179" y="62"/>
                  </a:cubicBezTo>
                  <a:cubicBezTo>
                    <a:pt x="183" y="61"/>
                    <a:pt x="188" y="60"/>
                    <a:pt x="193" y="60"/>
                  </a:cubicBezTo>
                  <a:cubicBezTo>
                    <a:pt x="224" y="60"/>
                    <a:pt x="249" y="85"/>
                    <a:pt x="249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1092201" y="3995738"/>
              <a:ext cx="2063749" cy="2063750"/>
            </a:xfrm>
            <a:custGeom>
              <a:avLst/>
              <a:gdLst>
                <a:gd name="T0" fmla="*/ 186 w 371"/>
                <a:gd name="T1" fmla="*/ 347 h 371"/>
                <a:gd name="T2" fmla="*/ 24 w 371"/>
                <a:gd name="T3" fmla="*/ 185 h 371"/>
                <a:gd name="T4" fmla="*/ 186 w 371"/>
                <a:gd name="T5" fmla="*/ 23 h 371"/>
                <a:gd name="T6" fmla="*/ 347 w 371"/>
                <a:gd name="T7" fmla="*/ 185 h 371"/>
                <a:gd name="T8" fmla="*/ 186 w 371"/>
                <a:gd name="T9" fmla="*/ 347 h 371"/>
                <a:gd name="T10" fmla="*/ 186 w 371"/>
                <a:gd name="T11" fmla="*/ 371 h 371"/>
                <a:gd name="T12" fmla="*/ 371 w 371"/>
                <a:gd name="T13" fmla="*/ 185 h 371"/>
                <a:gd name="T14" fmla="*/ 186 w 371"/>
                <a:gd name="T15" fmla="*/ 0 h 371"/>
                <a:gd name="T16" fmla="*/ 0 w 371"/>
                <a:gd name="T17" fmla="*/ 185 h 371"/>
                <a:gd name="T18" fmla="*/ 186 w 371"/>
                <a:gd name="T1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47"/>
                  </a:moveTo>
                  <a:cubicBezTo>
                    <a:pt x="96" y="347"/>
                    <a:pt x="24" y="274"/>
                    <a:pt x="24" y="185"/>
                  </a:cubicBezTo>
                  <a:cubicBezTo>
                    <a:pt x="24" y="96"/>
                    <a:pt x="96" y="23"/>
                    <a:pt x="186" y="23"/>
                  </a:cubicBezTo>
                  <a:cubicBezTo>
                    <a:pt x="275" y="23"/>
                    <a:pt x="347" y="96"/>
                    <a:pt x="347" y="185"/>
                  </a:cubicBezTo>
                  <a:cubicBezTo>
                    <a:pt x="347" y="274"/>
                    <a:pt x="275" y="347"/>
                    <a:pt x="186" y="347"/>
                  </a:cubicBezTo>
                  <a:moveTo>
                    <a:pt x="186" y="371"/>
                  </a:moveTo>
                  <a:cubicBezTo>
                    <a:pt x="288" y="371"/>
                    <a:pt x="371" y="288"/>
                    <a:pt x="371" y="185"/>
                  </a:cubicBezTo>
                  <a:cubicBezTo>
                    <a:pt x="371" y="83"/>
                    <a:pt x="288" y="0"/>
                    <a:pt x="186" y="0"/>
                  </a:cubicBezTo>
                  <a:cubicBezTo>
                    <a:pt x="83" y="0"/>
                    <a:pt x="0" y="83"/>
                    <a:pt x="0" y="185"/>
                  </a:cubicBezTo>
                  <a:cubicBezTo>
                    <a:pt x="0" y="288"/>
                    <a:pt x="83" y="371"/>
                    <a:pt x="186" y="3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579329">
            <a:off x="9144457" y="2887857"/>
            <a:ext cx="546806" cy="2367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500000">
            <a:off x="8570884" y="2911740"/>
            <a:ext cx="504808" cy="20769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7265" y="1587801"/>
            <a:ext cx="1781658" cy="951899"/>
          </a:xfrm>
          <a:prstGeom prst="rect">
            <a:avLst/>
          </a:prstGeom>
          <a:ln>
            <a:noFill/>
          </a:ln>
        </p:spPr>
      </p:pic>
      <p:sp>
        <p:nvSpPr>
          <p:cNvPr id="53" name="TextBox 52"/>
          <p:cNvSpPr txBox="1"/>
          <p:nvPr/>
        </p:nvSpPr>
        <p:spPr>
          <a:xfrm>
            <a:off x="9417860" y="1711164"/>
            <a:ext cx="1828800" cy="7694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Cet outil de traduction est un moyen facile d'étendre la portée de vos contenus internes et externes.</a:t>
            </a:r>
          </a:p>
        </p:txBody>
      </p:sp>
    </p:spTree>
    <p:extLst>
      <p:ext uri="{BB962C8B-B14F-4D97-AF65-F5344CB8AC3E}">
        <p14:creationId xmlns:p14="http://schemas.microsoft.com/office/powerpoint/2010/main" val="18383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71"/>
          <a:stretch/>
        </p:blipFill>
        <p:spPr>
          <a:xfrm>
            <a:off x="1417637" y="1211262"/>
            <a:ext cx="3275848" cy="455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96"/>
          <a:stretch/>
        </p:blipFill>
        <p:spPr>
          <a:xfrm>
            <a:off x="4084637" y="1247213"/>
            <a:ext cx="2437840" cy="4518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4148" y="3063966"/>
            <a:ext cx="1123423" cy="5290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3174" y="3040062"/>
            <a:ext cx="1497863" cy="533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359644" y="3063966"/>
            <a:ext cx="1389059" cy="539288"/>
          </a:xfrm>
          <a:prstGeom prst="rect">
            <a:avLst/>
          </a:prstGeom>
          <a:solidFill>
            <a:srgbClr val="E6E7E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795" y="3063966"/>
            <a:ext cx="1074758" cy="5607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174" y="3063966"/>
            <a:ext cx="1307663" cy="47151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(Speech)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71"/>
          <a:stretch/>
        </p:blipFill>
        <p:spPr>
          <a:xfrm>
            <a:off x="0" y="1211262"/>
            <a:ext cx="1417637" cy="455504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4673542" y="3611153"/>
            <a:ext cx="685800" cy="188132"/>
          </a:xfrm>
          <a:prstGeom prst="rect">
            <a:avLst/>
          </a:prstGeom>
          <a:solidFill>
            <a:srgbClr val="E6E7E8"/>
          </a:solidFill>
          <a:ln>
            <a:solidFill>
              <a:srgbClr val="E6E7E8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80895" y="1227600"/>
            <a:ext cx="2323767" cy="1548458"/>
            <a:chOff x="4702174" y="1146524"/>
            <a:chExt cx="2101822" cy="164010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702174" y="1491233"/>
              <a:ext cx="685800" cy="12954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52957" y="1146524"/>
              <a:ext cx="1951039" cy="134347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highlight>
                  <a:srgbClr val="FFFFFF"/>
                </a:highlight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FE2EDC9-1A63-413B-AF12-800A84964E84}"/>
              </a:ext>
            </a:extLst>
          </p:cNvPr>
          <p:cNvSpPr/>
          <p:nvPr/>
        </p:nvSpPr>
        <p:spPr bwMode="auto">
          <a:xfrm>
            <a:off x="6492554" y="1227600"/>
            <a:ext cx="6126413" cy="45376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507047" y="1562100"/>
            <a:ext cx="5126413" cy="509262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(Speech): Speech Correction</a:t>
            </a:r>
            <a:endParaRPr lang="en-US" dirty="0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63135" y="2278062"/>
            <a:ext cx="2109927" cy="31633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901840" y="2902771"/>
            <a:ext cx="1838623" cy="4161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Speech Recognition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901839" y="3554959"/>
            <a:ext cx="1838624" cy="41611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TrueText 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Speech Correction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901840" y="4207146"/>
            <a:ext cx="1845366" cy="4161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Translation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901839" y="4859335"/>
            <a:ext cx="1845367" cy="4161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Text to Speech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519993" y="2125663"/>
            <a:ext cx="0" cy="777108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519993" y="3249536"/>
            <a:ext cx="0" cy="415157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19993" y="3887584"/>
            <a:ext cx="0" cy="415157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19993" y="4547826"/>
            <a:ext cx="0" cy="415157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19993" y="5123286"/>
            <a:ext cx="0" cy="894334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94488" y="1667090"/>
            <a:ext cx="5062776" cy="1159632"/>
            <a:chOff x="3494488" y="1667090"/>
            <a:chExt cx="5062776" cy="1159632"/>
          </a:xfrm>
        </p:grpSpPr>
        <p:sp>
          <p:nvSpPr>
            <p:cNvPr id="639" name="Freeform 573"/>
            <p:cNvSpPr>
              <a:spLocks/>
            </p:cNvSpPr>
            <p:nvPr/>
          </p:nvSpPr>
          <p:spPr bwMode="auto">
            <a:xfrm>
              <a:off x="3494488" y="1667090"/>
              <a:ext cx="5062776" cy="953983"/>
            </a:xfrm>
            <a:custGeom>
              <a:avLst/>
              <a:gdLst>
                <a:gd name="T0" fmla="*/ 0 w 10676"/>
                <a:gd name="T1" fmla="*/ 0 h 2200"/>
                <a:gd name="T2" fmla="*/ 10676 w 10676"/>
                <a:gd name="T3" fmla="*/ 0 h 2200"/>
                <a:gd name="T4" fmla="*/ 10676 w 10676"/>
                <a:gd name="T5" fmla="*/ 2200 h 2200"/>
                <a:gd name="T6" fmla="*/ 0 w 10676"/>
                <a:gd name="T7" fmla="*/ 2200 h 2200"/>
                <a:gd name="T8" fmla="*/ 0 w 10676"/>
                <a:gd name="T9" fmla="*/ 541 h 2200"/>
                <a:gd name="T10" fmla="*/ 0 w 10676"/>
                <a:gd name="T11" fmla="*/ 0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76" h="2200">
                  <a:moveTo>
                    <a:pt x="0" y="0"/>
                  </a:moveTo>
                  <a:lnTo>
                    <a:pt x="10676" y="0"/>
                  </a:lnTo>
                  <a:lnTo>
                    <a:pt x="10676" y="2200"/>
                  </a:lnTo>
                  <a:lnTo>
                    <a:pt x="0" y="2200"/>
                  </a:lnTo>
                  <a:lnTo>
                    <a:pt x="0" y="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586"/>
            <p:cNvSpPr>
              <a:spLocks/>
            </p:cNvSpPr>
            <p:nvPr/>
          </p:nvSpPr>
          <p:spPr bwMode="auto">
            <a:xfrm>
              <a:off x="5394765" y="1820862"/>
              <a:ext cx="3044692" cy="723251"/>
            </a:xfrm>
            <a:custGeom>
              <a:avLst/>
              <a:gdLst>
                <a:gd name="T0" fmla="*/ 6426 w 6426"/>
                <a:gd name="T1" fmla="*/ 0 h 1785"/>
                <a:gd name="T2" fmla="*/ 0 w 6426"/>
                <a:gd name="T3" fmla="*/ 0 h 1785"/>
                <a:gd name="T4" fmla="*/ 0 w 6426"/>
                <a:gd name="T5" fmla="*/ 1458 h 1785"/>
                <a:gd name="T6" fmla="*/ 4105 w 6426"/>
                <a:gd name="T7" fmla="*/ 1458 h 1785"/>
                <a:gd name="T8" fmla="*/ 3720 w 6426"/>
                <a:gd name="T9" fmla="*/ 1785 h 1785"/>
                <a:gd name="T10" fmla="*/ 4751 w 6426"/>
                <a:gd name="T11" fmla="*/ 1458 h 1785"/>
                <a:gd name="T12" fmla="*/ 6426 w 6426"/>
                <a:gd name="T13" fmla="*/ 1458 h 1785"/>
                <a:gd name="T14" fmla="*/ 6426 w 6426"/>
                <a:gd name="T15" fmla="*/ 0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26" h="1785">
                  <a:moveTo>
                    <a:pt x="6426" y="0"/>
                  </a:moveTo>
                  <a:lnTo>
                    <a:pt x="0" y="0"/>
                  </a:lnTo>
                  <a:lnTo>
                    <a:pt x="0" y="1458"/>
                  </a:lnTo>
                  <a:lnTo>
                    <a:pt x="4105" y="1458"/>
                  </a:lnTo>
                  <a:lnTo>
                    <a:pt x="3720" y="1785"/>
                  </a:lnTo>
                  <a:lnTo>
                    <a:pt x="4751" y="1458"/>
                  </a:lnTo>
                  <a:lnTo>
                    <a:pt x="6426" y="1458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um no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mean yes but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am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i've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never done it myself did users before uh I will ask go deep to help me</a:t>
              </a:r>
            </a:p>
          </p:txBody>
        </p:sp>
        <p:pic>
          <p:nvPicPr>
            <p:cNvPr id="738" name="Picture 73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8395" y="1757468"/>
              <a:ext cx="456290" cy="417838"/>
            </a:xfrm>
            <a:prstGeom prst="rect">
              <a:avLst/>
            </a:prstGeom>
          </p:spPr>
        </p:pic>
        <p:sp>
          <p:nvSpPr>
            <p:cNvPr id="739" name="TextBox 738"/>
            <p:cNvSpPr txBox="1"/>
            <p:nvPr/>
          </p:nvSpPr>
          <p:spPr>
            <a:xfrm>
              <a:off x="3494488" y="2121914"/>
              <a:ext cx="1729974" cy="7048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Raw ASR Output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65424" y="2876320"/>
            <a:ext cx="5115013" cy="985170"/>
            <a:chOff x="3465424" y="2876320"/>
            <a:chExt cx="5115013" cy="985170"/>
          </a:xfrm>
        </p:grpSpPr>
        <p:sp>
          <p:nvSpPr>
            <p:cNvPr id="716" name="Freeform 573"/>
            <p:cNvSpPr>
              <a:spLocks/>
            </p:cNvSpPr>
            <p:nvPr/>
          </p:nvSpPr>
          <p:spPr bwMode="auto">
            <a:xfrm>
              <a:off x="3517661" y="2876320"/>
              <a:ext cx="5062776" cy="985170"/>
            </a:xfrm>
            <a:custGeom>
              <a:avLst/>
              <a:gdLst>
                <a:gd name="T0" fmla="*/ 0 w 10676"/>
                <a:gd name="T1" fmla="*/ 0 h 2200"/>
                <a:gd name="T2" fmla="*/ 10676 w 10676"/>
                <a:gd name="T3" fmla="*/ 0 h 2200"/>
                <a:gd name="T4" fmla="*/ 10676 w 10676"/>
                <a:gd name="T5" fmla="*/ 2200 h 2200"/>
                <a:gd name="T6" fmla="*/ 0 w 10676"/>
                <a:gd name="T7" fmla="*/ 2200 h 2200"/>
                <a:gd name="T8" fmla="*/ 0 w 10676"/>
                <a:gd name="T9" fmla="*/ 541 h 2200"/>
                <a:gd name="T10" fmla="*/ 0 w 10676"/>
                <a:gd name="T11" fmla="*/ 0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76" h="2200">
                  <a:moveTo>
                    <a:pt x="0" y="0"/>
                  </a:moveTo>
                  <a:lnTo>
                    <a:pt x="10676" y="0"/>
                  </a:lnTo>
                  <a:lnTo>
                    <a:pt x="10676" y="2200"/>
                  </a:lnTo>
                  <a:lnTo>
                    <a:pt x="0" y="2200"/>
                  </a:lnTo>
                  <a:lnTo>
                    <a:pt x="0" y="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142" tIns="91142" rIns="91142" bIns="91142" numCol="1" spcCol="1270" anchor="b" anchorCtr="0">
              <a:noAutofit/>
            </a:bodyPr>
            <a:lstStyle/>
            <a:p>
              <a:pPr marL="0" marR="0" lvl="0" indent="0" algn="l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586"/>
            <p:cNvSpPr>
              <a:spLocks/>
            </p:cNvSpPr>
            <p:nvPr/>
          </p:nvSpPr>
          <p:spPr bwMode="auto">
            <a:xfrm>
              <a:off x="5385752" y="3045985"/>
              <a:ext cx="3053705" cy="749013"/>
            </a:xfrm>
            <a:custGeom>
              <a:avLst/>
              <a:gdLst>
                <a:gd name="T0" fmla="*/ 6426 w 6426"/>
                <a:gd name="T1" fmla="*/ 0 h 1785"/>
                <a:gd name="T2" fmla="*/ 0 w 6426"/>
                <a:gd name="T3" fmla="*/ 0 h 1785"/>
                <a:gd name="T4" fmla="*/ 0 w 6426"/>
                <a:gd name="T5" fmla="*/ 1458 h 1785"/>
                <a:gd name="T6" fmla="*/ 4105 w 6426"/>
                <a:gd name="T7" fmla="*/ 1458 h 1785"/>
                <a:gd name="T8" fmla="*/ 3720 w 6426"/>
                <a:gd name="T9" fmla="*/ 1785 h 1785"/>
                <a:gd name="T10" fmla="*/ 4751 w 6426"/>
                <a:gd name="T11" fmla="*/ 1458 h 1785"/>
                <a:gd name="T12" fmla="*/ 6426 w 6426"/>
                <a:gd name="T13" fmla="*/ 1458 h 1785"/>
                <a:gd name="T14" fmla="*/ 6426 w 6426"/>
                <a:gd name="T15" fmla="*/ 0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26" h="1785">
                  <a:moveTo>
                    <a:pt x="6426" y="0"/>
                  </a:moveTo>
                  <a:lnTo>
                    <a:pt x="0" y="0"/>
                  </a:lnTo>
                  <a:lnTo>
                    <a:pt x="0" y="1458"/>
                  </a:lnTo>
                  <a:lnTo>
                    <a:pt x="4105" y="1458"/>
                  </a:lnTo>
                  <a:lnTo>
                    <a:pt x="3720" y="1785"/>
                  </a:lnTo>
                  <a:lnTo>
                    <a:pt x="4751" y="1458"/>
                  </a:lnTo>
                  <a:lnTo>
                    <a:pt x="6426" y="1458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um no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mean yes but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am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i've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never done it myself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did you use yours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before uh I will ask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gurdeep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to help me</a:t>
              </a:r>
            </a:p>
          </p:txBody>
        </p:sp>
        <p:sp>
          <p:nvSpPr>
            <p:cNvPr id="741" name="TextBox 740"/>
            <p:cNvSpPr txBox="1"/>
            <p:nvPr/>
          </p:nvSpPr>
          <p:spPr>
            <a:xfrm>
              <a:off x="3465424" y="3390827"/>
              <a:ext cx="1733827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Lattice Rescoring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62073" y="3040062"/>
              <a:ext cx="589738" cy="47642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79863" y="4193697"/>
            <a:ext cx="5100574" cy="973094"/>
            <a:chOff x="3479863" y="4193697"/>
            <a:chExt cx="5100574" cy="973094"/>
          </a:xfrm>
        </p:grpSpPr>
        <p:sp>
          <p:nvSpPr>
            <p:cNvPr id="713" name="Freeform 573"/>
            <p:cNvSpPr>
              <a:spLocks/>
            </p:cNvSpPr>
            <p:nvPr/>
          </p:nvSpPr>
          <p:spPr bwMode="auto">
            <a:xfrm>
              <a:off x="3517661" y="4193697"/>
              <a:ext cx="5062776" cy="950852"/>
            </a:xfrm>
            <a:custGeom>
              <a:avLst/>
              <a:gdLst>
                <a:gd name="T0" fmla="*/ 0 w 10676"/>
                <a:gd name="T1" fmla="*/ 0 h 2200"/>
                <a:gd name="T2" fmla="*/ 10676 w 10676"/>
                <a:gd name="T3" fmla="*/ 0 h 2200"/>
                <a:gd name="T4" fmla="*/ 10676 w 10676"/>
                <a:gd name="T5" fmla="*/ 2200 h 2200"/>
                <a:gd name="T6" fmla="*/ 0 w 10676"/>
                <a:gd name="T7" fmla="*/ 2200 h 2200"/>
                <a:gd name="T8" fmla="*/ 0 w 10676"/>
                <a:gd name="T9" fmla="*/ 541 h 2200"/>
                <a:gd name="T10" fmla="*/ 0 w 10676"/>
                <a:gd name="T11" fmla="*/ 0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76" h="2200">
                  <a:moveTo>
                    <a:pt x="0" y="0"/>
                  </a:moveTo>
                  <a:lnTo>
                    <a:pt x="10676" y="0"/>
                  </a:lnTo>
                  <a:lnTo>
                    <a:pt x="10676" y="2200"/>
                  </a:lnTo>
                  <a:lnTo>
                    <a:pt x="0" y="2200"/>
                  </a:lnTo>
                  <a:lnTo>
                    <a:pt x="0" y="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142" tIns="91142" rIns="91142" bIns="91142" numCol="1" spcCol="1270" anchor="b" anchorCtr="0">
              <a:noAutofit/>
            </a:bodyPr>
            <a:lstStyle/>
            <a:p>
              <a:pPr marL="0" marR="0" lvl="0" indent="0" algn="l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586"/>
            <p:cNvSpPr>
              <a:spLocks/>
            </p:cNvSpPr>
            <p:nvPr/>
          </p:nvSpPr>
          <p:spPr bwMode="auto">
            <a:xfrm>
              <a:off x="5380140" y="4353923"/>
              <a:ext cx="3059318" cy="749013"/>
            </a:xfrm>
            <a:custGeom>
              <a:avLst/>
              <a:gdLst>
                <a:gd name="T0" fmla="*/ 6426 w 6426"/>
                <a:gd name="T1" fmla="*/ 0 h 1785"/>
                <a:gd name="T2" fmla="*/ 0 w 6426"/>
                <a:gd name="T3" fmla="*/ 0 h 1785"/>
                <a:gd name="T4" fmla="*/ 0 w 6426"/>
                <a:gd name="T5" fmla="*/ 1458 h 1785"/>
                <a:gd name="T6" fmla="*/ 4105 w 6426"/>
                <a:gd name="T7" fmla="*/ 1458 h 1785"/>
                <a:gd name="T8" fmla="*/ 3720 w 6426"/>
                <a:gd name="T9" fmla="*/ 1785 h 1785"/>
                <a:gd name="T10" fmla="*/ 4751 w 6426"/>
                <a:gd name="T11" fmla="*/ 1458 h 1785"/>
                <a:gd name="T12" fmla="*/ 6426 w 6426"/>
                <a:gd name="T13" fmla="*/ 1458 h 1785"/>
                <a:gd name="T14" fmla="*/ 6426 w 6426"/>
                <a:gd name="T15" fmla="*/ 0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26" h="1785">
                  <a:moveTo>
                    <a:pt x="6426" y="0"/>
                  </a:moveTo>
                  <a:lnTo>
                    <a:pt x="0" y="0"/>
                  </a:lnTo>
                  <a:lnTo>
                    <a:pt x="0" y="1458"/>
                  </a:lnTo>
                  <a:lnTo>
                    <a:pt x="4105" y="1458"/>
                  </a:lnTo>
                  <a:lnTo>
                    <a:pt x="3720" y="1785"/>
                  </a:lnTo>
                  <a:lnTo>
                    <a:pt x="4751" y="1458"/>
                  </a:lnTo>
                  <a:lnTo>
                    <a:pt x="6426" y="1458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sng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no </a:t>
              </a:r>
              <a:r>
                <a:rPr kumimoji="0" lang="en-US" sz="1200" b="1" i="0" u="none" strike="sng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</a:t>
              </a:r>
              <a:r>
                <a:rPr kumimoji="0" lang="en-US" sz="1200" b="1" i="0" u="none" strike="sng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mean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yes but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sng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 am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i've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never done it myself did you use yours before </a:t>
              </a:r>
              <a:r>
                <a:rPr kumimoji="0" lang="en-US" sz="1200" b="1" i="0" u="none" strike="sng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uh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 will ask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gurdeep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to help me</a:t>
              </a:r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3479863" y="4721398"/>
              <a:ext cx="1733827" cy="44539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Disfluency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Removal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8909" y="4335462"/>
              <a:ext cx="317608" cy="43104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494488" y="5450437"/>
            <a:ext cx="5062776" cy="1151541"/>
            <a:chOff x="3494488" y="5450437"/>
            <a:chExt cx="5062776" cy="1151541"/>
          </a:xfrm>
        </p:grpSpPr>
        <p:sp>
          <p:nvSpPr>
            <p:cNvPr id="714" name="Freeform 573"/>
            <p:cNvSpPr>
              <a:spLocks/>
            </p:cNvSpPr>
            <p:nvPr/>
          </p:nvSpPr>
          <p:spPr bwMode="auto">
            <a:xfrm>
              <a:off x="3494488" y="5450437"/>
              <a:ext cx="5062776" cy="1088325"/>
            </a:xfrm>
            <a:custGeom>
              <a:avLst/>
              <a:gdLst>
                <a:gd name="T0" fmla="*/ 0 w 10676"/>
                <a:gd name="T1" fmla="*/ 0 h 2200"/>
                <a:gd name="T2" fmla="*/ 10676 w 10676"/>
                <a:gd name="T3" fmla="*/ 0 h 2200"/>
                <a:gd name="T4" fmla="*/ 10676 w 10676"/>
                <a:gd name="T5" fmla="*/ 2200 h 2200"/>
                <a:gd name="T6" fmla="*/ 0 w 10676"/>
                <a:gd name="T7" fmla="*/ 2200 h 2200"/>
                <a:gd name="T8" fmla="*/ 0 w 10676"/>
                <a:gd name="T9" fmla="*/ 541 h 2200"/>
                <a:gd name="T10" fmla="*/ 0 w 10676"/>
                <a:gd name="T11" fmla="*/ 0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76" h="2200">
                  <a:moveTo>
                    <a:pt x="0" y="0"/>
                  </a:moveTo>
                  <a:lnTo>
                    <a:pt x="10676" y="0"/>
                  </a:lnTo>
                  <a:lnTo>
                    <a:pt x="10676" y="2200"/>
                  </a:lnTo>
                  <a:lnTo>
                    <a:pt x="0" y="2200"/>
                  </a:lnTo>
                  <a:lnTo>
                    <a:pt x="0" y="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142" tIns="91142" rIns="91142" bIns="91142" numCol="1" spcCol="1270" anchor="b" anchorCtr="0">
              <a:noAutofit/>
            </a:bodyPr>
            <a:lstStyle/>
            <a:p>
              <a:pPr marL="0" marR="0" lvl="0" indent="0" algn="l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586"/>
            <p:cNvSpPr>
              <a:spLocks/>
            </p:cNvSpPr>
            <p:nvPr/>
          </p:nvSpPr>
          <p:spPr bwMode="auto">
            <a:xfrm>
              <a:off x="5394764" y="5513486"/>
              <a:ext cx="3044693" cy="970579"/>
            </a:xfrm>
            <a:custGeom>
              <a:avLst/>
              <a:gdLst>
                <a:gd name="T0" fmla="*/ 6426 w 6426"/>
                <a:gd name="T1" fmla="*/ 0 h 1785"/>
                <a:gd name="T2" fmla="*/ 0 w 6426"/>
                <a:gd name="T3" fmla="*/ 0 h 1785"/>
                <a:gd name="T4" fmla="*/ 0 w 6426"/>
                <a:gd name="T5" fmla="*/ 1458 h 1785"/>
                <a:gd name="T6" fmla="*/ 4105 w 6426"/>
                <a:gd name="T7" fmla="*/ 1458 h 1785"/>
                <a:gd name="T8" fmla="*/ 3720 w 6426"/>
                <a:gd name="T9" fmla="*/ 1785 h 1785"/>
                <a:gd name="T10" fmla="*/ 4751 w 6426"/>
                <a:gd name="T11" fmla="*/ 1458 h 1785"/>
                <a:gd name="T12" fmla="*/ 6426 w 6426"/>
                <a:gd name="T13" fmla="*/ 1458 h 1785"/>
                <a:gd name="T14" fmla="*/ 6426 w 6426"/>
                <a:gd name="T15" fmla="*/ 0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26" h="1785">
                  <a:moveTo>
                    <a:pt x="6426" y="0"/>
                  </a:moveTo>
                  <a:lnTo>
                    <a:pt x="0" y="0"/>
                  </a:lnTo>
                  <a:lnTo>
                    <a:pt x="0" y="1458"/>
                  </a:lnTo>
                  <a:lnTo>
                    <a:pt x="4105" y="1458"/>
                  </a:lnTo>
                  <a:lnTo>
                    <a:pt x="3720" y="1785"/>
                  </a:lnTo>
                  <a:lnTo>
                    <a:pt x="4751" y="1458"/>
                  </a:lnTo>
                  <a:lnTo>
                    <a:pt x="6426" y="1458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Yes.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But I’ve never done it myself.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Did you use yours before?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 will ask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Gurdeep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to help me.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14434" y="5568183"/>
              <a:ext cx="668902" cy="307229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94488" y="5807914"/>
              <a:ext cx="1737198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Segmentation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Punctuation and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True Casing</a:t>
              </a:r>
            </a:p>
          </p:txBody>
        </p:sp>
      </p:grpSp>
      <p:sp>
        <p:nvSpPr>
          <p:cNvPr id="54" name="Freeform 586"/>
          <p:cNvSpPr>
            <a:spLocks/>
          </p:cNvSpPr>
          <p:nvPr/>
        </p:nvSpPr>
        <p:spPr bwMode="auto">
          <a:xfrm>
            <a:off x="8890929" y="5420105"/>
            <a:ext cx="3273273" cy="1033160"/>
          </a:xfrm>
          <a:custGeom>
            <a:avLst/>
            <a:gdLst>
              <a:gd name="T0" fmla="*/ 6426 w 6426"/>
              <a:gd name="T1" fmla="*/ 0 h 1785"/>
              <a:gd name="T2" fmla="*/ 0 w 6426"/>
              <a:gd name="T3" fmla="*/ 0 h 1785"/>
              <a:gd name="T4" fmla="*/ 0 w 6426"/>
              <a:gd name="T5" fmla="*/ 1458 h 1785"/>
              <a:gd name="T6" fmla="*/ 4105 w 6426"/>
              <a:gd name="T7" fmla="*/ 1458 h 1785"/>
              <a:gd name="T8" fmla="*/ 3720 w 6426"/>
              <a:gd name="T9" fmla="*/ 1785 h 1785"/>
              <a:gd name="T10" fmla="*/ 4751 w 6426"/>
              <a:gd name="T11" fmla="*/ 1458 h 1785"/>
              <a:gd name="T12" fmla="*/ 6426 w 6426"/>
              <a:gd name="T13" fmla="*/ 1458 h 1785"/>
              <a:gd name="T14" fmla="*/ 6426 w 6426"/>
              <a:gd name="T15" fmla="*/ 0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26" h="1785">
                <a:moveTo>
                  <a:pt x="6426" y="0"/>
                </a:moveTo>
                <a:lnTo>
                  <a:pt x="0" y="0"/>
                </a:lnTo>
                <a:lnTo>
                  <a:pt x="0" y="1458"/>
                </a:lnTo>
                <a:lnTo>
                  <a:pt x="4105" y="1458"/>
                </a:lnTo>
                <a:lnTo>
                  <a:pt x="3720" y="1785"/>
                </a:lnTo>
                <a:lnTo>
                  <a:pt x="4751" y="1458"/>
                </a:lnTo>
                <a:lnTo>
                  <a:pt x="6426" y="1458"/>
                </a:lnTo>
                <a:lnTo>
                  <a:pt x="642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Oui.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Mais je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ne l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'ai jamais fait moi-même.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Avez-vous utilisé le vôtre avant?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Je vais demander à Gurdeep de m'aider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Freeform 586"/>
          <p:cNvSpPr>
            <a:spLocks/>
          </p:cNvSpPr>
          <p:nvPr/>
        </p:nvSpPr>
        <p:spPr bwMode="auto">
          <a:xfrm>
            <a:off x="8880914" y="1544193"/>
            <a:ext cx="3283288" cy="1108913"/>
          </a:xfrm>
          <a:custGeom>
            <a:avLst/>
            <a:gdLst>
              <a:gd name="T0" fmla="*/ 6426 w 6426"/>
              <a:gd name="T1" fmla="*/ 0 h 1785"/>
              <a:gd name="T2" fmla="*/ 0 w 6426"/>
              <a:gd name="T3" fmla="*/ 0 h 1785"/>
              <a:gd name="T4" fmla="*/ 0 w 6426"/>
              <a:gd name="T5" fmla="*/ 1458 h 1785"/>
              <a:gd name="T6" fmla="*/ 4105 w 6426"/>
              <a:gd name="T7" fmla="*/ 1458 h 1785"/>
              <a:gd name="T8" fmla="*/ 3720 w 6426"/>
              <a:gd name="T9" fmla="*/ 1785 h 1785"/>
              <a:gd name="T10" fmla="*/ 4751 w 6426"/>
              <a:gd name="T11" fmla="*/ 1458 h 1785"/>
              <a:gd name="T12" fmla="*/ 6426 w 6426"/>
              <a:gd name="T13" fmla="*/ 1458 h 1785"/>
              <a:gd name="T14" fmla="*/ 6426 w 6426"/>
              <a:gd name="T15" fmla="*/ 0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26" h="1785">
                <a:moveTo>
                  <a:pt x="6426" y="0"/>
                </a:moveTo>
                <a:lnTo>
                  <a:pt x="0" y="0"/>
                </a:lnTo>
                <a:lnTo>
                  <a:pt x="0" y="1458"/>
                </a:lnTo>
                <a:lnTo>
                  <a:pt x="4105" y="1458"/>
                </a:lnTo>
                <a:lnTo>
                  <a:pt x="3720" y="1785"/>
                </a:lnTo>
                <a:lnTo>
                  <a:pt x="4751" y="1458"/>
                </a:lnTo>
                <a:lnTo>
                  <a:pt x="6426" y="1458"/>
                </a:lnTo>
                <a:lnTo>
                  <a:pt x="642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sng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um</a:t>
            </a:r>
            <a:r>
              <a:rPr kumimoji="0" lang="fr-FR" sz="1200" b="0" i="0" u="none" strike="sng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non je veux dire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oui, mais </a:t>
            </a:r>
            <a:r>
              <a:rPr kumimoji="0" lang="fr-FR" sz="1200" b="0" i="0" u="none" strike="sng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je suis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je n'ai jamais fait moi-même les utilisateurs avant e UH .je vais demander aller profondément pour m'aider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515652" y="2016536"/>
            <a:ext cx="365261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 bwMode="auto">
          <a:xfrm>
            <a:off x="6091380" y="6345906"/>
            <a:ext cx="3230002" cy="458537"/>
          </a:xfrm>
          <a:custGeom>
            <a:avLst/>
            <a:gdLst>
              <a:gd name="connsiteX0" fmla="*/ 103402 w 4325779"/>
              <a:gd name="connsiteY0" fmla="*/ 174812 h 407719"/>
              <a:gd name="connsiteX1" fmla="*/ 466473 w 4325779"/>
              <a:gd name="connsiteY1" fmla="*/ 363071 h 407719"/>
              <a:gd name="connsiteX2" fmla="*/ 3787896 w 4325779"/>
              <a:gd name="connsiteY2" fmla="*/ 376518 h 407719"/>
              <a:gd name="connsiteX3" fmla="*/ 4325779 w 4325779"/>
              <a:gd name="connsiteY3" fmla="*/ 0 h 407719"/>
              <a:gd name="connsiteX0" fmla="*/ 48363 w 4270740"/>
              <a:gd name="connsiteY0" fmla="*/ 174812 h 407719"/>
              <a:gd name="connsiteX1" fmla="*/ 411434 w 4270740"/>
              <a:gd name="connsiteY1" fmla="*/ 363071 h 407719"/>
              <a:gd name="connsiteX2" fmla="*/ 3732857 w 4270740"/>
              <a:gd name="connsiteY2" fmla="*/ 376518 h 407719"/>
              <a:gd name="connsiteX3" fmla="*/ 4270740 w 4270740"/>
              <a:gd name="connsiteY3" fmla="*/ 0 h 407719"/>
              <a:gd name="connsiteX0" fmla="*/ 0 w 4222377"/>
              <a:gd name="connsiteY0" fmla="*/ 174812 h 451305"/>
              <a:gd name="connsiteX1" fmla="*/ 808841 w 4222377"/>
              <a:gd name="connsiteY1" fmla="*/ 435461 h 451305"/>
              <a:gd name="connsiteX2" fmla="*/ 3684494 w 4222377"/>
              <a:gd name="connsiteY2" fmla="*/ 376518 h 451305"/>
              <a:gd name="connsiteX3" fmla="*/ 4222377 w 4222377"/>
              <a:gd name="connsiteY3" fmla="*/ 0 h 451305"/>
              <a:gd name="connsiteX0" fmla="*/ 0 w 4222377"/>
              <a:gd name="connsiteY0" fmla="*/ 174812 h 459757"/>
              <a:gd name="connsiteX1" fmla="*/ 808841 w 4222377"/>
              <a:gd name="connsiteY1" fmla="*/ 435461 h 459757"/>
              <a:gd name="connsiteX2" fmla="*/ 3684494 w 4222377"/>
              <a:gd name="connsiteY2" fmla="*/ 376518 h 459757"/>
              <a:gd name="connsiteX3" fmla="*/ 4222377 w 4222377"/>
              <a:gd name="connsiteY3" fmla="*/ 0 h 459757"/>
              <a:gd name="connsiteX0" fmla="*/ 0 w 4224282"/>
              <a:gd name="connsiteY0" fmla="*/ 155762 h 452713"/>
              <a:gd name="connsiteX1" fmla="*/ 810746 w 4224282"/>
              <a:gd name="connsiteY1" fmla="*/ 435461 h 452713"/>
              <a:gd name="connsiteX2" fmla="*/ 3686399 w 4224282"/>
              <a:gd name="connsiteY2" fmla="*/ 376518 h 452713"/>
              <a:gd name="connsiteX3" fmla="*/ 4224282 w 4224282"/>
              <a:gd name="connsiteY3" fmla="*/ 0 h 452713"/>
              <a:gd name="connsiteX0" fmla="*/ 3918 w 4228200"/>
              <a:gd name="connsiteY0" fmla="*/ 155762 h 452713"/>
              <a:gd name="connsiteX1" fmla="*/ 814664 w 4228200"/>
              <a:gd name="connsiteY1" fmla="*/ 435461 h 452713"/>
              <a:gd name="connsiteX2" fmla="*/ 3690317 w 4228200"/>
              <a:gd name="connsiteY2" fmla="*/ 376518 h 452713"/>
              <a:gd name="connsiteX3" fmla="*/ 4228200 w 4228200"/>
              <a:gd name="connsiteY3" fmla="*/ 0 h 452713"/>
              <a:gd name="connsiteX0" fmla="*/ 0 w 4224282"/>
              <a:gd name="connsiteY0" fmla="*/ 155762 h 452713"/>
              <a:gd name="connsiteX1" fmla="*/ 810746 w 4224282"/>
              <a:gd name="connsiteY1" fmla="*/ 435461 h 452713"/>
              <a:gd name="connsiteX2" fmla="*/ 3686399 w 4224282"/>
              <a:gd name="connsiteY2" fmla="*/ 376518 h 452713"/>
              <a:gd name="connsiteX3" fmla="*/ 4224282 w 4224282"/>
              <a:gd name="connsiteY3" fmla="*/ 0 h 452713"/>
              <a:gd name="connsiteX0" fmla="*/ 427 w 4224709"/>
              <a:gd name="connsiteY0" fmla="*/ 155762 h 452713"/>
              <a:gd name="connsiteX1" fmla="*/ 811173 w 4224709"/>
              <a:gd name="connsiteY1" fmla="*/ 435461 h 452713"/>
              <a:gd name="connsiteX2" fmla="*/ 3686826 w 4224709"/>
              <a:gd name="connsiteY2" fmla="*/ 376518 h 452713"/>
              <a:gd name="connsiteX3" fmla="*/ 4224709 w 4224709"/>
              <a:gd name="connsiteY3" fmla="*/ 0 h 452713"/>
              <a:gd name="connsiteX0" fmla="*/ 427 w 3953415"/>
              <a:gd name="connsiteY0" fmla="*/ 211642 h 510625"/>
              <a:gd name="connsiteX1" fmla="*/ 811173 w 3953415"/>
              <a:gd name="connsiteY1" fmla="*/ 491341 h 510625"/>
              <a:gd name="connsiteX2" fmla="*/ 3686826 w 3953415"/>
              <a:gd name="connsiteY2" fmla="*/ 432398 h 510625"/>
              <a:gd name="connsiteX3" fmla="*/ 3950389 w 3953415"/>
              <a:gd name="connsiteY3" fmla="*/ 0 h 510625"/>
              <a:gd name="connsiteX0" fmla="*/ 427 w 4023047"/>
              <a:gd name="connsiteY0" fmla="*/ 211642 h 510625"/>
              <a:gd name="connsiteX1" fmla="*/ 811173 w 4023047"/>
              <a:gd name="connsiteY1" fmla="*/ 491341 h 510625"/>
              <a:gd name="connsiteX2" fmla="*/ 3686826 w 4023047"/>
              <a:gd name="connsiteY2" fmla="*/ 432398 h 510625"/>
              <a:gd name="connsiteX3" fmla="*/ 3950389 w 4023047"/>
              <a:gd name="connsiteY3" fmla="*/ 0 h 510625"/>
              <a:gd name="connsiteX0" fmla="*/ 301 w 3951265"/>
              <a:gd name="connsiteY0" fmla="*/ 211642 h 514423"/>
              <a:gd name="connsiteX1" fmla="*/ 811047 w 3951265"/>
              <a:gd name="connsiteY1" fmla="*/ 491341 h 514423"/>
              <a:gd name="connsiteX2" fmla="*/ 3117740 w 3951265"/>
              <a:gd name="connsiteY2" fmla="*/ 442558 h 514423"/>
              <a:gd name="connsiteX3" fmla="*/ 3950263 w 3951265"/>
              <a:gd name="connsiteY3" fmla="*/ 0 h 514423"/>
              <a:gd name="connsiteX0" fmla="*/ 256 w 3950729"/>
              <a:gd name="connsiteY0" fmla="*/ 211642 h 512454"/>
              <a:gd name="connsiteX1" fmla="*/ 811002 w 3950729"/>
              <a:gd name="connsiteY1" fmla="*/ 491341 h 512454"/>
              <a:gd name="connsiteX2" fmla="*/ 2777335 w 3950729"/>
              <a:gd name="connsiteY2" fmla="*/ 437478 h 512454"/>
              <a:gd name="connsiteX3" fmla="*/ 3950218 w 3950729"/>
              <a:gd name="connsiteY3" fmla="*/ 0 h 512454"/>
              <a:gd name="connsiteX0" fmla="*/ 256 w 3549886"/>
              <a:gd name="connsiteY0" fmla="*/ 201482 h 501871"/>
              <a:gd name="connsiteX1" fmla="*/ 811002 w 3549886"/>
              <a:gd name="connsiteY1" fmla="*/ 481181 h 501871"/>
              <a:gd name="connsiteX2" fmla="*/ 2777335 w 3549886"/>
              <a:gd name="connsiteY2" fmla="*/ 427318 h 501871"/>
              <a:gd name="connsiteX3" fmla="*/ 3548898 w 3549886"/>
              <a:gd name="connsiteY3" fmla="*/ 0 h 501871"/>
              <a:gd name="connsiteX0" fmla="*/ 256 w 3548898"/>
              <a:gd name="connsiteY0" fmla="*/ 201482 h 501871"/>
              <a:gd name="connsiteX1" fmla="*/ 811002 w 3548898"/>
              <a:gd name="connsiteY1" fmla="*/ 481181 h 501871"/>
              <a:gd name="connsiteX2" fmla="*/ 2777335 w 3548898"/>
              <a:gd name="connsiteY2" fmla="*/ 427318 h 501871"/>
              <a:gd name="connsiteX3" fmla="*/ 3548898 w 3548898"/>
              <a:gd name="connsiteY3" fmla="*/ 0 h 501871"/>
              <a:gd name="connsiteX0" fmla="*/ 243 w 3548885"/>
              <a:gd name="connsiteY0" fmla="*/ 201482 h 503806"/>
              <a:gd name="connsiteX1" fmla="*/ 810989 w 3548885"/>
              <a:gd name="connsiteY1" fmla="*/ 481181 h 503806"/>
              <a:gd name="connsiteX2" fmla="*/ 2660482 w 3548885"/>
              <a:gd name="connsiteY2" fmla="*/ 432398 h 503806"/>
              <a:gd name="connsiteX3" fmla="*/ 3548885 w 3548885"/>
              <a:gd name="connsiteY3" fmla="*/ 0 h 503806"/>
              <a:gd name="connsiteX0" fmla="*/ 243 w 3548885"/>
              <a:gd name="connsiteY0" fmla="*/ 201482 h 503806"/>
              <a:gd name="connsiteX1" fmla="*/ 810989 w 3548885"/>
              <a:gd name="connsiteY1" fmla="*/ 481181 h 503806"/>
              <a:gd name="connsiteX2" fmla="*/ 2660482 w 3548885"/>
              <a:gd name="connsiteY2" fmla="*/ 432398 h 503806"/>
              <a:gd name="connsiteX3" fmla="*/ 3548885 w 3548885"/>
              <a:gd name="connsiteY3" fmla="*/ 0 h 50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8885" h="503806">
                <a:moveTo>
                  <a:pt x="243" y="201482"/>
                </a:moveTo>
                <a:cubicBezTo>
                  <a:pt x="-10963" y="412152"/>
                  <a:pt x="367616" y="442695"/>
                  <a:pt x="810989" y="481181"/>
                </a:cubicBezTo>
                <a:cubicBezTo>
                  <a:pt x="1254362" y="519667"/>
                  <a:pt x="2204166" y="512595"/>
                  <a:pt x="2660482" y="432398"/>
                </a:cubicBezTo>
                <a:cubicBezTo>
                  <a:pt x="3116798" y="352201"/>
                  <a:pt x="3118430" y="337820"/>
                  <a:pt x="3548885" y="0"/>
                </a:cubicBezTo>
              </a:path>
            </a:pathLst>
          </a:custGeom>
          <a:noFill/>
          <a:ln w="1016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2741919" y="1554562"/>
            <a:ext cx="770131" cy="5085855"/>
          </a:xfrm>
          <a:custGeom>
            <a:avLst/>
            <a:gdLst>
              <a:gd name="connsiteX0" fmla="*/ 0 w 1219200"/>
              <a:gd name="connsiteY0" fmla="*/ 0 h 1540015"/>
              <a:gd name="connsiteX1" fmla="*/ 1219200 w 1219200"/>
              <a:gd name="connsiteY1" fmla="*/ 0 h 1540015"/>
              <a:gd name="connsiteX2" fmla="*/ 1219200 w 1219200"/>
              <a:gd name="connsiteY2" fmla="*/ 1540015 h 1540015"/>
              <a:gd name="connsiteX3" fmla="*/ 0 w 1219200"/>
              <a:gd name="connsiteY3" fmla="*/ 1540015 h 1540015"/>
              <a:gd name="connsiteX4" fmla="*/ 0 w 1219200"/>
              <a:gd name="connsiteY4" fmla="*/ 0 h 1540015"/>
              <a:gd name="connsiteX0" fmla="*/ 0 w 1219200"/>
              <a:gd name="connsiteY0" fmla="*/ 0 h 1540015"/>
              <a:gd name="connsiteX1" fmla="*/ 1219200 w 1219200"/>
              <a:gd name="connsiteY1" fmla="*/ 0 h 1540015"/>
              <a:gd name="connsiteX2" fmla="*/ 1219200 w 1219200"/>
              <a:gd name="connsiteY2" fmla="*/ 1540015 h 1540015"/>
              <a:gd name="connsiteX3" fmla="*/ 0 w 1219200"/>
              <a:gd name="connsiteY3" fmla="*/ 1540015 h 1540015"/>
              <a:gd name="connsiteX4" fmla="*/ 0 w 1219200"/>
              <a:gd name="connsiteY4" fmla="*/ 0 h 1540015"/>
              <a:gd name="connsiteX0" fmla="*/ 0 w 1219200"/>
              <a:gd name="connsiteY0" fmla="*/ 777240 h 1540015"/>
              <a:gd name="connsiteX1" fmla="*/ 1219200 w 1219200"/>
              <a:gd name="connsiteY1" fmla="*/ 0 h 1540015"/>
              <a:gd name="connsiteX2" fmla="*/ 1219200 w 1219200"/>
              <a:gd name="connsiteY2" fmla="*/ 1540015 h 1540015"/>
              <a:gd name="connsiteX3" fmla="*/ 0 w 1219200"/>
              <a:gd name="connsiteY3" fmla="*/ 1540015 h 1540015"/>
              <a:gd name="connsiteX4" fmla="*/ 0 w 1219200"/>
              <a:gd name="connsiteY4" fmla="*/ 777240 h 1540015"/>
              <a:gd name="connsiteX0" fmla="*/ 0 w 1219200"/>
              <a:gd name="connsiteY0" fmla="*/ 777240 h 1540015"/>
              <a:gd name="connsiteX1" fmla="*/ 1219200 w 1219200"/>
              <a:gd name="connsiteY1" fmla="*/ 0 h 1540015"/>
              <a:gd name="connsiteX2" fmla="*/ 1219200 w 1219200"/>
              <a:gd name="connsiteY2" fmla="*/ 1540015 h 1540015"/>
              <a:gd name="connsiteX3" fmla="*/ 0 w 1219200"/>
              <a:gd name="connsiteY3" fmla="*/ 1067575 h 1540015"/>
              <a:gd name="connsiteX4" fmla="*/ 0 w 1219200"/>
              <a:gd name="connsiteY4" fmla="*/ 777240 h 1540015"/>
              <a:gd name="connsiteX0" fmla="*/ 0 w 1219200"/>
              <a:gd name="connsiteY0" fmla="*/ 777240 h 1540015"/>
              <a:gd name="connsiteX1" fmla="*/ 1219200 w 1219200"/>
              <a:gd name="connsiteY1" fmla="*/ 0 h 1540015"/>
              <a:gd name="connsiteX2" fmla="*/ 1219200 w 1219200"/>
              <a:gd name="connsiteY2" fmla="*/ 1540015 h 1540015"/>
              <a:gd name="connsiteX3" fmla="*/ 0 w 1219200"/>
              <a:gd name="connsiteY3" fmla="*/ 1187590 h 1540015"/>
              <a:gd name="connsiteX4" fmla="*/ 0 w 1219200"/>
              <a:gd name="connsiteY4" fmla="*/ 777240 h 1540015"/>
              <a:gd name="connsiteX0" fmla="*/ 0 w 1219200"/>
              <a:gd name="connsiteY0" fmla="*/ 2646680 h 3409455"/>
              <a:gd name="connsiteX1" fmla="*/ 1210499 w 1219200"/>
              <a:gd name="connsiteY1" fmla="*/ 0 h 3409455"/>
              <a:gd name="connsiteX2" fmla="*/ 1219200 w 1219200"/>
              <a:gd name="connsiteY2" fmla="*/ 3409455 h 3409455"/>
              <a:gd name="connsiteX3" fmla="*/ 0 w 1219200"/>
              <a:gd name="connsiteY3" fmla="*/ 3057030 h 3409455"/>
              <a:gd name="connsiteX4" fmla="*/ 0 w 1219200"/>
              <a:gd name="connsiteY4" fmla="*/ 2646680 h 3409455"/>
              <a:gd name="connsiteX0" fmla="*/ 0 w 1210884"/>
              <a:gd name="connsiteY0" fmla="*/ 2646680 h 5085855"/>
              <a:gd name="connsiteX1" fmla="*/ 1210499 w 1210884"/>
              <a:gd name="connsiteY1" fmla="*/ 0 h 5085855"/>
              <a:gd name="connsiteX2" fmla="*/ 1201798 w 1210884"/>
              <a:gd name="connsiteY2" fmla="*/ 5085855 h 5085855"/>
              <a:gd name="connsiteX3" fmla="*/ 0 w 1210884"/>
              <a:gd name="connsiteY3" fmla="*/ 3057030 h 5085855"/>
              <a:gd name="connsiteX4" fmla="*/ 0 w 1210884"/>
              <a:gd name="connsiteY4" fmla="*/ 2646680 h 508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884" h="5085855">
                <a:moveTo>
                  <a:pt x="0" y="2646680"/>
                </a:moveTo>
                <a:lnTo>
                  <a:pt x="1210499" y="0"/>
                </a:lnTo>
                <a:cubicBezTo>
                  <a:pt x="1213399" y="1136485"/>
                  <a:pt x="1198898" y="3949370"/>
                  <a:pt x="1201798" y="5085855"/>
                </a:cubicBezTo>
                <a:lnTo>
                  <a:pt x="0" y="3057030"/>
                </a:lnTo>
                <a:lnTo>
                  <a:pt x="0" y="264668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609320" y="1104483"/>
            <a:ext cx="3675037" cy="2670177"/>
          </a:xfrm>
          <a:custGeom>
            <a:avLst/>
            <a:gdLst>
              <a:gd name="connsiteX0" fmla="*/ 0 w 3116580"/>
              <a:gd name="connsiteY0" fmla="*/ 3325664 h 3325664"/>
              <a:gd name="connsiteX1" fmla="*/ 480060 w 3116580"/>
              <a:gd name="connsiteY1" fmla="*/ 2708444 h 3325664"/>
              <a:gd name="connsiteX2" fmla="*/ 419100 w 3116580"/>
              <a:gd name="connsiteY2" fmla="*/ 894884 h 3325664"/>
              <a:gd name="connsiteX3" fmla="*/ 1424940 w 3116580"/>
              <a:gd name="connsiteY3" fmla="*/ 26204 h 3325664"/>
              <a:gd name="connsiteX4" fmla="*/ 3116580 w 3116580"/>
              <a:gd name="connsiteY4" fmla="*/ 216704 h 3325664"/>
              <a:gd name="connsiteX0" fmla="*/ 0 w 3116580"/>
              <a:gd name="connsiteY0" fmla="*/ 3319731 h 3319731"/>
              <a:gd name="connsiteX1" fmla="*/ 480060 w 3116580"/>
              <a:gd name="connsiteY1" fmla="*/ 2702511 h 3319731"/>
              <a:gd name="connsiteX2" fmla="*/ 335280 w 3116580"/>
              <a:gd name="connsiteY2" fmla="*/ 782271 h 3319731"/>
              <a:gd name="connsiteX3" fmla="*/ 1424940 w 3116580"/>
              <a:gd name="connsiteY3" fmla="*/ 20271 h 3319731"/>
              <a:gd name="connsiteX4" fmla="*/ 3116580 w 3116580"/>
              <a:gd name="connsiteY4" fmla="*/ 210771 h 3319731"/>
              <a:gd name="connsiteX0" fmla="*/ 0 w 3116580"/>
              <a:gd name="connsiteY0" fmla="*/ 3263230 h 3263230"/>
              <a:gd name="connsiteX1" fmla="*/ 480060 w 3116580"/>
              <a:gd name="connsiteY1" fmla="*/ 2646010 h 3263230"/>
              <a:gd name="connsiteX2" fmla="*/ 335280 w 3116580"/>
              <a:gd name="connsiteY2" fmla="*/ 725770 h 3263230"/>
              <a:gd name="connsiteX3" fmla="*/ 1051560 w 3116580"/>
              <a:gd name="connsiteY3" fmla="*/ 24730 h 3263230"/>
              <a:gd name="connsiteX4" fmla="*/ 3116580 w 3116580"/>
              <a:gd name="connsiteY4" fmla="*/ 154270 h 3263230"/>
              <a:gd name="connsiteX0" fmla="*/ 0 w 3116580"/>
              <a:gd name="connsiteY0" fmla="*/ 3358367 h 3358367"/>
              <a:gd name="connsiteX1" fmla="*/ 480060 w 3116580"/>
              <a:gd name="connsiteY1" fmla="*/ 2741147 h 3358367"/>
              <a:gd name="connsiteX2" fmla="*/ 335280 w 3116580"/>
              <a:gd name="connsiteY2" fmla="*/ 820907 h 3358367"/>
              <a:gd name="connsiteX3" fmla="*/ 1051560 w 3116580"/>
              <a:gd name="connsiteY3" fmla="*/ 119867 h 3358367"/>
              <a:gd name="connsiteX4" fmla="*/ 3116580 w 3116580"/>
              <a:gd name="connsiteY4" fmla="*/ 249407 h 3358367"/>
              <a:gd name="connsiteX0" fmla="*/ 0 w 3909060"/>
              <a:gd name="connsiteY0" fmla="*/ 3381710 h 3381710"/>
              <a:gd name="connsiteX1" fmla="*/ 480060 w 3909060"/>
              <a:gd name="connsiteY1" fmla="*/ 2764490 h 3381710"/>
              <a:gd name="connsiteX2" fmla="*/ 335280 w 3909060"/>
              <a:gd name="connsiteY2" fmla="*/ 844250 h 3381710"/>
              <a:gd name="connsiteX3" fmla="*/ 1051560 w 3909060"/>
              <a:gd name="connsiteY3" fmla="*/ 143210 h 3381710"/>
              <a:gd name="connsiteX4" fmla="*/ 3909060 w 3909060"/>
              <a:gd name="connsiteY4" fmla="*/ 234650 h 3381710"/>
              <a:gd name="connsiteX0" fmla="*/ 0 w 3909060"/>
              <a:gd name="connsiteY0" fmla="*/ 3406987 h 3406987"/>
              <a:gd name="connsiteX1" fmla="*/ 480060 w 3909060"/>
              <a:gd name="connsiteY1" fmla="*/ 2789767 h 3406987"/>
              <a:gd name="connsiteX2" fmla="*/ 335280 w 3909060"/>
              <a:gd name="connsiteY2" fmla="*/ 869527 h 3406987"/>
              <a:gd name="connsiteX3" fmla="*/ 1051560 w 3909060"/>
              <a:gd name="connsiteY3" fmla="*/ 168487 h 3406987"/>
              <a:gd name="connsiteX4" fmla="*/ 3909060 w 3909060"/>
              <a:gd name="connsiteY4" fmla="*/ 259927 h 3406987"/>
              <a:gd name="connsiteX0" fmla="*/ 0 w 3909060"/>
              <a:gd name="connsiteY0" fmla="*/ 3649095 h 3649095"/>
              <a:gd name="connsiteX1" fmla="*/ 480060 w 3909060"/>
              <a:gd name="connsiteY1" fmla="*/ 3031875 h 3649095"/>
              <a:gd name="connsiteX2" fmla="*/ 335280 w 3909060"/>
              <a:gd name="connsiteY2" fmla="*/ 1111635 h 3649095"/>
              <a:gd name="connsiteX3" fmla="*/ 1336040 w 3909060"/>
              <a:gd name="connsiteY3" fmla="*/ 34675 h 3649095"/>
              <a:gd name="connsiteX4" fmla="*/ 3909060 w 3909060"/>
              <a:gd name="connsiteY4" fmla="*/ 502035 h 3649095"/>
              <a:gd name="connsiteX0" fmla="*/ 0 w 3909060"/>
              <a:gd name="connsiteY0" fmla="*/ 3722009 h 3722009"/>
              <a:gd name="connsiteX1" fmla="*/ 480060 w 3909060"/>
              <a:gd name="connsiteY1" fmla="*/ 3104789 h 3722009"/>
              <a:gd name="connsiteX2" fmla="*/ 335280 w 3909060"/>
              <a:gd name="connsiteY2" fmla="*/ 1184549 h 3722009"/>
              <a:gd name="connsiteX3" fmla="*/ 1336040 w 3909060"/>
              <a:gd name="connsiteY3" fmla="*/ 107589 h 3722009"/>
              <a:gd name="connsiteX4" fmla="*/ 3909060 w 3909060"/>
              <a:gd name="connsiteY4" fmla="*/ 574949 h 3722009"/>
              <a:gd name="connsiteX0" fmla="*/ 0 w 3909060"/>
              <a:gd name="connsiteY0" fmla="*/ 3645017 h 3645017"/>
              <a:gd name="connsiteX1" fmla="*/ 480060 w 3909060"/>
              <a:gd name="connsiteY1" fmla="*/ 3027797 h 3645017"/>
              <a:gd name="connsiteX2" fmla="*/ 294640 w 3909060"/>
              <a:gd name="connsiteY2" fmla="*/ 1046597 h 3645017"/>
              <a:gd name="connsiteX3" fmla="*/ 1336040 w 3909060"/>
              <a:gd name="connsiteY3" fmla="*/ 30597 h 3645017"/>
              <a:gd name="connsiteX4" fmla="*/ 3909060 w 3909060"/>
              <a:gd name="connsiteY4" fmla="*/ 497957 h 3645017"/>
              <a:gd name="connsiteX0" fmla="*/ 0 w 3909060"/>
              <a:gd name="connsiteY0" fmla="*/ 3645017 h 3645017"/>
              <a:gd name="connsiteX1" fmla="*/ 480060 w 3909060"/>
              <a:gd name="connsiteY1" fmla="*/ 3027797 h 3645017"/>
              <a:gd name="connsiteX2" fmla="*/ 294640 w 3909060"/>
              <a:gd name="connsiteY2" fmla="*/ 1046597 h 3645017"/>
              <a:gd name="connsiteX3" fmla="*/ 1336040 w 3909060"/>
              <a:gd name="connsiteY3" fmla="*/ 30597 h 3645017"/>
              <a:gd name="connsiteX4" fmla="*/ 3909060 w 3909060"/>
              <a:gd name="connsiteY4" fmla="*/ 497957 h 3645017"/>
              <a:gd name="connsiteX0" fmla="*/ 0 w 3909060"/>
              <a:gd name="connsiteY0" fmla="*/ 3645017 h 3645017"/>
              <a:gd name="connsiteX1" fmla="*/ 480060 w 3909060"/>
              <a:gd name="connsiteY1" fmla="*/ 3027797 h 3645017"/>
              <a:gd name="connsiteX2" fmla="*/ 386080 w 3909060"/>
              <a:gd name="connsiteY2" fmla="*/ 1046597 h 3645017"/>
              <a:gd name="connsiteX3" fmla="*/ 1336040 w 3909060"/>
              <a:gd name="connsiteY3" fmla="*/ 30597 h 3645017"/>
              <a:gd name="connsiteX4" fmla="*/ 3909060 w 3909060"/>
              <a:gd name="connsiteY4" fmla="*/ 497957 h 3645017"/>
              <a:gd name="connsiteX0" fmla="*/ 0 w 3909060"/>
              <a:gd name="connsiteY0" fmla="*/ 3618598 h 3618598"/>
              <a:gd name="connsiteX1" fmla="*/ 480060 w 3909060"/>
              <a:gd name="connsiteY1" fmla="*/ 3001378 h 3618598"/>
              <a:gd name="connsiteX2" fmla="*/ 386080 w 3909060"/>
              <a:gd name="connsiteY2" fmla="*/ 1020178 h 3618598"/>
              <a:gd name="connsiteX3" fmla="*/ 1457960 w 3909060"/>
              <a:gd name="connsiteY3" fmla="*/ 34658 h 3618598"/>
              <a:gd name="connsiteX4" fmla="*/ 3909060 w 3909060"/>
              <a:gd name="connsiteY4" fmla="*/ 471538 h 3618598"/>
              <a:gd name="connsiteX0" fmla="*/ 0 w 3909060"/>
              <a:gd name="connsiteY0" fmla="*/ 3635732 h 3635732"/>
              <a:gd name="connsiteX1" fmla="*/ 480060 w 3909060"/>
              <a:gd name="connsiteY1" fmla="*/ 3018512 h 3635732"/>
              <a:gd name="connsiteX2" fmla="*/ 386080 w 3909060"/>
              <a:gd name="connsiteY2" fmla="*/ 1037312 h 3635732"/>
              <a:gd name="connsiteX3" fmla="*/ 1457960 w 3909060"/>
              <a:gd name="connsiteY3" fmla="*/ 51792 h 3635732"/>
              <a:gd name="connsiteX4" fmla="*/ 3909060 w 3909060"/>
              <a:gd name="connsiteY4" fmla="*/ 488672 h 3635732"/>
              <a:gd name="connsiteX0" fmla="*/ 0 w 3909114"/>
              <a:gd name="connsiteY0" fmla="*/ 3647673 h 3647673"/>
              <a:gd name="connsiteX1" fmla="*/ 480060 w 3909114"/>
              <a:gd name="connsiteY1" fmla="*/ 3030453 h 3647673"/>
              <a:gd name="connsiteX2" fmla="*/ 386080 w 3909114"/>
              <a:gd name="connsiteY2" fmla="*/ 1049253 h 3647673"/>
              <a:gd name="connsiteX3" fmla="*/ 1457960 w 3909114"/>
              <a:gd name="connsiteY3" fmla="*/ 63733 h 3647673"/>
              <a:gd name="connsiteX4" fmla="*/ 3909060 w 3909114"/>
              <a:gd name="connsiteY4" fmla="*/ 500613 h 3647673"/>
              <a:gd name="connsiteX0" fmla="*/ 0 w 3909114"/>
              <a:gd name="connsiteY0" fmla="*/ 3647673 h 3647749"/>
              <a:gd name="connsiteX1" fmla="*/ 480060 w 3909114"/>
              <a:gd name="connsiteY1" fmla="*/ 3030453 h 3647749"/>
              <a:gd name="connsiteX2" fmla="*/ 386080 w 3909114"/>
              <a:gd name="connsiteY2" fmla="*/ 1049253 h 3647749"/>
              <a:gd name="connsiteX3" fmla="*/ 1457960 w 3909114"/>
              <a:gd name="connsiteY3" fmla="*/ 63733 h 3647749"/>
              <a:gd name="connsiteX4" fmla="*/ 3909060 w 3909114"/>
              <a:gd name="connsiteY4" fmla="*/ 500613 h 3647749"/>
              <a:gd name="connsiteX0" fmla="*/ 0 w 3981504"/>
              <a:gd name="connsiteY0" fmla="*/ 3659103 h 3659176"/>
              <a:gd name="connsiteX1" fmla="*/ 552450 w 3981504"/>
              <a:gd name="connsiteY1" fmla="*/ 3030453 h 3659176"/>
              <a:gd name="connsiteX2" fmla="*/ 458470 w 3981504"/>
              <a:gd name="connsiteY2" fmla="*/ 1049253 h 3659176"/>
              <a:gd name="connsiteX3" fmla="*/ 1530350 w 3981504"/>
              <a:gd name="connsiteY3" fmla="*/ 63733 h 3659176"/>
              <a:gd name="connsiteX4" fmla="*/ 3981450 w 3981504"/>
              <a:gd name="connsiteY4" fmla="*/ 500613 h 3659176"/>
              <a:gd name="connsiteX0" fmla="*/ 0 w 3981504"/>
              <a:gd name="connsiteY0" fmla="*/ 3659103 h 3659168"/>
              <a:gd name="connsiteX1" fmla="*/ 579120 w 3981504"/>
              <a:gd name="connsiteY1" fmla="*/ 3007593 h 3659168"/>
              <a:gd name="connsiteX2" fmla="*/ 458470 w 3981504"/>
              <a:gd name="connsiteY2" fmla="*/ 1049253 h 3659168"/>
              <a:gd name="connsiteX3" fmla="*/ 1530350 w 3981504"/>
              <a:gd name="connsiteY3" fmla="*/ 63733 h 3659168"/>
              <a:gd name="connsiteX4" fmla="*/ 3981450 w 3981504"/>
              <a:gd name="connsiteY4" fmla="*/ 500613 h 3659168"/>
              <a:gd name="connsiteX0" fmla="*/ 0 w 3981501"/>
              <a:gd name="connsiteY0" fmla="*/ 3640091 h 3640157"/>
              <a:gd name="connsiteX1" fmla="*/ 579120 w 3981501"/>
              <a:gd name="connsiteY1" fmla="*/ 2988581 h 3640157"/>
              <a:gd name="connsiteX2" fmla="*/ 519430 w 3981501"/>
              <a:gd name="connsiteY2" fmla="*/ 1015001 h 3640157"/>
              <a:gd name="connsiteX3" fmla="*/ 1530350 w 3981501"/>
              <a:gd name="connsiteY3" fmla="*/ 44721 h 3640157"/>
              <a:gd name="connsiteX4" fmla="*/ 3981450 w 3981501"/>
              <a:gd name="connsiteY4" fmla="*/ 481601 h 3640157"/>
              <a:gd name="connsiteX0" fmla="*/ 0 w 3981494"/>
              <a:gd name="connsiteY0" fmla="*/ 3473123 h 3473189"/>
              <a:gd name="connsiteX1" fmla="*/ 579120 w 3981494"/>
              <a:gd name="connsiteY1" fmla="*/ 2821613 h 3473189"/>
              <a:gd name="connsiteX2" fmla="*/ 519430 w 3981494"/>
              <a:gd name="connsiteY2" fmla="*/ 848033 h 3473189"/>
              <a:gd name="connsiteX3" fmla="*/ 1198880 w 3981494"/>
              <a:gd name="connsiteY3" fmla="*/ 152073 h 3473189"/>
              <a:gd name="connsiteX4" fmla="*/ 3981450 w 3981494"/>
              <a:gd name="connsiteY4" fmla="*/ 314633 h 3473189"/>
              <a:gd name="connsiteX0" fmla="*/ 0 w 3981494"/>
              <a:gd name="connsiteY0" fmla="*/ 3472476 h 3472543"/>
              <a:gd name="connsiteX1" fmla="*/ 579120 w 3981494"/>
              <a:gd name="connsiteY1" fmla="*/ 2820966 h 3472543"/>
              <a:gd name="connsiteX2" fmla="*/ 477520 w 3981494"/>
              <a:gd name="connsiteY2" fmla="*/ 835956 h 3472543"/>
              <a:gd name="connsiteX3" fmla="*/ 1198880 w 3981494"/>
              <a:gd name="connsiteY3" fmla="*/ 151426 h 3472543"/>
              <a:gd name="connsiteX4" fmla="*/ 3981450 w 3981494"/>
              <a:gd name="connsiteY4" fmla="*/ 313986 h 3472543"/>
              <a:gd name="connsiteX0" fmla="*/ 0 w 3981494"/>
              <a:gd name="connsiteY0" fmla="*/ 3472476 h 3472543"/>
              <a:gd name="connsiteX1" fmla="*/ 579120 w 3981494"/>
              <a:gd name="connsiteY1" fmla="*/ 2820966 h 3472543"/>
              <a:gd name="connsiteX2" fmla="*/ 477520 w 3981494"/>
              <a:gd name="connsiteY2" fmla="*/ 835956 h 3472543"/>
              <a:gd name="connsiteX3" fmla="*/ 1198880 w 3981494"/>
              <a:gd name="connsiteY3" fmla="*/ 151426 h 3472543"/>
              <a:gd name="connsiteX4" fmla="*/ 3981450 w 3981494"/>
              <a:gd name="connsiteY4" fmla="*/ 313986 h 3472543"/>
              <a:gd name="connsiteX0" fmla="*/ 0 w 3981494"/>
              <a:gd name="connsiteY0" fmla="*/ 3472476 h 3472543"/>
              <a:gd name="connsiteX1" fmla="*/ 579120 w 3981494"/>
              <a:gd name="connsiteY1" fmla="*/ 2820966 h 3472543"/>
              <a:gd name="connsiteX2" fmla="*/ 477520 w 3981494"/>
              <a:gd name="connsiteY2" fmla="*/ 835956 h 3472543"/>
              <a:gd name="connsiteX3" fmla="*/ 1198880 w 3981494"/>
              <a:gd name="connsiteY3" fmla="*/ 151426 h 3472543"/>
              <a:gd name="connsiteX4" fmla="*/ 3981450 w 3981494"/>
              <a:gd name="connsiteY4" fmla="*/ 313986 h 3472543"/>
              <a:gd name="connsiteX0" fmla="*/ 0 w 3981493"/>
              <a:gd name="connsiteY0" fmla="*/ 3470830 h 3470897"/>
              <a:gd name="connsiteX1" fmla="*/ 579120 w 3981493"/>
              <a:gd name="connsiteY1" fmla="*/ 2819320 h 3470897"/>
              <a:gd name="connsiteX2" fmla="*/ 477520 w 3981493"/>
              <a:gd name="connsiteY2" fmla="*/ 834310 h 3470897"/>
              <a:gd name="connsiteX3" fmla="*/ 1149350 w 3981493"/>
              <a:gd name="connsiteY3" fmla="*/ 153590 h 3470897"/>
              <a:gd name="connsiteX4" fmla="*/ 3981450 w 3981493"/>
              <a:gd name="connsiteY4" fmla="*/ 312340 h 3470897"/>
              <a:gd name="connsiteX0" fmla="*/ 0 w 3981493"/>
              <a:gd name="connsiteY0" fmla="*/ 3471472 h 3471538"/>
              <a:gd name="connsiteX1" fmla="*/ 579120 w 3981493"/>
              <a:gd name="connsiteY1" fmla="*/ 2819962 h 3471538"/>
              <a:gd name="connsiteX2" fmla="*/ 427990 w 3981493"/>
              <a:gd name="connsiteY2" fmla="*/ 846382 h 3471538"/>
              <a:gd name="connsiteX3" fmla="*/ 1149350 w 3981493"/>
              <a:gd name="connsiteY3" fmla="*/ 154232 h 3471538"/>
              <a:gd name="connsiteX4" fmla="*/ 3981450 w 3981493"/>
              <a:gd name="connsiteY4" fmla="*/ 312982 h 3471538"/>
              <a:gd name="connsiteX0" fmla="*/ 0 w 3981493"/>
              <a:gd name="connsiteY0" fmla="*/ 3471472 h 3471538"/>
              <a:gd name="connsiteX1" fmla="*/ 579120 w 3981493"/>
              <a:gd name="connsiteY1" fmla="*/ 2819962 h 3471538"/>
              <a:gd name="connsiteX2" fmla="*/ 427990 w 3981493"/>
              <a:gd name="connsiteY2" fmla="*/ 846382 h 3471538"/>
              <a:gd name="connsiteX3" fmla="*/ 1149350 w 3981493"/>
              <a:gd name="connsiteY3" fmla="*/ 154232 h 3471538"/>
              <a:gd name="connsiteX4" fmla="*/ 3981450 w 3981493"/>
              <a:gd name="connsiteY4" fmla="*/ 312982 h 3471538"/>
              <a:gd name="connsiteX0" fmla="*/ 0 w 3981493"/>
              <a:gd name="connsiteY0" fmla="*/ 3471472 h 3471538"/>
              <a:gd name="connsiteX1" fmla="*/ 579120 w 3981493"/>
              <a:gd name="connsiteY1" fmla="*/ 2819962 h 3471538"/>
              <a:gd name="connsiteX2" fmla="*/ 427990 w 3981493"/>
              <a:gd name="connsiteY2" fmla="*/ 846382 h 3471538"/>
              <a:gd name="connsiteX3" fmla="*/ 1149350 w 3981493"/>
              <a:gd name="connsiteY3" fmla="*/ 154232 h 3471538"/>
              <a:gd name="connsiteX4" fmla="*/ 3981450 w 3981493"/>
              <a:gd name="connsiteY4" fmla="*/ 312982 h 3471538"/>
              <a:gd name="connsiteX0" fmla="*/ 0 w 3981494"/>
              <a:gd name="connsiteY0" fmla="*/ 3469837 h 3469903"/>
              <a:gd name="connsiteX1" fmla="*/ 579120 w 3981494"/>
              <a:gd name="connsiteY1" fmla="*/ 2818327 h 3469903"/>
              <a:gd name="connsiteX2" fmla="*/ 427990 w 3981494"/>
              <a:gd name="connsiteY2" fmla="*/ 844747 h 3469903"/>
              <a:gd name="connsiteX3" fmla="*/ 1187450 w 3981494"/>
              <a:gd name="connsiteY3" fmla="*/ 156407 h 3469903"/>
              <a:gd name="connsiteX4" fmla="*/ 3981450 w 3981494"/>
              <a:gd name="connsiteY4" fmla="*/ 311347 h 3469903"/>
              <a:gd name="connsiteX0" fmla="*/ 0 w 3981450"/>
              <a:gd name="connsiteY0" fmla="*/ 3451386 h 3451452"/>
              <a:gd name="connsiteX1" fmla="*/ 579120 w 3981450"/>
              <a:gd name="connsiteY1" fmla="*/ 2799876 h 3451452"/>
              <a:gd name="connsiteX2" fmla="*/ 427990 w 3981450"/>
              <a:gd name="connsiteY2" fmla="*/ 826296 h 3451452"/>
              <a:gd name="connsiteX3" fmla="*/ 1187450 w 3981450"/>
              <a:gd name="connsiteY3" fmla="*/ 137956 h 3451452"/>
              <a:gd name="connsiteX4" fmla="*/ 3981450 w 3981450"/>
              <a:gd name="connsiteY4" fmla="*/ 292896 h 3451452"/>
              <a:gd name="connsiteX0" fmla="*/ 0 w 3981450"/>
              <a:gd name="connsiteY0" fmla="*/ 3527153 h 3527219"/>
              <a:gd name="connsiteX1" fmla="*/ 579120 w 3981450"/>
              <a:gd name="connsiteY1" fmla="*/ 2875643 h 3527219"/>
              <a:gd name="connsiteX2" fmla="*/ 427990 w 3981450"/>
              <a:gd name="connsiteY2" fmla="*/ 902063 h 3527219"/>
              <a:gd name="connsiteX3" fmla="*/ 1443482 w 3981450"/>
              <a:gd name="connsiteY3" fmla="*/ 73515 h 3527219"/>
              <a:gd name="connsiteX4" fmla="*/ 3981450 w 3981450"/>
              <a:gd name="connsiteY4" fmla="*/ 368663 h 3527219"/>
              <a:gd name="connsiteX0" fmla="*/ 0 w 3981450"/>
              <a:gd name="connsiteY0" fmla="*/ 3639851 h 3639917"/>
              <a:gd name="connsiteX1" fmla="*/ 579120 w 3981450"/>
              <a:gd name="connsiteY1" fmla="*/ 2988341 h 3639917"/>
              <a:gd name="connsiteX2" fmla="*/ 427990 w 3981450"/>
              <a:gd name="connsiteY2" fmla="*/ 1014761 h 3639917"/>
              <a:gd name="connsiteX3" fmla="*/ 1744424 w 3981450"/>
              <a:gd name="connsiteY3" fmla="*/ 35742 h 3639917"/>
              <a:gd name="connsiteX4" fmla="*/ 3981450 w 3981450"/>
              <a:gd name="connsiteY4" fmla="*/ 481361 h 3639917"/>
              <a:gd name="connsiteX0" fmla="*/ 0 w 3900427"/>
              <a:gd name="connsiteY0" fmla="*/ 3628511 h 3628577"/>
              <a:gd name="connsiteX1" fmla="*/ 579120 w 3900427"/>
              <a:gd name="connsiteY1" fmla="*/ 2977001 h 3628577"/>
              <a:gd name="connsiteX2" fmla="*/ 427990 w 3900427"/>
              <a:gd name="connsiteY2" fmla="*/ 1003421 h 3628577"/>
              <a:gd name="connsiteX3" fmla="*/ 1744424 w 3900427"/>
              <a:gd name="connsiteY3" fmla="*/ 24402 h 3628577"/>
              <a:gd name="connsiteX4" fmla="*/ 3900427 w 3900427"/>
              <a:gd name="connsiteY4" fmla="*/ 527894 h 3628577"/>
              <a:gd name="connsiteX0" fmla="*/ 0 w 3900427"/>
              <a:gd name="connsiteY0" fmla="*/ 3632232 h 3632295"/>
              <a:gd name="connsiteX1" fmla="*/ 579120 w 3900427"/>
              <a:gd name="connsiteY1" fmla="*/ 2980722 h 3632295"/>
              <a:gd name="connsiteX2" fmla="*/ 416415 w 3900427"/>
              <a:gd name="connsiteY2" fmla="*/ 1065015 h 3632295"/>
              <a:gd name="connsiteX3" fmla="*/ 1744424 w 3900427"/>
              <a:gd name="connsiteY3" fmla="*/ 28123 h 3632295"/>
              <a:gd name="connsiteX4" fmla="*/ 3900427 w 3900427"/>
              <a:gd name="connsiteY4" fmla="*/ 531615 h 363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427" h="3632295">
                <a:moveTo>
                  <a:pt x="0" y="3632232"/>
                </a:moveTo>
                <a:cubicBezTo>
                  <a:pt x="330835" y="3636677"/>
                  <a:pt x="509717" y="3408592"/>
                  <a:pt x="579120" y="2980722"/>
                </a:cubicBezTo>
                <a:cubicBezTo>
                  <a:pt x="648523" y="2552852"/>
                  <a:pt x="222198" y="1557115"/>
                  <a:pt x="416415" y="1065015"/>
                </a:cubicBezTo>
                <a:cubicBezTo>
                  <a:pt x="610632" y="572915"/>
                  <a:pt x="1163755" y="117023"/>
                  <a:pt x="1744424" y="28123"/>
                </a:cubicBezTo>
                <a:cubicBezTo>
                  <a:pt x="2325093" y="-60777"/>
                  <a:pt x="3546097" y="49015"/>
                  <a:pt x="3900427" y="531615"/>
                </a:cubicBezTo>
              </a:path>
            </a:pathLst>
          </a:custGeom>
          <a:noFill/>
          <a:ln w="1016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`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2674" y="2165251"/>
            <a:ext cx="261528" cy="2743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2674" y="5960365"/>
            <a:ext cx="261528" cy="2743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47" y="2395822"/>
            <a:ext cx="891662" cy="339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56920" y="3357111"/>
            <a:ext cx="3028358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Same translation system, major output difference</a:t>
            </a:r>
          </a:p>
        </p:txBody>
      </p:sp>
      <p:sp>
        <p:nvSpPr>
          <p:cNvPr id="8" name="Arrow: Down 7"/>
          <p:cNvSpPr/>
          <p:nvPr/>
        </p:nvSpPr>
        <p:spPr bwMode="auto">
          <a:xfrm>
            <a:off x="10637837" y="4602166"/>
            <a:ext cx="381000" cy="721634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Arrow: Down 44"/>
          <p:cNvSpPr/>
          <p:nvPr/>
        </p:nvSpPr>
        <p:spPr bwMode="auto">
          <a:xfrm rot="10800000">
            <a:off x="10580599" y="2685169"/>
            <a:ext cx="381000" cy="721634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9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25" grpId="0" animBg="1"/>
      <p:bldP spid="3" grpId="0"/>
      <p:bldP spid="8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739"/>
            <a:ext cx="12436475" cy="45550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(Speech)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580437" y="2811462"/>
            <a:ext cx="3856038" cy="16764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523037" y="1363662"/>
            <a:ext cx="3856038" cy="42672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739"/>
            <a:ext cx="12436475" cy="45550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(Speech)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718638" y="5266967"/>
            <a:ext cx="2747612" cy="1727558"/>
            <a:chOff x="2773986" y="2321438"/>
            <a:chExt cx="2747612" cy="1727558"/>
          </a:xfrm>
        </p:grpSpPr>
        <p:sp>
          <p:nvSpPr>
            <p:cNvPr id="36" name="Down Arrow 35"/>
            <p:cNvSpPr/>
            <p:nvPr/>
          </p:nvSpPr>
          <p:spPr bwMode="auto">
            <a:xfrm>
              <a:off x="3827679" y="2321438"/>
              <a:ext cx="152400" cy="1209786"/>
            </a:xfrm>
            <a:prstGeom prst="down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73986" y="3421132"/>
              <a:ext cx="274761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Partial Transcripts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17995" y="4150702"/>
            <a:ext cx="2532296" cy="2261876"/>
            <a:chOff x="5430229" y="2293705"/>
            <a:chExt cx="2532296" cy="2261876"/>
          </a:xfrm>
        </p:grpSpPr>
        <p:sp>
          <p:nvSpPr>
            <p:cNvPr id="38" name="Down Arrow 37"/>
            <p:cNvSpPr/>
            <p:nvPr/>
          </p:nvSpPr>
          <p:spPr bwMode="auto">
            <a:xfrm>
              <a:off x="6372851" y="2293705"/>
              <a:ext cx="173934" cy="1689304"/>
            </a:xfrm>
            <a:prstGeom prst="down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30229" y="3927717"/>
              <a:ext cx="253229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Final Transcripts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28045" y="5484038"/>
            <a:ext cx="2904770" cy="1576441"/>
            <a:chOff x="8027153" y="2321437"/>
            <a:chExt cx="2904770" cy="5715875"/>
          </a:xfrm>
        </p:grpSpPr>
        <p:sp>
          <p:nvSpPr>
            <p:cNvPr id="40" name="Down Arrow 39"/>
            <p:cNvSpPr/>
            <p:nvPr/>
          </p:nvSpPr>
          <p:spPr bwMode="auto">
            <a:xfrm>
              <a:off x="8939557" y="2321437"/>
              <a:ext cx="204852" cy="2234143"/>
            </a:xfrm>
            <a:prstGeom prst="down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7153" y="4555581"/>
              <a:ext cx="2904770" cy="3481731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Partial Translations</a:t>
              </a:r>
            </a:p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Final Translations</a:t>
              </a:r>
            </a:p>
          </p:txBody>
        </p:sp>
      </p:grpSp>
      <p:sp>
        <p:nvSpPr>
          <p:cNvPr id="6" name="Rectangular Callout 5"/>
          <p:cNvSpPr/>
          <p:nvPr/>
        </p:nvSpPr>
        <p:spPr bwMode="auto">
          <a:xfrm>
            <a:off x="291368" y="1516062"/>
            <a:ext cx="2878869" cy="672977"/>
          </a:xfrm>
          <a:prstGeom prst="wedgeRectCallout">
            <a:avLst>
              <a:gd name="adj1" fmla="val 23602"/>
              <a:gd name="adj2" fmla="val 116135"/>
            </a:avLst>
          </a:prstGeom>
          <a:solidFill>
            <a:schemeClr val="accent3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10 supported languages for speech recognition (input)</a:t>
            </a: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7242675" y="958849"/>
            <a:ext cx="3200400" cy="661435"/>
          </a:xfrm>
          <a:prstGeom prst="wedgeRectCallout">
            <a:avLst>
              <a:gd name="adj1" fmla="val -38380"/>
              <a:gd name="adj2" fmla="val 120326"/>
            </a:avLst>
          </a:prstGeom>
          <a:solidFill>
            <a:schemeClr val="accent3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All 60+ supported language for text translation (output)</a:t>
            </a: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9734145" y="1985849"/>
            <a:ext cx="2129442" cy="898105"/>
          </a:xfrm>
          <a:prstGeom prst="wedgeRectCallout">
            <a:avLst>
              <a:gd name="adj1" fmla="val -41989"/>
              <a:gd name="adj2" fmla="val 76357"/>
            </a:avLst>
          </a:prstGeom>
          <a:solidFill>
            <a:schemeClr val="accent3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All 18 supported language for text translation (output)</a:t>
            </a:r>
          </a:p>
        </p:txBody>
      </p:sp>
    </p:spTree>
    <p:extLst>
      <p:ext uri="{BB962C8B-B14F-4D97-AF65-F5344CB8AC3E}">
        <p14:creationId xmlns:p14="http://schemas.microsoft.com/office/powerpoint/2010/main" val="156901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STT &amp; TTS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23406" y="1697062"/>
            <a:ext cx="2733128" cy="1604783"/>
            <a:chOff x="1516462" y="2705174"/>
            <a:chExt cx="2733128" cy="1604783"/>
          </a:xfrm>
        </p:grpSpPr>
        <p:grpSp>
          <p:nvGrpSpPr>
            <p:cNvPr id="4" name="Group 3"/>
            <p:cNvGrpSpPr/>
            <p:nvPr/>
          </p:nvGrpSpPr>
          <p:grpSpPr>
            <a:xfrm>
              <a:off x="2430840" y="2705174"/>
              <a:ext cx="904372" cy="904372"/>
              <a:chOff x="11008690" y="265919"/>
              <a:chExt cx="904372" cy="904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BEA5184E-7E43-4232-8146-E2F2E74C7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36" t="18542" r="32236" b="18542"/>
              <a:stretch/>
            </p:blipFill>
            <p:spPr>
              <a:xfrm>
                <a:off x="11219387" y="504691"/>
                <a:ext cx="482979" cy="42682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516462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79940" y="1625054"/>
            <a:ext cx="2733128" cy="1676791"/>
            <a:chOff x="4851674" y="2633166"/>
            <a:chExt cx="2733128" cy="1676791"/>
          </a:xfrm>
        </p:grpSpPr>
        <p:grpSp>
          <p:nvGrpSpPr>
            <p:cNvPr id="12" name="Group 11"/>
            <p:cNvGrpSpPr/>
            <p:nvPr/>
          </p:nvGrpSpPr>
          <p:grpSpPr>
            <a:xfrm>
              <a:off x="5766052" y="2633166"/>
              <a:ext cx="904372" cy="904372"/>
              <a:chOff x="11008690" y="265919"/>
              <a:chExt cx="904372" cy="9043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E3F21068-1F99-4F9B-AD67-1E2B3D7B5B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45" t="24539" r="29945" b="24539"/>
              <a:stretch/>
            </p:blipFill>
            <p:spPr>
              <a:xfrm>
                <a:off x="11193335" y="548277"/>
                <a:ext cx="535082" cy="339657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4851674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Speaker Recognition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79940" y="3824950"/>
            <a:ext cx="2733128" cy="1676791"/>
            <a:chOff x="8186886" y="2633166"/>
            <a:chExt cx="2733128" cy="1676791"/>
          </a:xfrm>
        </p:grpSpPr>
        <p:grpSp>
          <p:nvGrpSpPr>
            <p:cNvPr id="7" name="Group 6"/>
            <p:cNvGrpSpPr/>
            <p:nvPr/>
          </p:nvGrpSpPr>
          <p:grpSpPr>
            <a:xfrm>
              <a:off x="9101264" y="2633166"/>
              <a:ext cx="904372" cy="904372"/>
              <a:chOff x="11008690" y="265919"/>
              <a:chExt cx="904372" cy="90437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FBC16A1C-0C42-4DA7-BD21-E4D82E7B4DFA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069567D1-6EC0-4F07-947B-142D5793A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13" t="16241" r="30713" b="16241"/>
              <a:stretch/>
            </p:blipFill>
            <p:spPr>
              <a:xfrm>
                <a:off x="11217039" y="504698"/>
                <a:ext cx="487675" cy="42681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8186886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Custom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7847" y="3859294"/>
            <a:ext cx="2464246" cy="1642447"/>
            <a:chOff x="8414897" y="3782117"/>
            <a:chExt cx="2464246" cy="1642447"/>
          </a:xfrm>
        </p:grpSpPr>
        <p:grpSp>
          <p:nvGrpSpPr>
            <p:cNvPr id="20" name="Group 19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/>
            </p:cNvPr>
            <p:cNvSpPr txBox="1"/>
            <p:nvPr/>
          </p:nvSpPr>
          <p:spPr>
            <a:xfrm>
              <a:off x="8414897" y="4857948"/>
              <a:ext cx="2464246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(Speech)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0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Speech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4955203"/>
          </a:xfrm>
        </p:spPr>
        <p:txBody>
          <a:bodyPr/>
          <a:lstStyle/>
          <a:p>
            <a:r>
              <a:rPr lang="en-US" dirty="0" smtClean="0"/>
              <a:t>Tune speech recognition to your speakers &amp; vocabulary</a:t>
            </a:r>
          </a:p>
          <a:p>
            <a:r>
              <a:rPr lang="en-US" dirty="0" smtClean="0"/>
              <a:t>API/SDK compatible with Bing Speech service (i.e. REST, WS, and SDKs)</a:t>
            </a:r>
          </a:p>
          <a:p>
            <a:r>
              <a:rPr lang="en-US" dirty="0" smtClean="0"/>
              <a:t>Scale out to support required levels of concurrent requests</a:t>
            </a:r>
          </a:p>
          <a:p>
            <a:r>
              <a:rPr lang="en-US" dirty="0" smtClean="0"/>
              <a:t>No logging? More $$</a:t>
            </a:r>
          </a:p>
          <a:p>
            <a:r>
              <a:rPr lang="en-US" dirty="0" smtClean="0"/>
              <a:t>Supports English, Chinese, German (Spanish coming)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799998" y="2590503"/>
            <a:ext cx="5616624" cy="926407"/>
            <a:chOff x="6799998" y="2590503"/>
            <a:chExt cx="5616624" cy="926407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99998" y="2675295"/>
              <a:ext cx="753709" cy="72230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1" name="Text Placeholder 8"/>
            <p:cNvSpPr txBox="1">
              <a:spLocks/>
            </p:cNvSpPr>
            <p:nvPr/>
          </p:nvSpPr>
          <p:spPr>
            <a:xfrm>
              <a:off x="7630626" y="2590503"/>
              <a:ext cx="4785996" cy="926407"/>
            </a:xfrm>
            <a:prstGeom prst="rect">
              <a:avLst/>
            </a:prstGeom>
          </p:spPr>
          <p:txBody>
            <a:bodyPr vert="horz" wrap="square" lIns="146304" tIns="91440" rIns="146304" bIns="9144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Arial" panose="020B0604020202020204" pitchFamily="34" charset="0"/>
                <a:buNone/>
                <a:tabLst/>
                <a:defRPr lang="en-US" sz="30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255588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4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Acoustics</a:t>
              </a:r>
            </a:p>
            <a:p>
              <a:pPr>
                <a:spcBef>
                  <a:spcPts val="624"/>
                </a:spcBef>
              </a:pPr>
              <a:r>
                <a:rPr lang="en-US" sz="1800" dirty="0" smtClean="0">
                  <a:ea typeface="Consolas" charset="0"/>
                  <a:cs typeface="Consolas" charset="0"/>
                </a:rPr>
                <a:t>Noise conditions, accents, age</a:t>
              </a:r>
              <a:endParaRPr lang="en-US" sz="1800" dirty="0">
                <a:ea typeface="Consolas" charset="0"/>
                <a:cs typeface="Consolas" charset="0"/>
              </a:endParaRPr>
            </a:p>
          </p:txBody>
        </p:sp>
        <p:sp>
          <p:nvSpPr>
            <p:cNvPr id="16" name="Volume_E767" title="Icon of a volume symbol">
              <a:extLst>
                <a:ext uri="{FF2B5EF4-FFF2-40B4-BE49-F238E27FC236}">
                  <a16:creationId xmlns:a16="http://schemas.microsoft.com/office/drawing/2014/main" xmlns="" id="{5C9815FA-3282-4B7D-95E0-0B537DEC250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61907" y="2853411"/>
              <a:ext cx="433658" cy="365760"/>
            </a:xfrm>
            <a:custGeom>
              <a:avLst/>
              <a:gdLst>
                <a:gd name="T0" fmla="*/ 0 w 3984"/>
                <a:gd name="T1" fmla="*/ 2308 h 3358"/>
                <a:gd name="T2" fmla="*/ 503 w 3984"/>
                <a:gd name="T3" fmla="*/ 2306 h 3358"/>
                <a:gd name="T4" fmla="*/ 1228 w 3984"/>
                <a:gd name="T5" fmla="*/ 3028 h 3358"/>
                <a:gd name="T6" fmla="*/ 1252 w 3984"/>
                <a:gd name="T7" fmla="*/ 3027 h 3358"/>
                <a:gd name="T8" fmla="*/ 1252 w 3984"/>
                <a:gd name="T9" fmla="*/ 333 h 3358"/>
                <a:gd name="T10" fmla="*/ 1228 w 3984"/>
                <a:gd name="T11" fmla="*/ 332 h 3358"/>
                <a:gd name="T12" fmla="*/ 503 w 3984"/>
                <a:gd name="T13" fmla="*/ 1054 h 3358"/>
                <a:gd name="T14" fmla="*/ 0 w 3984"/>
                <a:gd name="T15" fmla="*/ 1052 h 3358"/>
                <a:gd name="T16" fmla="*/ 0 w 3984"/>
                <a:gd name="T17" fmla="*/ 2308 h 3358"/>
                <a:gd name="T18" fmla="*/ 3056 w 3984"/>
                <a:gd name="T19" fmla="*/ 0 h 3358"/>
                <a:gd name="T20" fmla="*/ 3056 w 3984"/>
                <a:gd name="T21" fmla="*/ 3358 h 3358"/>
                <a:gd name="T22" fmla="*/ 2526 w 3984"/>
                <a:gd name="T23" fmla="*/ 530 h 3358"/>
                <a:gd name="T24" fmla="*/ 2526 w 3984"/>
                <a:gd name="T25" fmla="*/ 2828 h 3358"/>
                <a:gd name="T26" fmla="*/ 1996 w 3984"/>
                <a:gd name="T27" fmla="*/ 1060 h 3358"/>
                <a:gd name="T28" fmla="*/ 1996 w 3984"/>
                <a:gd name="T29" fmla="*/ 2298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84" h="3358">
                  <a:moveTo>
                    <a:pt x="0" y="2308"/>
                  </a:moveTo>
                  <a:cubicBezTo>
                    <a:pt x="503" y="2306"/>
                    <a:pt x="503" y="2306"/>
                    <a:pt x="503" y="2306"/>
                  </a:cubicBezTo>
                  <a:cubicBezTo>
                    <a:pt x="1228" y="3028"/>
                    <a:pt x="1228" y="3028"/>
                    <a:pt x="1228" y="3028"/>
                  </a:cubicBezTo>
                  <a:cubicBezTo>
                    <a:pt x="1252" y="3027"/>
                    <a:pt x="1252" y="3027"/>
                    <a:pt x="1252" y="3027"/>
                  </a:cubicBezTo>
                  <a:cubicBezTo>
                    <a:pt x="1252" y="333"/>
                    <a:pt x="1252" y="333"/>
                    <a:pt x="1252" y="333"/>
                  </a:cubicBezTo>
                  <a:cubicBezTo>
                    <a:pt x="1228" y="332"/>
                    <a:pt x="1228" y="332"/>
                    <a:pt x="1228" y="332"/>
                  </a:cubicBezTo>
                  <a:cubicBezTo>
                    <a:pt x="503" y="1054"/>
                    <a:pt x="503" y="1054"/>
                    <a:pt x="503" y="1054"/>
                  </a:cubicBezTo>
                  <a:cubicBezTo>
                    <a:pt x="0" y="1052"/>
                    <a:pt x="0" y="1052"/>
                    <a:pt x="0" y="1052"/>
                  </a:cubicBezTo>
                  <a:lnTo>
                    <a:pt x="0" y="2308"/>
                  </a:lnTo>
                  <a:close/>
                  <a:moveTo>
                    <a:pt x="3056" y="0"/>
                  </a:moveTo>
                  <a:cubicBezTo>
                    <a:pt x="3984" y="927"/>
                    <a:pt x="3984" y="2431"/>
                    <a:pt x="3056" y="3358"/>
                  </a:cubicBezTo>
                  <a:moveTo>
                    <a:pt x="2526" y="530"/>
                  </a:moveTo>
                  <a:cubicBezTo>
                    <a:pt x="3161" y="1165"/>
                    <a:pt x="3161" y="2193"/>
                    <a:pt x="2526" y="2828"/>
                  </a:cubicBezTo>
                  <a:moveTo>
                    <a:pt x="1996" y="1060"/>
                  </a:moveTo>
                  <a:cubicBezTo>
                    <a:pt x="2337" y="1402"/>
                    <a:pt x="2337" y="1956"/>
                    <a:pt x="1996" y="2298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99998" y="1211287"/>
            <a:ext cx="5616624" cy="926407"/>
            <a:chOff x="6799998" y="1211287"/>
            <a:chExt cx="5616624" cy="926407"/>
          </a:xfrm>
        </p:grpSpPr>
        <p:sp>
          <p:nvSpPr>
            <p:cNvPr id="7" name="Rectangle 6"/>
            <p:cNvSpPr/>
            <p:nvPr/>
          </p:nvSpPr>
          <p:spPr bwMode="auto">
            <a:xfrm>
              <a:off x="6799998" y="1296079"/>
              <a:ext cx="753709" cy="72230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8" name="Text Placeholder 8"/>
            <p:cNvSpPr txBox="1">
              <a:spLocks/>
            </p:cNvSpPr>
            <p:nvPr/>
          </p:nvSpPr>
          <p:spPr>
            <a:xfrm>
              <a:off x="7630626" y="1211287"/>
              <a:ext cx="4785996" cy="926407"/>
            </a:xfrm>
            <a:prstGeom prst="rect">
              <a:avLst/>
            </a:prstGeom>
          </p:spPr>
          <p:txBody>
            <a:bodyPr vert="horz" wrap="square" lIns="146304" tIns="91440" rIns="146304" bIns="9144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Arial" panose="020B0604020202020204" pitchFamily="34" charset="0"/>
                <a:buNone/>
                <a:tabLst/>
                <a:defRPr lang="en-US" sz="30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255588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4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Language</a:t>
              </a:r>
            </a:p>
            <a:p>
              <a:pPr>
                <a:spcBef>
                  <a:spcPts val="624"/>
                </a:spcBef>
              </a:pPr>
              <a:r>
                <a:rPr lang="en-US" sz="1800" dirty="0" smtClean="0">
                  <a:ea typeface="Consolas" charset="0"/>
                  <a:cs typeface="Consolas" charset="0"/>
                </a:rPr>
                <a:t>Domain-specific vocabulary, terminology</a:t>
              </a:r>
              <a:endParaRPr lang="en-US" sz="1800" dirty="0">
                <a:ea typeface="Consolas" charset="0"/>
                <a:cs typeface="Consolas" charset="0"/>
              </a:endParaRPr>
            </a:p>
          </p:txBody>
        </p:sp>
        <p:sp>
          <p:nvSpPr>
            <p:cNvPr id="18" name="Books" title="Icon of a stack of books">
              <a:extLst>
                <a:ext uri="{FF2B5EF4-FFF2-40B4-BE49-F238E27FC236}">
                  <a16:creationId xmlns:a16="http://schemas.microsoft.com/office/drawing/2014/main" xmlns="" id="{F6556584-970D-4B8E-A73A-3A98F78A61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45234" y="1478605"/>
              <a:ext cx="463236" cy="365760"/>
            </a:xfrm>
            <a:custGeom>
              <a:avLst/>
              <a:gdLst>
                <a:gd name="T0" fmla="*/ 3195 w 3452"/>
                <a:gd name="T1" fmla="*/ 1671 h 2724"/>
                <a:gd name="T2" fmla="*/ 309 w 3452"/>
                <a:gd name="T3" fmla="*/ 1671 h 2724"/>
                <a:gd name="T4" fmla="*/ 0 w 3452"/>
                <a:gd name="T5" fmla="*/ 1362 h 2724"/>
                <a:gd name="T6" fmla="*/ 309 w 3452"/>
                <a:gd name="T7" fmla="*/ 1053 h 2724"/>
                <a:gd name="T8" fmla="*/ 3195 w 3452"/>
                <a:gd name="T9" fmla="*/ 1053 h 2724"/>
                <a:gd name="T10" fmla="*/ 3018 w 3452"/>
                <a:gd name="T11" fmla="*/ 1053 h 2724"/>
                <a:gd name="T12" fmla="*/ 2937 w 3452"/>
                <a:gd name="T13" fmla="*/ 1362 h 2724"/>
                <a:gd name="T14" fmla="*/ 3018 w 3452"/>
                <a:gd name="T15" fmla="*/ 1671 h 2724"/>
                <a:gd name="T16" fmla="*/ 3452 w 3452"/>
                <a:gd name="T17" fmla="*/ 0 h 2724"/>
                <a:gd name="T18" fmla="*/ 566 w 3452"/>
                <a:gd name="T19" fmla="*/ 0 h 2724"/>
                <a:gd name="T20" fmla="*/ 257 w 3452"/>
                <a:gd name="T21" fmla="*/ 309 h 2724"/>
                <a:gd name="T22" fmla="*/ 566 w 3452"/>
                <a:gd name="T23" fmla="*/ 618 h 2724"/>
                <a:gd name="T24" fmla="*/ 3452 w 3452"/>
                <a:gd name="T25" fmla="*/ 618 h 2724"/>
                <a:gd name="T26" fmla="*/ 3275 w 3452"/>
                <a:gd name="T27" fmla="*/ 0 h 2724"/>
                <a:gd name="T28" fmla="*/ 3195 w 3452"/>
                <a:gd name="T29" fmla="*/ 309 h 2724"/>
                <a:gd name="T30" fmla="*/ 3275 w 3452"/>
                <a:gd name="T31" fmla="*/ 618 h 2724"/>
                <a:gd name="T32" fmla="*/ 192 w 3452"/>
                <a:gd name="T33" fmla="*/ 2724 h 2724"/>
                <a:gd name="T34" fmla="*/ 3078 w 3452"/>
                <a:gd name="T35" fmla="*/ 2724 h 2724"/>
                <a:gd name="T36" fmla="*/ 3387 w 3452"/>
                <a:gd name="T37" fmla="*/ 2415 h 2724"/>
                <a:gd name="T38" fmla="*/ 3078 w 3452"/>
                <a:gd name="T39" fmla="*/ 2106 h 2724"/>
                <a:gd name="T40" fmla="*/ 192 w 3452"/>
                <a:gd name="T41" fmla="*/ 2106 h 2724"/>
                <a:gd name="T42" fmla="*/ 369 w 3452"/>
                <a:gd name="T43" fmla="*/ 2724 h 2724"/>
                <a:gd name="T44" fmla="*/ 450 w 3452"/>
                <a:gd name="T45" fmla="*/ 2415 h 2724"/>
                <a:gd name="T46" fmla="*/ 369 w 3452"/>
                <a:gd name="T47" fmla="*/ 2106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52" h="2724">
                  <a:moveTo>
                    <a:pt x="3195" y="1671"/>
                  </a:moveTo>
                  <a:cubicBezTo>
                    <a:pt x="309" y="1671"/>
                    <a:pt x="309" y="1671"/>
                    <a:pt x="309" y="1671"/>
                  </a:cubicBezTo>
                  <a:cubicBezTo>
                    <a:pt x="138" y="1671"/>
                    <a:pt x="0" y="1533"/>
                    <a:pt x="0" y="1362"/>
                  </a:cubicBezTo>
                  <a:cubicBezTo>
                    <a:pt x="0" y="1191"/>
                    <a:pt x="138" y="1053"/>
                    <a:pt x="309" y="1053"/>
                  </a:cubicBezTo>
                  <a:cubicBezTo>
                    <a:pt x="3195" y="1053"/>
                    <a:pt x="3195" y="1053"/>
                    <a:pt x="3195" y="1053"/>
                  </a:cubicBezTo>
                  <a:moveTo>
                    <a:pt x="3018" y="1053"/>
                  </a:moveTo>
                  <a:cubicBezTo>
                    <a:pt x="2968" y="1126"/>
                    <a:pt x="2937" y="1237"/>
                    <a:pt x="2937" y="1362"/>
                  </a:cubicBezTo>
                  <a:cubicBezTo>
                    <a:pt x="2937" y="1486"/>
                    <a:pt x="2968" y="1598"/>
                    <a:pt x="3018" y="1671"/>
                  </a:cubicBezTo>
                  <a:moveTo>
                    <a:pt x="3452" y="0"/>
                  </a:moveTo>
                  <a:cubicBezTo>
                    <a:pt x="566" y="0"/>
                    <a:pt x="566" y="0"/>
                    <a:pt x="566" y="0"/>
                  </a:cubicBezTo>
                  <a:cubicBezTo>
                    <a:pt x="396" y="0"/>
                    <a:pt x="257" y="139"/>
                    <a:pt x="257" y="309"/>
                  </a:cubicBezTo>
                  <a:cubicBezTo>
                    <a:pt x="257" y="480"/>
                    <a:pt x="396" y="618"/>
                    <a:pt x="566" y="618"/>
                  </a:cubicBezTo>
                  <a:cubicBezTo>
                    <a:pt x="3452" y="618"/>
                    <a:pt x="3452" y="618"/>
                    <a:pt x="3452" y="618"/>
                  </a:cubicBezTo>
                  <a:moveTo>
                    <a:pt x="3275" y="0"/>
                  </a:moveTo>
                  <a:cubicBezTo>
                    <a:pt x="3226" y="74"/>
                    <a:pt x="3195" y="185"/>
                    <a:pt x="3195" y="309"/>
                  </a:cubicBezTo>
                  <a:cubicBezTo>
                    <a:pt x="3195" y="434"/>
                    <a:pt x="3226" y="545"/>
                    <a:pt x="3275" y="618"/>
                  </a:cubicBezTo>
                  <a:moveTo>
                    <a:pt x="192" y="2724"/>
                  </a:moveTo>
                  <a:cubicBezTo>
                    <a:pt x="3078" y="2724"/>
                    <a:pt x="3078" y="2724"/>
                    <a:pt x="3078" y="2724"/>
                  </a:cubicBezTo>
                  <a:cubicBezTo>
                    <a:pt x="3249" y="2724"/>
                    <a:pt x="3387" y="2585"/>
                    <a:pt x="3387" y="2415"/>
                  </a:cubicBezTo>
                  <a:cubicBezTo>
                    <a:pt x="3387" y="2244"/>
                    <a:pt x="3249" y="2106"/>
                    <a:pt x="3078" y="2106"/>
                  </a:cubicBezTo>
                  <a:cubicBezTo>
                    <a:pt x="192" y="2106"/>
                    <a:pt x="192" y="2106"/>
                    <a:pt x="192" y="2106"/>
                  </a:cubicBezTo>
                  <a:moveTo>
                    <a:pt x="369" y="2724"/>
                  </a:moveTo>
                  <a:cubicBezTo>
                    <a:pt x="418" y="2650"/>
                    <a:pt x="450" y="2539"/>
                    <a:pt x="450" y="2415"/>
                  </a:cubicBezTo>
                  <a:cubicBezTo>
                    <a:pt x="450" y="2290"/>
                    <a:pt x="418" y="2179"/>
                    <a:pt x="369" y="2106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8897" y="5603311"/>
            <a:ext cx="5616624" cy="926407"/>
            <a:chOff x="6788897" y="5603311"/>
            <a:chExt cx="5616624" cy="926407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788897" y="5688103"/>
              <a:ext cx="753709" cy="72230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5" name="Text Placeholder 8"/>
            <p:cNvSpPr txBox="1">
              <a:spLocks/>
            </p:cNvSpPr>
            <p:nvPr/>
          </p:nvSpPr>
          <p:spPr>
            <a:xfrm>
              <a:off x="7619525" y="5603311"/>
              <a:ext cx="4785996" cy="926407"/>
            </a:xfrm>
            <a:prstGeom prst="rect">
              <a:avLst/>
            </a:prstGeom>
          </p:spPr>
          <p:txBody>
            <a:bodyPr vert="horz" wrap="square" lIns="146304" tIns="91440" rIns="146304" bIns="9144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Arial" panose="020B0604020202020204" pitchFamily="34" charset="0"/>
                <a:buNone/>
                <a:tabLst/>
                <a:defRPr lang="en-US" sz="30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255588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4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Base models</a:t>
              </a:r>
            </a:p>
            <a:p>
              <a:pPr>
                <a:spcBef>
                  <a:spcPts val="624"/>
                </a:spcBef>
              </a:pPr>
              <a:r>
                <a:rPr lang="en-US" sz="1800" dirty="0" smtClean="0">
                  <a:ea typeface="Consolas" charset="0"/>
                  <a:cs typeface="Consolas" charset="0"/>
                </a:rPr>
                <a:t>Build on conversation or dictation</a:t>
              </a:r>
              <a:endParaRPr lang="en-US" sz="1800" dirty="0">
                <a:ea typeface="Consolas" charset="0"/>
                <a:cs typeface="Consolas" charset="0"/>
              </a:endParaRPr>
            </a:p>
          </p:txBody>
        </p:sp>
        <p:sp>
          <p:nvSpPr>
            <p:cNvPr id="19" name="Intelligence" title="Icon of circles connected by crossing lines">
              <a:extLst>
                <a:ext uri="{FF2B5EF4-FFF2-40B4-BE49-F238E27FC236}">
                  <a16:creationId xmlns:a16="http://schemas.microsoft.com/office/drawing/2014/main" xmlns="" id="{8DD1B0EB-DE08-44BC-AE8C-4AF6A5CD81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61907" y="5866375"/>
              <a:ext cx="380638" cy="365760"/>
            </a:xfrm>
            <a:custGeom>
              <a:avLst/>
              <a:gdLst>
                <a:gd name="T0" fmla="*/ 90 w 347"/>
                <a:gd name="T1" fmla="*/ 24 h 333"/>
                <a:gd name="T2" fmla="*/ 114 w 347"/>
                <a:gd name="T3" fmla="*/ 0 h 333"/>
                <a:gd name="T4" fmla="*/ 138 w 347"/>
                <a:gd name="T5" fmla="*/ 24 h 333"/>
                <a:gd name="T6" fmla="*/ 114 w 347"/>
                <a:gd name="T7" fmla="*/ 49 h 333"/>
                <a:gd name="T8" fmla="*/ 90 w 347"/>
                <a:gd name="T9" fmla="*/ 24 h 333"/>
                <a:gd name="T10" fmla="*/ 0 w 347"/>
                <a:gd name="T11" fmla="*/ 146 h 333"/>
                <a:gd name="T12" fmla="*/ 37 w 347"/>
                <a:gd name="T13" fmla="*/ 183 h 333"/>
                <a:gd name="T14" fmla="*/ 75 w 347"/>
                <a:gd name="T15" fmla="*/ 146 h 333"/>
                <a:gd name="T16" fmla="*/ 37 w 347"/>
                <a:gd name="T17" fmla="*/ 108 h 333"/>
                <a:gd name="T18" fmla="*/ 0 w 347"/>
                <a:gd name="T19" fmla="*/ 146 h 333"/>
                <a:gd name="T20" fmla="*/ 60 w 347"/>
                <a:gd name="T21" fmla="*/ 273 h 333"/>
                <a:gd name="T22" fmla="*/ 119 w 347"/>
                <a:gd name="T23" fmla="*/ 333 h 333"/>
                <a:gd name="T24" fmla="*/ 179 w 347"/>
                <a:gd name="T25" fmla="*/ 273 h 333"/>
                <a:gd name="T26" fmla="*/ 119 w 347"/>
                <a:gd name="T27" fmla="*/ 213 h 333"/>
                <a:gd name="T28" fmla="*/ 60 w 347"/>
                <a:gd name="T29" fmla="*/ 273 h 333"/>
                <a:gd name="T30" fmla="*/ 134 w 347"/>
                <a:gd name="T31" fmla="*/ 110 h 333"/>
                <a:gd name="T32" fmla="*/ 174 w 347"/>
                <a:gd name="T33" fmla="*/ 149 h 333"/>
                <a:gd name="T34" fmla="*/ 213 w 347"/>
                <a:gd name="T35" fmla="*/ 110 h 333"/>
                <a:gd name="T36" fmla="*/ 174 w 347"/>
                <a:gd name="T37" fmla="*/ 71 h 333"/>
                <a:gd name="T38" fmla="*/ 134 w 347"/>
                <a:gd name="T39" fmla="*/ 110 h 333"/>
                <a:gd name="T40" fmla="*/ 228 w 347"/>
                <a:gd name="T41" fmla="*/ 241 h 333"/>
                <a:gd name="T42" fmla="*/ 287 w 347"/>
                <a:gd name="T43" fmla="*/ 303 h 333"/>
                <a:gd name="T44" fmla="*/ 347 w 347"/>
                <a:gd name="T45" fmla="*/ 241 h 333"/>
                <a:gd name="T46" fmla="*/ 287 w 347"/>
                <a:gd name="T47" fmla="*/ 179 h 333"/>
                <a:gd name="T48" fmla="*/ 228 w 347"/>
                <a:gd name="T49" fmla="*/ 241 h 333"/>
                <a:gd name="T50" fmla="*/ 228 w 347"/>
                <a:gd name="T51" fmla="*/ 250 h 333"/>
                <a:gd name="T52" fmla="*/ 178 w 347"/>
                <a:gd name="T53" fmla="*/ 262 h 333"/>
                <a:gd name="T54" fmla="*/ 74 w 347"/>
                <a:gd name="T55" fmla="*/ 139 h 333"/>
                <a:gd name="T56" fmla="*/ 136 w 347"/>
                <a:gd name="T57" fmla="*/ 120 h 333"/>
                <a:gd name="T58" fmla="*/ 137 w 347"/>
                <a:gd name="T59" fmla="*/ 216 h 333"/>
                <a:gd name="T60" fmla="*/ 162 w 347"/>
                <a:gd name="T61" fmla="*/ 148 h 333"/>
                <a:gd name="T62" fmla="*/ 86 w 347"/>
                <a:gd name="T63" fmla="*/ 223 h 333"/>
                <a:gd name="T64" fmla="*/ 57 w 347"/>
                <a:gd name="T65" fmla="*/ 177 h 333"/>
                <a:gd name="T66" fmla="*/ 232 w 347"/>
                <a:gd name="T67" fmla="*/ 217 h 333"/>
                <a:gd name="T68" fmla="*/ 71 w 347"/>
                <a:gd name="T69" fmla="*/ 161 h 333"/>
                <a:gd name="T70" fmla="*/ 102 w 347"/>
                <a:gd name="T71" fmla="*/ 46 h 333"/>
                <a:gd name="T72" fmla="*/ 58 w 347"/>
                <a:gd name="T73" fmla="*/ 115 h 333"/>
                <a:gd name="T74" fmla="*/ 249 w 347"/>
                <a:gd name="T75" fmla="*/ 194 h 333"/>
                <a:gd name="T76" fmla="*/ 200 w 347"/>
                <a:gd name="T77" fmla="*/ 139 h 333"/>
                <a:gd name="T78" fmla="*/ 112 w 347"/>
                <a:gd name="T79" fmla="*/ 213 h 333"/>
                <a:gd name="T80" fmla="*/ 114 w 347"/>
                <a:gd name="T81" fmla="*/ 49 h 333"/>
                <a:gd name="T82" fmla="*/ 126 w 347"/>
                <a:gd name="T83" fmla="*/ 45 h 333"/>
                <a:gd name="T84" fmla="*/ 151 w 347"/>
                <a:gd name="T85" fmla="*/ 7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33">
                  <a:moveTo>
                    <a:pt x="90" y="24"/>
                  </a:moveTo>
                  <a:cubicBezTo>
                    <a:pt x="90" y="11"/>
                    <a:pt x="100" y="0"/>
                    <a:pt x="114" y="0"/>
                  </a:cubicBezTo>
                  <a:cubicBezTo>
                    <a:pt x="127" y="0"/>
                    <a:pt x="138" y="11"/>
                    <a:pt x="138" y="24"/>
                  </a:cubicBezTo>
                  <a:cubicBezTo>
                    <a:pt x="138" y="38"/>
                    <a:pt x="127" y="49"/>
                    <a:pt x="114" y="49"/>
                  </a:cubicBezTo>
                  <a:cubicBezTo>
                    <a:pt x="100" y="49"/>
                    <a:pt x="90" y="38"/>
                    <a:pt x="90" y="24"/>
                  </a:cubicBezTo>
                  <a:close/>
                  <a:moveTo>
                    <a:pt x="0" y="146"/>
                  </a:moveTo>
                  <a:cubicBezTo>
                    <a:pt x="0" y="166"/>
                    <a:pt x="17" y="183"/>
                    <a:pt x="37" y="183"/>
                  </a:cubicBezTo>
                  <a:cubicBezTo>
                    <a:pt x="58" y="183"/>
                    <a:pt x="75" y="166"/>
                    <a:pt x="75" y="146"/>
                  </a:cubicBezTo>
                  <a:cubicBezTo>
                    <a:pt x="75" y="125"/>
                    <a:pt x="58" y="108"/>
                    <a:pt x="37" y="108"/>
                  </a:cubicBezTo>
                  <a:cubicBezTo>
                    <a:pt x="17" y="108"/>
                    <a:pt x="0" y="125"/>
                    <a:pt x="0" y="146"/>
                  </a:cubicBezTo>
                  <a:close/>
                  <a:moveTo>
                    <a:pt x="60" y="273"/>
                  </a:moveTo>
                  <a:cubicBezTo>
                    <a:pt x="60" y="306"/>
                    <a:pt x="86" y="333"/>
                    <a:pt x="119" y="333"/>
                  </a:cubicBezTo>
                  <a:cubicBezTo>
                    <a:pt x="152" y="333"/>
                    <a:pt x="179" y="306"/>
                    <a:pt x="179" y="273"/>
                  </a:cubicBezTo>
                  <a:cubicBezTo>
                    <a:pt x="179" y="240"/>
                    <a:pt x="152" y="213"/>
                    <a:pt x="119" y="213"/>
                  </a:cubicBezTo>
                  <a:cubicBezTo>
                    <a:pt x="86" y="213"/>
                    <a:pt x="60" y="240"/>
                    <a:pt x="60" y="273"/>
                  </a:cubicBezTo>
                  <a:close/>
                  <a:moveTo>
                    <a:pt x="134" y="110"/>
                  </a:moveTo>
                  <a:cubicBezTo>
                    <a:pt x="134" y="132"/>
                    <a:pt x="152" y="149"/>
                    <a:pt x="174" y="149"/>
                  </a:cubicBezTo>
                  <a:cubicBezTo>
                    <a:pt x="195" y="149"/>
                    <a:pt x="213" y="132"/>
                    <a:pt x="213" y="110"/>
                  </a:cubicBezTo>
                  <a:cubicBezTo>
                    <a:pt x="213" y="89"/>
                    <a:pt x="195" y="71"/>
                    <a:pt x="174" y="71"/>
                  </a:cubicBezTo>
                  <a:cubicBezTo>
                    <a:pt x="152" y="71"/>
                    <a:pt x="134" y="89"/>
                    <a:pt x="134" y="110"/>
                  </a:cubicBezTo>
                  <a:close/>
                  <a:moveTo>
                    <a:pt x="228" y="241"/>
                  </a:moveTo>
                  <a:cubicBezTo>
                    <a:pt x="228" y="275"/>
                    <a:pt x="254" y="303"/>
                    <a:pt x="287" y="303"/>
                  </a:cubicBezTo>
                  <a:cubicBezTo>
                    <a:pt x="320" y="303"/>
                    <a:pt x="347" y="275"/>
                    <a:pt x="347" y="241"/>
                  </a:cubicBezTo>
                  <a:cubicBezTo>
                    <a:pt x="347" y="207"/>
                    <a:pt x="320" y="179"/>
                    <a:pt x="287" y="179"/>
                  </a:cubicBezTo>
                  <a:cubicBezTo>
                    <a:pt x="254" y="179"/>
                    <a:pt x="228" y="207"/>
                    <a:pt x="228" y="241"/>
                  </a:cubicBezTo>
                  <a:close/>
                  <a:moveTo>
                    <a:pt x="228" y="250"/>
                  </a:moveTo>
                  <a:cubicBezTo>
                    <a:pt x="178" y="262"/>
                    <a:pt x="178" y="262"/>
                    <a:pt x="178" y="262"/>
                  </a:cubicBezTo>
                  <a:moveTo>
                    <a:pt x="74" y="139"/>
                  </a:moveTo>
                  <a:cubicBezTo>
                    <a:pt x="136" y="120"/>
                    <a:pt x="136" y="120"/>
                    <a:pt x="136" y="120"/>
                  </a:cubicBezTo>
                  <a:moveTo>
                    <a:pt x="137" y="216"/>
                  </a:moveTo>
                  <a:cubicBezTo>
                    <a:pt x="162" y="148"/>
                    <a:pt x="162" y="148"/>
                    <a:pt x="162" y="148"/>
                  </a:cubicBezTo>
                  <a:moveTo>
                    <a:pt x="86" y="223"/>
                  </a:moveTo>
                  <a:cubicBezTo>
                    <a:pt x="57" y="177"/>
                    <a:pt x="57" y="177"/>
                    <a:pt x="57" y="177"/>
                  </a:cubicBezTo>
                  <a:moveTo>
                    <a:pt x="232" y="217"/>
                  </a:moveTo>
                  <a:cubicBezTo>
                    <a:pt x="71" y="161"/>
                    <a:pt x="71" y="161"/>
                    <a:pt x="71" y="161"/>
                  </a:cubicBezTo>
                  <a:moveTo>
                    <a:pt x="102" y="46"/>
                  </a:moveTo>
                  <a:cubicBezTo>
                    <a:pt x="58" y="115"/>
                    <a:pt x="58" y="115"/>
                    <a:pt x="58" y="115"/>
                  </a:cubicBezTo>
                  <a:moveTo>
                    <a:pt x="249" y="194"/>
                  </a:moveTo>
                  <a:cubicBezTo>
                    <a:pt x="200" y="139"/>
                    <a:pt x="200" y="139"/>
                    <a:pt x="200" y="139"/>
                  </a:cubicBezTo>
                  <a:moveTo>
                    <a:pt x="112" y="213"/>
                  </a:moveTo>
                  <a:cubicBezTo>
                    <a:pt x="114" y="49"/>
                    <a:pt x="114" y="49"/>
                    <a:pt x="114" y="49"/>
                  </a:cubicBezTo>
                  <a:moveTo>
                    <a:pt x="126" y="45"/>
                  </a:moveTo>
                  <a:cubicBezTo>
                    <a:pt x="151" y="78"/>
                    <a:pt x="151" y="78"/>
                    <a:pt x="151" y="78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88897" y="4054511"/>
            <a:ext cx="5616624" cy="926407"/>
            <a:chOff x="6788897" y="4054511"/>
            <a:chExt cx="5616624" cy="926407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788897" y="4139303"/>
              <a:ext cx="753709" cy="72230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3" name="Text Placeholder 8"/>
            <p:cNvSpPr txBox="1">
              <a:spLocks/>
            </p:cNvSpPr>
            <p:nvPr/>
          </p:nvSpPr>
          <p:spPr>
            <a:xfrm>
              <a:off x="7619525" y="4054511"/>
              <a:ext cx="4785996" cy="926407"/>
            </a:xfrm>
            <a:prstGeom prst="rect">
              <a:avLst/>
            </a:prstGeom>
          </p:spPr>
          <p:txBody>
            <a:bodyPr vert="horz" wrap="square" lIns="146304" tIns="91440" rIns="146304" bIns="9144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Arial" panose="020B0604020202020204" pitchFamily="34" charset="0"/>
                <a:buNone/>
                <a:tabLst/>
                <a:defRPr lang="en-US" sz="30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255588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4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lang="en-US" sz="2200" b="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Acronyms</a:t>
              </a:r>
            </a:p>
            <a:p>
              <a:pPr>
                <a:spcBef>
                  <a:spcPts val="624"/>
                </a:spcBef>
              </a:pPr>
              <a:r>
                <a:rPr lang="en-US" sz="1800" dirty="0" smtClean="0">
                  <a:ea typeface="Consolas" charset="0"/>
                  <a:cs typeface="Consolas" charset="0"/>
                </a:rPr>
                <a:t>Map spoken (b. b. eight) to display (BB8)</a:t>
              </a:r>
              <a:endParaRPr lang="en-US" sz="1800" dirty="0">
                <a:ea typeface="Consolas" charset="0"/>
                <a:cs typeface="Consolas" charset="0"/>
              </a:endParaRPr>
            </a:p>
          </p:txBody>
        </p:sp>
        <p:sp>
          <p:nvSpPr>
            <p:cNvPr id="20" name="transform_2" title="Icon of a circle and a square with a curved arrow between them">
              <a:extLst>
                <a:ext uri="{FF2B5EF4-FFF2-40B4-BE49-F238E27FC236}">
                  <a16:creationId xmlns:a16="http://schemas.microsoft.com/office/drawing/2014/main" xmlns="" id="{C66274E6-9450-4CEA-B290-C23CED1F558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45234" y="4317575"/>
              <a:ext cx="394891" cy="365760"/>
            </a:xfrm>
            <a:custGeom>
              <a:avLst/>
              <a:gdLst>
                <a:gd name="T0" fmla="*/ 31 w 337"/>
                <a:gd name="T1" fmla="*/ 210 h 311"/>
                <a:gd name="T2" fmla="*/ 185 w 337"/>
                <a:gd name="T3" fmla="*/ 56 h 311"/>
                <a:gd name="T4" fmla="*/ 142 w 337"/>
                <a:gd name="T5" fmla="*/ 108 h 311"/>
                <a:gd name="T6" fmla="*/ 185 w 337"/>
                <a:gd name="T7" fmla="*/ 56 h 311"/>
                <a:gd name="T8" fmla="*/ 133 w 337"/>
                <a:gd name="T9" fmla="*/ 13 h 311"/>
                <a:gd name="T10" fmla="*/ 37 w 337"/>
                <a:gd name="T11" fmla="*/ 311 h 311"/>
                <a:gd name="T12" fmla="*/ 73 w 337"/>
                <a:gd name="T13" fmla="*/ 274 h 311"/>
                <a:gd name="T14" fmla="*/ 37 w 337"/>
                <a:gd name="T15" fmla="*/ 238 h 311"/>
                <a:gd name="T16" fmla="*/ 0 w 337"/>
                <a:gd name="T17" fmla="*/ 274 h 311"/>
                <a:gd name="T18" fmla="*/ 37 w 337"/>
                <a:gd name="T19" fmla="*/ 311 h 311"/>
                <a:gd name="T20" fmla="*/ 337 w 337"/>
                <a:gd name="T21" fmla="*/ 0 h 311"/>
                <a:gd name="T22" fmla="*/ 219 w 337"/>
                <a:gd name="T23" fmla="*/ 0 h 311"/>
                <a:gd name="T24" fmla="*/ 219 w 337"/>
                <a:gd name="T25" fmla="*/ 118 h 311"/>
                <a:gd name="T26" fmla="*/ 337 w 337"/>
                <a:gd name="T27" fmla="*/ 118 h 311"/>
                <a:gd name="T28" fmla="*/ 337 w 337"/>
                <a:gd name="T2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311">
                  <a:moveTo>
                    <a:pt x="31" y="210"/>
                  </a:moveTo>
                  <a:cubicBezTo>
                    <a:pt x="31" y="125"/>
                    <a:pt x="100" y="56"/>
                    <a:pt x="185" y="56"/>
                  </a:cubicBezTo>
                  <a:moveTo>
                    <a:pt x="142" y="108"/>
                  </a:moveTo>
                  <a:cubicBezTo>
                    <a:pt x="185" y="56"/>
                    <a:pt x="185" y="56"/>
                    <a:pt x="185" y="56"/>
                  </a:cubicBezTo>
                  <a:cubicBezTo>
                    <a:pt x="133" y="13"/>
                    <a:pt x="133" y="13"/>
                    <a:pt x="133" y="13"/>
                  </a:cubicBezTo>
                  <a:moveTo>
                    <a:pt x="37" y="311"/>
                  </a:moveTo>
                  <a:cubicBezTo>
                    <a:pt x="56" y="311"/>
                    <a:pt x="73" y="294"/>
                    <a:pt x="73" y="274"/>
                  </a:cubicBezTo>
                  <a:cubicBezTo>
                    <a:pt x="73" y="254"/>
                    <a:pt x="56" y="238"/>
                    <a:pt x="37" y="238"/>
                  </a:cubicBezTo>
                  <a:cubicBezTo>
                    <a:pt x="17" y="238"/>
                    <a:pt x="0" y="254"/>
                    <a:pt x="0" y="274"/>
                  </a:cubicBezTo>
                  <a:cubicBezTo>
                    <a:pt x="0" y="294"/>
                    <a:pt x="17" y="311"/>
                    <a:pt x="37" y="311"/>
                  </a:cubicBezTo>
                  <a:close/>
                  <a:moveTo>
                    <a:pt x="337" y="0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337" y="118"/>
                    <a:pt x="337" y="118"/>
                    <a:pt x="337" y="118"/>
                  </a:cubicBezTo>
                  <a:lnTo>
                    <a:pt x="337" y="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4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Speech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652091" y="1211263"/>
            <a:ext cx="2331720" cy="5598365"/>
            <a:chOff x="2652091" y="1211263"/>
            <a:chExt cx="2331720" cy="5598365"/>
          </a:xfrm>
        </p:grpSpPr>
        <p:sp>
          <p:nvSpPr>
            <p:cNvPr id="6" name="Rectangle 5"/>
            <p:cNvSpPr/>
            <p:nvPr/>
          </p:nvSpPr>
          <p:spPr bwMode="auto">
            <a:xfrm>
              <a:off x="2652091" y="1211263"/>
              <a:ext cx="2331720" cy="23317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2091" y="3542981"/>
              <a:ext cx="2331720" cy="3266647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46304" rIns="182880" bIns="146304" rtlCol="0" anchor="t"/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ct val="0"/>
                </a:spcAft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400"/>
              <a:r>
                <a:rPr lang="en-US" dirty="0" smtClean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2. Upload</a:t>
              </a:r>
              <a:endParaRPr lang="en-US" dirty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rPr>
                <a:t>Submit files to the CRIS portal for processing (audio can be zipped)</a:t>
              </a:r>
              <a:endParaRPr lang="en-US" dirty="0">
                <a:gradFill>
                  <a:gsLst>
                    <a:gs pos="14159">
                      <a:srgbClr val="505050"/>
                    </a:gs>
                    <a:gs pos="38000">
                      <a:srgbClr val="505050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Browser_3" title="Icon of a browser window with an arrow pointing from the outside to the center">
              <a:extLst>
                <a:ext uri="{FF2B5EF4-FFF2-40B4-BE49-F238E27FC236}">
                  <a16:creationId xmlns:a16="http://schemas.microsoft.com/office/drawing/2014/main" xmlns="" id="{6E9901D6-1B27-4577-B275-8800C25EBE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28305" y="2007292"/>
              <a:ext cx="779291" cy="741246"/>
            </a:xfrm>
            <a:custGeom>
              <a:avLst/>
              <a:gdLst>
                <a:gd name="T0" fmla="*/ 130 w 335"/>
                <a:gd name="T1" fmla="*/ 33 h 318"/>
                <a:gd name="T2" fmla="*/ 335 w 335"/>
                <a:gd name="T3" fmla="*/ 33 h 318"/>
                <a:gd name="T4" fmla="*/ 335 w 335"/>
                <a:gd name="T5" fmla="*/ 318 h 318"/>
                <a:gd name="T6" fmla="*/ 0 w 335"/>
                <a:gd name="T7" fmla="*/ 318 h 318"/>
                <a:gd name="T8" fmla="*/ 0 w 335"/>
                <a:gd name="T9" fmla="*/ 33 h 318"/>
                <a:gd name="T10" fmla="*/ 0 w 335"/>
                <a:gd name="T11" fmla="*/ 33 h 318"/>
                <a:gd name="T12" fmla="*/ 71 w 335"/>
                <a:gd name="T13" fmla="*/ 33 h 318"/>
                <a:gd name="T14" fmla="*/ 130 w 335"/>
                <a:gd name="T15" fmla="*/ 97 h 318"/>
                <a:gd name="T16" fmla="*/ 335 w 335"/>
                <a:gd name="T17" fmla="*/ 97 h 318"/>
                <a:gd name="T18" fmla="*/ 0 w 335"/>
                <a:gd name="T19" fmla="*/ 97 h 318"/>
                <a:gd name="T20" fmla="*/ 67 w 335"/>
                <a:gd name="T21" fmla="*/ 97 h 318"/>
                <a:gd name="T22" fmla="*/ 293 w 335"/>
                <a:gd name="T23" fmla="*/ 69 h 318"/>
                <a:gd name="T24" fmla="*/ 298 w 335"/>
                <a:gd name="T25" fmla="*/ 64 h 318"/>
                <a:gd name="T26" fmla="*/ 293 w 335"/>
                <a:gd name="T27" fmla="*/ 60 h 318"/>
                <a:gd name="T28" fmla="*/ 289 w 335"/>
                <a:gd name="T29" fmla="*/ 64 h 318"/>
                <a:gd name="T30" fmla="*/ 293 w 335"/>
                <a:gd name="T31" fmla="*/ 69 h 318"/>
                <a:gd name="T32" fmla="*/ 240 w 335"/>
                <a:gd name="T33" fmla="*/ 69 h 318"/>
                <a:gd name="T34" fmla="*/ 245 w 335"/>
                <a:gd name="T35" fmla="*/ 64 h 318"/>
                <a:gd name="T36" fmla="*/ 240 w 335"/>
                <a:gd name="T37" fmla="*/ 60 h 318"/>
                <a:gd name="T38" fmla="*/ 235 w 335"/>
                <a:gd name="T39" fmla="*/ 64 h 318"/>
                <a:gd name="T40" fmla="*/ 240 w 335"/>
                <a:gd name="T41" fmla="*/ 69 h 318"/>
                <a:gd name="T42" fmla="*/ 187 w 335"/>
                <a:gd name="T43" fmla="*/ 69 h 318"/>
                <a:gd name="T44" fmla="*/ 192 w 335"/>
                <a:gd name="T45" fmla="*/ 64 h 318"/>
                <a:gd name="T46" fmla="*/ 187 w 335"/>
                <a:gd name="T47" fmla="*/ 60 h 318"/>
                <a:gd name="T48" fmla="*/ 182 w 335"/>
                <a:gd name="T49" fmla="*/ 64 h 318"/>
                <a:gd name="T50" fmla="*/ 187 w 335"/>
                <a:gd name="T51" fmla="*/ 69 h 318"/>
                <a:gd name="T52" fmla="*/ 49 w 335"/>
                <a:gd name="T53" fmla="*/ 190 h 318"/>
                <a:gd name="T54" fmla="*/ 100 w 335"/>
                <a:gd name="T55" fmla="*/ 240 h 318"/>
                <a:gd name="T56" fmla="*/ 151 w 335"/>
                <a:gd name="T57" fmla="*/ 190 h 318"/>
                <a:gd name="T58" fmla="*/ 100 w 335"/>
                <a:gd name="T59" fmla="*/ 0 h 318"/>
                <a:gd name="T60" fmla="*/ 100 w 335"/>
                <a:gd name="T61" fmla="*/ 24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5" h="318">
                  <a:moveTo>
                    <a:pt x="130" y="33"/>
                  </a:moveTo>
                  <a:cubicBezTo>
                    <a:pt x="335" y="33"/>
                    <a:pt x="335" y="33"/>
                    <a:pt x="335" y="33"/>
                  </a:cubicBezTo>
                  <a:cubicBezTo>
                    <a:pt x="335" y="318"/>
                    <a:pt x="335" y="318"/>
                    <a:pt x="335" y="318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1" y="33"/>
                    <a:pt x="71" y="33"/>
                    <a:pt x="71" y="33"/>
                  </a:cubicBezTo>
                  <a:moveTo>
                    <a:pt x="130" y="97"/>
                  </a:moveTo>
                  <a:cubicBezTo>
                    <a:pt x="335" y="97"/>
                    <a:pt x="335" y="97"/>
                    <a:pt x="335" y="97"/>
                  </a:cubicBezTo>
                  <a:moveTo>
                    <a:pt x="0" y="97"/>
                  </a:moveTo>
                  <a:cubicBezTo>
                    <a:pt x="67" y="97"/>
                    <a:pt x="67" y="97"/>
                    <a:pt x="67" y="97"/>
                  </a:cubicBezTo>
                  <a:moveTo>
                    <a:pt x="293" y="69"/>
                  </a:moveTo>
                  <a:cubicBezTo>
                    <a:pt x="296" y="69"/>
                    <a:pt x="298" y="67"/>
                    <a:pt x="298" y="64"/>
                  </a:cubicBezTo>
                  <a:cubicBezTo>
                    <a:pt x="298" y="62"/>
                    <a:pt x="296" y="60"/>
                    <a:pt x="293" y="60"/>
                  </a:cubicBezTo>
                  <a:cubicBezTo>
                    <a:pt x="291" y="60"/>
                    <a:pt x="289" y="62"/>
                    <a:pt x="289" y="64"/>
                  </a:cubicBezTo>
                  <a:cubicBezTo>
                    <a:pt x="289" y="67"/>
                    <a:pt x="291" y="69"/>
                    <a:pt x="293" y="69"/>
                  </a:cubicBezTo>
                  <a:close/>
                  <a:moveTo>
                    <a:pt x="240" y="69"/>
                  </a:moveTo>
                  <a:cubicBezTo>
                    <a:pt x="243" y="69"/>
                    <a:pt x="245" y="67"/>
                    <a:pt x="245" y="64"/>
                  </a:cubicBezTo>
                  <a:cubicBezTo>
                    <a:pt x="245" y="62"/>
                    <a:pt x="243" y="60"/>
                    <a:pt x="240" y="60"/>
                  </a:cubicBezTo>
                  <a:cubicBezTo>
                    <a:pt x="238" y="60"/>
                    <a:pt x="235" y="62"/>
                    <a:pt x="235" y="64"/>
                  </a:cubicBezTo>
                  <a:cubicBezTo>
                    <a:pt x="235" y="67"/>
                    <a:pt x="238" y="69"/>
                    <a:pt x="240" y="69"/>
                  </a:cubicBezTo>
                  <a:close/>
                  <a:moveTo>
                    <a:pt x="187" y="69"/>
                  </a:moveTo>
                  <a:cubicBezTo>
                    <a:pt x="189" y="69"/>
                    <a:pt x="192" y="67"/>
                    <a:pt x="192" y="64"/>
                  </a:cubicBezTo>
                  <a:cubicBezTo>
                    <a:pt x="192" y="62"/>
                    <a:pt x="189" y="60"/>
                    <a:pt x="187" y="60"/>
                  </a:cubicBezTo>
                  <a:cubicBezTo>
                    <a:pt x="184" y="60"/>
                    <a:pt x="182" y="62"/>
                    <a:pt x="182" y="64"/>
                  </a:cubicBezTo>
                  <a:cubicBezTo>
                    <a:pt x="182" y="67"/>
                    <a:pt x="184" y="69"/>
                    <a:pt x="187" y="69"/>
                  </a:cubicBezTo>
                  <a:close/>
                  <a:moveTo>
                    <a:pt x="49" y="19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151" y="190"/>
                    <a:pt x="151" y="190"/>
                    <a:pt x="151" y="190"/>
                  </a:cubicBezTo>
                  <a:moveTo>
                    <a:pt x="100" y="0"/>
                  </a:moveTo>
                  <a:cubicBezTo>
                    <a:pt x="100" y="240"/>
                    <a:pt x="100" y="240"/>
                    <a:pt x="100" y="240"/>
                  </a:cubicBez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29544" y="1211263"/>
            <a:ext cx="2331720" cy="5598365"/>
            <a:chOff x="5029544" y="1211263"/>
            <a:chExt cx="2331720" cy="5598365"/>
          </a:xfrm>
        </p:grpSpPr>
        <p:sp>
          <p:nvSpPr>
            <p:cNvPr id="7" name="Rectangle 6"/>
            <p:cNvSpPr/>
            <p:nvPr/>
          </p:nvSpPr>
          <p:spPr bwMode="auto">
            <a:xfrm>
              <a:off x="5029544" y="1211263"/>
              <a:ext cx="2331720" cy="23317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9544" y="3542982"/>
              <a:ext cx="2331720" cy="3266646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46304" rIns="182880" bIns="146304" rtlCol="0" anchor="t"/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ct val="0"/>
                </a:spcAft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400"/>
              <a:r>
                <a:rPr lang="en-US" dirty="0" smtClean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3. Train</a:t>
              </a:r>
              <a:endParaRPr lang="en-US" dirty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rPr>
                <a:t>Select base acoustic + language models and the uploaded data sets (language and/or acoustic)</a:t>
              </a:r>
              <a:endParaRPr lang="en-US" dirty="0">
                <a:gradFill>
                  <a:gsLst>
                    <a:gs pos="14159">
                      <a:srgbClr val="505050"/>
                    </a:gs>
                    <a:gs pos="38000">
                      <a:srgbClr val="505050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Beaker_F196" title="Icon of a scientific flask with liquid in it">
              <a:extLst>
                <a:ext uri="{FF2B5EF4-FFF2-40B4-BE49-F238E27FC236}">
                  <a16:creationId xmlns:a16="http://schemas.microsoft.com/office/drawing/2014/main" xmlns="" id="{B16AFC72-7927-470E-B59C-C65F3BCE9E0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76805" y="2012296"/>
              <a:ext cx="637197" cy="736242"/>
            </a:xfrm>
            <a:custGeom>
              <a:avLst/>
              <a:gdLst>
                <a:gd name="T0" fmla="*/ 2433 w 3250"/>
                <a:gd name="T1" fmla="*/ 2127 h 3754"/>
                <a:gd name="T2" fmla="*/ 1894 w 3250"/>
                <a:gd name="T3" fmla="*/ 2002 h 3754"/>
                <a:gd name="T4" fmla="*/ 1355 w 3250"/>
                <a:gd name="T5" fmla="*/ 2252 h 3754"/>
                <a:gd name="T6" fmla="*/ 817 w 3250"/>
                <a:gd name="T7" fmla="*/ 2127 h 3754"/>
                <a:gd name="T8" fmla="*/ 874 w 3250"/>
                <a:gd name="T9" fmla="*/ 0 h 3754"/>
                <a:gd name="T10" fmla="*/ 1249 w 3250"/>
                <a:gd name="T11" fmla="*/ 0 h 3754"/>
                <a:gd name="T12" fmla="*/ 1249 w 3250"/>
                <a:gd name="T13" fmla="*/ 1306 h 3754"/>
                <a:gd name="T14" fmla="*/ 1213 w 3250"/>
                <a:gd name="T15" fmla="*/ 1437 h 3754"/>
                <a:gd name="T16" fmla="*/ 100 w 3250"/>
                <a:gd name="T17" fmla="*/ 3375 h 3754"/>
                <a:gd name="T18" fmla="*/ 315 w 3250"/>
                <a:gd name="T19" fmla="*/ 3754 h 3754"/>
                <a:gd name="T20" fmla="*/ 2936 w 3250"/>
                <a:gd name="T21" fmla="*/ 3754 h 3754"/>
                <a:gd name="T22" fmla="*/ 3150 w 3250"/>
                <a:gd name="T23" fmla="*/ 3376 h 3754"/>
                <a:gd name="T24" fmla="*/ 2037 w 3250"/>
                <a:gd name="T25" fmla="*/ 1437 h 3754"/>
                <a:gd name="T26" fmla="*/ 2000 w 3250"/>
                <a:gd name="T27" fmla="*/ 1306 h 3754"/>
                <a:gd name="T28" fmla="*/ 2000 w 3250"/>
                <a:gd name="T29" fmla="*/ 0 h 3754"/>
                <a:gd name="T30" fmla="*/ 2376 w 3250"/>
                <a:gd name="T31" fmla="*/ 0 h 3754"/>
                <a:gd name="T32" fmla="*/ 874 w 3250"/>
                <a:gd name="T33" fmla="*/ 3254 h 3754"/>
                <a:gd name="T34" fmla="*/ 1124 w 3250"/>
                <a:gd name="T35" fmla="*/ 3254 h 3754"/>
                <a:gd name="T36" fmla="*/ 1375 w 3250"/>
                <a:gd name="T37" fmla="*/ 2905 h 3754"/>
                <a:gd name="T38" fmla="*/ 1625 w 3250"/>
                <a:gd name="T39" fmla="*/ 2905 h 3754"/>
                <a:gd name="T40" fmla="*/ 874 w 3250"/>
                <a:gd name="T41" fmla="*/ 2601 h 3754"/>
                <a:gd name="T42" fmla="*/ 1124 w 3250"/>
                <a:gd name="T43" fmla="*/ 2601 h 3754"/>
                <a:gd name="T44" fmla="*/ 1875 w 3250"/>
                <a:gd name="T45" fmla="*/ 2655 h 3754"/>
                <a:gd name="T46" fmla="*/ 2125 w 3250"/>
                <a:gd name="T47" fmla="*/ 2655 h 3754"/>
                <a:gd name="T48" fmla="*/ 2376 w 3250"/>
                <a:gd name="T49" fmla="*/ 3254 h 3754"/>
                <a:gd name="T50" fmla="*/ 2626 w 3250"/>
                <a:gd name="T51" fmla="*/ 3254 h 3754"/>
                <a:gd name="T52" fmla="*/ 1625 w 3250"/>
                <a:gd name="T53" fmla="*/ 3375 h 3754"/>
                <a:gd name="T54" fmla="*/ 1875 w 3250"/>
                <a:gd name="T55" fmla="*/ 3375 h 3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50" h="3754">
                  <a:moveTo>
                    <a:pt x="2433" y="2127"/>
                  </a:moveTo>
                  <a:cubicBezTo>
                    <a:pt x="2433" y="2127"/>
                    <a:pt x="2164" y="2002"/>
                    <a:pt x="1894" y="2002"/>
                  </a:cubicBezTo>
                  <a:cubicBezTo>
                    <a:pt x="1625" y="2002"/>
                    <a:pt x="1625" y="2252"/>
                    <a:pt x="1355" y="2252"/>
                  </a:cubicBezTo>
                  <a:cubicBezTo>
                    <a:pt x="1086" y="2252"/>
                    <a:pt x="817" y="2127"/>
                    <a:pt x="817" y="2127"/>
                  </a:cubicBezTo>
                  <a:moveTo>
                    <a:pt x="874" y="0"/>
                  </a:moveTo>
                  <a:cubicBezTo>
                    <a:pt x="1249" y="0"/>
                    <a:pt x="1249" y="0"/>
                    <a:pt x="1249" y="0"/>
                  </a:cubicBezTo>
                  <a:cubicBezTo>
                    <a:pt x="1249" y="1306"/>
                    <a:pt x="1249" y="1306"/>
                    <a:pt x="1249" y="1306"/>
                  </a:cubicBezTo>
                  <a:cubicBezTo>
                    <a:pt x="1249" y="1352"/>
                    <a:pt x="1237" y="1397"/>
                    <a:pt x="1213" y="1437"/>
                  </a:cubicBezTo>
                  <a:cubicBezTo>
                    <a:pt x="100" y="3375"/>
                    <a:pt x="100" y="3375"/>
                    <a:pt x="100" y="3375"/>
                  </a:cubicBezTo>
                  <a:cubicBezTo>
                    <a:pt x="0" y="3542"/>
                    <a:pt x="120" y="3754"/>
                    <a:pt x="315" y="3754"/>
                  </a:cubicBezTo>
                  <a:cubicBezTo>
                    <a:pt x="2936" y="3754"/>
                    <a:pt x="2936" y="3754"/>
                    <a:pt x="2936" y="3754"/>
                  </a:cubicBezTo>
                  <a:cubicBezTo>
                    <a:pt x="3130" y="3754"/>
                    <a:pt x="3250" y="3543"/>
                    <a:pt x="3150" y="3376"/>
                  </a:cubicBezTo>
                  <a:cubicBezTo>
                    <a:pt x="2037" y="1437"/>
                    <a:pt x="2037" y="1437"/>
                    <a:pt x="2037" y="1437"/>
                  </a:cubicBezTo>
                  <a:cubicBezTo>
                    <a:pt x="2013" y="1397"/>
                    <a:pt x="2000" y="1352"/>
                    <a:pt x="2000" y="1306"/>
                  </a:cubicBezTo>
                  <a:cubicBezTo>
                    <a:pt x="2000" y="0"/>
                    <a:pt x="2000" y="0"/>
                    <a:pt x="2000" y="0"/>
                  </a:cubicBezTo>
                  <a:cubicBezTo>
                    <a:pt x="2376" y="0"/>
                    <a:pt x="2376" y="0"/>
                    <a:pt x="2376" y="0"/>
                  </a:cubicBezTo>
                  <a:moveTo>
                    <a:pt x="874" y="3254"/>
                  </a:moveTo>
                  <a:cubicBezTo>
                    <a:pt x="1124" y="3254"/>
                    <a:pt x="1124" y="3254"/>
                    <a:pt x="1124" y="3254"/>
                  </a:cubicBezTo>
                  <a:moveTo>
                    <a:pt x="1375" y="2905"/>
                  </a:moveTo>
                  <a:cubicBezTo>
                    <a:pt x="1625" y="2905"/>
                    <a:pt x="1625" y="2905"/>
                    <a:pt x="1625" y="2905"/>
                  </a:cubicBezTo>
                  <a:moveTo>
                    <a:pt x="874" y="2601"/>
                  </a:moveTo>
                  <a:cubicBezTo>
                    <a:pt x="1124" y="2601"/>
                    <a:pt x="1124" y="2601"/>
                    <a:pt x="1124" y="2601"/>
                  </a:cubicBezTo>
                  <a:moveTo>
                    <a:pt x="1875" y="2655"/>
                  </a:moveTo>
                  <a:cubicBezTo>
                    <a:pt x="2125" y="2655"/>
                    <a:pt x="2125" y="2655"/>
                    <a:pt x="2125" y="2655"/>
                  </a:cubicBezTo>
                  <a:moveTo>
                    <a:pt x="2376" y="3254"/>
                  </a:moveTo>
                  <a:cubicBezTo>
                    <a:pt x="2626" y="3254"/>
                    <a:pt x="2626" y="3254"/>
                    <a:pt x="2626" y="3254"/>
                  </a:cubicBezTo>
                  <a:moveTo>
                    <a:pt x="1625" y="3375"/>
                  </a:moveTo>
                  <a:cubicBezTo>
                    <a:pt x="1875" y="3375"/>
                    <a:pt x="1875" y="3375"/>
                    <a:pt x="1875" y="3375"/>
                  </a:cubicBez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06997" y="1211263"/>
            <a:ext cx="2331720" cy="5598365"/>
            <a:chOff x="7406997" y="1211263"/>
            <a:chExt cx="2331720" cy="5598365"/>
          </a:xfrm>
        </p:grpSpPr>
        <p:sp>
          <p:nvSpPr>
            <p:cNvPr id="8" name="Rectangle 7"/>
            <p:cNvSpPr/>
            <p:nvPr/>
          </p:nvSpPr>
          <p:spPr bwMode="auto">
            <a:xfrm>
              <a:off x="7406997" y="1211263"/>
              <a:ext cx="2331720" cy="23317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6997" y="3542982"/>
              <a:ext cx="2331720" cy="3266646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46304" rIns="182880" bIns="146304" rtlCol="0" anchor="t"/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ct val="0"/>
                </a:spcAft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400"/>
              <a:r>
                <a:rPr lang="en-US" dirty="0" smtClean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4. Evaluate</a:t>
              </a:r>
              <a:endParaRPr lang="en-US" dirty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rPr>
                <a:t>Run acoustic data sets against the new model to determine word error rate</a:t>
              </a:r>
              <a:endParaRPr lang="en-US" dirty="0">
                <a:gradFill>
                  <a:gsLst>
                    <a:gs pos="14159">
                      <a:srgbClr val="505050"/>
                    </a:gs>
                    <a:gs pos="38000">
                      <a:srgbClr val="505050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" name="target_2" title="Icon of a target with an arrow hitting the bullseye">
              <a:extLst>
                <a:ext uri="{FF2B5EF4-FFF2-40B4-BE49-F238E27FC236}">
                  <a16:creationId xmlns:a16="http://schemas.microsoft.com/office/drawing/2014/main" xmlns="" id="{5D23173E-E42A-41E6-BBFE-636FFF1473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80142" y="2007292"/>
              <a:ext cx="744213" cy="741246"/>
            </a:xfrm>
            <a:custGeom>
              <a:avLst/>
              <a:gdLst>
                <a:gd name="T0" fmla="*/ 314 w 346"/>
                <a:gd name="T1" fmla="*/ 73 h 346"/>
                <a:gd name="T2" fmla="*/ 346 w 346"/>
                <a:gd name="T3" fmla="*/ 173 h 346"/>
                <a:gd name="T4" fmla="*/ 173 w 346"/>
                <a:gd name="T5" fmla="*/ 346 h 346"/>
                <a:gd name="T6" fmla="*/ 0 w 346"/>
                <a:gd name="T7" fmla="*/ 173 h 346"/>
                <a:gd name="T8" fmla="*/ 173 w 346"/>
                <a:gd name="T9" fmla="*/ 0 h 346"/>
                <a:gd name="T10" fmla="*/ 269 w 346"/>
                <a:gd name="T11" fmla="*/ 30 h 346"/>
                <a:gd name="T12" fmla="*/ 173 w 346"/>
                <a:gd name="T13" fmla="*/ 274 h 346"/>
                <a:gd name="T14" fmla="*/ 274 w 346"/>
                <a:gd name="T15" fmla="*/ 173 h 346"/>
                <a:gd name="T16" fmla="*/ 173 w 346"/>
                <a:gd name="T17" fmla="*/ 72 h 346"/>
                <a:gd name="T18" fmla="*/ 72 w 346"/>
                <a:gd name="T19" fmla="*/ 173 h 346"/>
                <a:gd name="T20" fmla="*/ 173 w 346"/>
                <a:gd name="T21" fmla="*/ 274 h 346"/>
                <a:gd name="T22" fmla="*/ 173 w 346"/>
                <a:gd name="T23" fmla="*/ 203 h 346"/>
                <a:gd name="T24" fmla="*/ 203 w 346"/>
                <a:gd name="T25" fmla="*/ 173 h 346"/>
                <a:gd name="T26" fmla="*/ 173 w 346"/>
                <a:gd name="T27" fmla="*/ 143 h 346"/>
                <a:gd name="T28" fmla="*/ 143 w 346"/>
                <a:gd name="T29" fmla="*/ 173 h 346"/>
                <a:gd name="T30" fmla="*/ 173 w 346"/>
                <a:gd name="T31" fmla="*/ 203 h 346"/>
                <a:gd name="T32" fmla="*/ 173 w 346"/>
                <a:gd name="T33" fmla="*/ 173 h 346"/>
                <a:gd name="T34" fmla="*/ 241 w 346"/>
                <a:gd name="T35" fmla="*/ 99 h 346"/>
                <a:gd name="T36" fmla="*/ 334 w 346"/>
                <a:gd name="T37" fmla="*/ 54 h 346"/>
                <a:gd name="T38" fmla="*/ 291 w 346"/>
                <a:gd name="T39" fmla="*/ 54 h 346"/>
                <a:gd name="T40" fmla="*/ 291 w 346"/>
                <a:gd name="T41" fmla="*/ 10 h 346"/>
                <a:gd name="T42" fmla="*/ 241 w 346"/>
                <a:gd name="T43" fmla="*/ 56 h 346"/>
                <a:gd name="T44" fmla="*/ 241 w 346"/>
                <a:gd name="T45" fmla="*/ 99 h 346"/>
                <a:gd name="T46" fmla="*/ 285 w 346"/>
                <a:gd name="T47" fmla="*/ 99 h 346"/>
                <a:gd name="T48" fmla="*/ 334 w 346"/>
                <a:gd name="T49" fmla="*/ 5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346">
                  <a:moveTo>
                    <a:pt x="314" y="73"/>
                  </a:moveTo>
                  <a:cubicBezTo>
                    <a:pt x="334" y="101"/>
                    <a:pt x="346" y="136"/>
                    <a:pt x="346" y="173"/>
                  </a:cubicBezTo>
                  <a:cubicBezTo>
                    <a:pt x="346" y="268"/>
                    <a:pt x="268" y="346"/>
                    <a:pt x="173" y="346"/>
                  </a:cubicBezTo>
                  <a:cubicBezTo>
                    <a:pt x="78" y="346"/>
                    <a:pt x="0" y="268"/>
                    <a:pt x="0" y="173"/>
                  </a:cubicBezTo>
                  <a:cubicBezTo>
                    <a:pt x="0" y="78"/>
                    <a:pt x="78" y="0"/>
                    <a:pt x="173" y="0"/>
                  </a:cubicBezTo>
                  <a:cubicBezTo>
                    <a:pt x="209" y="0"/>
                    <a:pt x="242" y="11"/>
                    <a:pt x="269" y="30"/>
                  </a:cubicBezTo>
                  <a:moveTo>
                    <a:pt x="173" y="274"/>
                  </a:moveTo>
                  <a:cubicBezTo>
                    <a:pt x="229" y="274"/>
                    <a:pt x="274" y="229"/>
                    <a:pt x="274" y="173"/>
                  </a:cubicBezTo>
                  <a:cubicBezTo>
                    <a:pt x="274" y="117"/>
                    <a:pt x="229" y="72"/>
                    <a:pt x="173" y="72"/>
                  </a:cubicBezTo>
                  <a:cubicBezTo>
                    <a:pt x="117" y="72"/>
                    <a:pt x="72" y="117"/>
                    <a:pt x="72" y="173"/>
                  </a:cubicBezTo>
                  <a:cubicBezTo>
                    <a:pt x="72" y="229"/>
                    <a:pt x="117" y="274"/>
                    <a:pt x="173" y="274"/>
                  </a:cubicBezTo>
                  <a:close/>
                  <a:moveTo>
                    <a:pt x="173" y="203"/>
                  </a:moveTo>
                  <a:cubicBezTo>
                    <a:pt x="190" y="203"/>
                    <a:pt x="203" y="190"/>
                    <a:pt x="203" y="173"/>
                  </a:cubicBezTo>
                  <a:cubicBezTo>
                    <a:pt x="203" y="156"/>
                    <a:pt x="190" y="143"/>
                    <a:pt x="173" y="143"/>
                  </a:cubicBezTo>
                  <a:cubicBezTo>
                    <a:pt x="156" y="143"/>
                    <a:pt x="143" y="156"/>
                    <a:pt x="143" y="173"/>
                  </a:cubicBezTo>
                  <a:cubicBezTo>
                    <a:pt x="143" y="190"/>
                    <a:pt x="156" y="203"/>
                    <a:pt x="173" y="203"/>
                  </a:cubicBezTo>
                  <a:close/>
                  <a:moveTo>
                    <a:pt x="173" y="173"/>
                  </a:moveTo>
                  <a:cubicBezTo>
                    <a:pt x="241" y="99"/>
                    <a:pt x="241" y="99"/>
                    <a:pt x="241" y="99"/>
                  </a:cubicBezTo>
                  <a:moveTo>
                    <a:pt x="334" y="54"/>
                  </a:moveTo>
                  <a:cubicBezTo>
                    <a:pt x="291" y="54"/>
                    <a:pt x="291" y="54"/>
                    <a:pt x="291" y="54"/>
                  </a:cubicBezTo>
                  <a:cubicBezTo>
                    <a:pt x="291" y="10"/>
                    <a:pt x="291" y="10"/>
                    <a:pt x="291" y="10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1" y="99"/>
                    <a:pt x="241" y="99"/>
                    <a:pt x="241" y="99"/>
                  </a:cubicBezTo>
                  <a:cubicBezTo>
                    <a:pt x="285" y="99"/>
                    <a:pt x="285" y="99"/>
                    <a:pt x="285" y="99"/>
                  </a:cubicBezTo>
                  <a:lnTo>
                    <a:pt x="334" y="54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638" y="1211263"/>
            <a:ext cx="2331720" cy="5598366"/>
            <a:chOff x="274638" y="1211263"/>
            <a:chExt cx="2331720" cy="5598366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638" y="1211263"/>
              <a:ext cx="2331720" cy="23317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638" y="3542982"/>
              <a:ext cx="2331720" cy="3266647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46304" rIns="182880" bIns="146304" rtlCol="0" anchor="t"/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1. Prepare</a:t>
              </a:r>
              <a:endParaRPr lang="en-US" dirty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l" defTabSz="932472" fontAlgn="base">
                <a:spcBef>
                  <a:spcPts val="600"/>
                </a:spcBef>
                <a:spcAft>
                  <a:spcPct val="0"/>
                </a:spcAft>
              </a:pPr>
              <a:r>
                <a:rPr lang="en-US" dirty="0" smtClean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Language models require training phrases</a:t>
              </a:r>
            </a:p>
            <a:p>
              <a:pPr algn="l" defTabSz="932472" fontAlgn="base">
                <a:spcBef>
                  <a:spcPts val="600"/>
                </a:spcBef>
                <a:spcAft>
                  <a:spcPct val="0"/>
                </a:spcAft>
              </a:pPr>
              <a:r>
                <a:rPr lang="en-US" dirty="0" smtClean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Acoustic models require transcribed audio recordings</a:t>
              </a:r>
            </a:p>
            <a:p>
              <a:pPr algn="l" defTabSz="932472" fontAlgn="base">
                <a:spcBef>
                  <a:spcPts val="600"/>
                </a:spcBef>
                <a:spcAft>
                  <a:spcPct val="0"/>
                </a:spcAft>
              </a:pPr>
              <a:r>
                <a:rPr lang="en-US" dirty="0" smtClean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Acronyms trained with spoken &amp; display forms</a:t>
              </a:r>
              <a:endParaRPr lang="en-US" dirty="0">
                <a:gradFill>
                  <a:gsLst>
                    <a:gs pos="14159">
                      <a:srgbClr val="505050"/>
                    </a:gs>
                    <a:gs pos="38000">
                      <a:srgbClr val="50505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list_4" title="Icon of a checklist">
              <a:extLst>
                <a:ext uri="{FF2B5EF4-FFF2-40B4-BE49-F238E27FC236}">
                  <a16:creationId xmlns:a16="http://schemas.microsoft.com/office/drawing/2014/main" xmlns="" id="{C034DDA1-D63F-46D3-A547-58F17AE52EB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9645" y="2007292"/>
              <a:ext cx="1096696" cy="741246"/>
            </a:xfrm>
            <a:custGeom>
              <a:avLst/>
              <a:gdLst>
                <a:gd name="T0" fmla="*/ 90 w 253"/>
                <a:gd name="T1" fmla="*/ 24 h 171"/>
                <a:gd name="T2" fmla="*/ 253 w 253"/>
                <a:gd name="T3" fmla="*/ 24 h 171"/>
                <a:gd name="T4" fmla="*/ 90 w 253"/>
                <a:gd name="T5" fmla="*/ 73 h 171"/>
                <a:gd name="T6" fmla="*/ 253 w 253"/>
                <a:gd name="T7" fmla="*/ 73 h 171"/>
                <a:gd name="T8" fmla="*/ 90 w 253"/>
                <a:gd name="T9" fmla="*/ 121 h 171"/>
                <a:gd name="T10" fmla="*/ 253 w 253"/>
                <a:gd name="T11" fmla="*/ 121 h 171"/>
                <a:gd name="T12" fmla="*/ 90 w 253"/>
                <a:gd name="T13" fmla="*/ 171 h 171"/>
                <a:gd name="T14" fmla="*/ 253 w 253"/>
                <a:gd name="T15" fmla="*/ 171 h 171"/>
                <a:gd name="T16" fmla="*/ 0 w 253"/>
                <a:gd name="T17" fmla="*/ 23 h 171"/>
                <a:gd name="T18" fmla="*/ 17 w 253"/>
                <a:gd name="T19" fmla="*/ 40 h 171"/>
                <a:gd name="T20" fmla="*/ 58 w 253"/>
                <a:gd name="T21" fmla="*/ 0 h 171"/>
                <a:gd name="T22" fmla="*/ 0 w 253"/>
                <a:gd name="T23" fmla="*/ 121 h 171"/>
                <a:gd name="T24" fmla="*/ 17 w 253"/>
                <a:gd name="T25" fmla="*/ 138 h 171"/>
                <a:gd name="T26" fmla="*/ 58 w 253"/>
                <a:gd name="T27" fmla="*/ 9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171">
                  <a:moveTo>
                    <a:pt x="90" y="24"/>
                  </a:moveTo>
                  <a:lnTo>
                    <a:pt x="253" y="24"/>
                  </a:lnTo>
                  <a:moveTo>
                    <a:pt x="90" y="73"/>
                  </a:moveTo>
                  <a:lnTo>
                    <a:pt x="253" y="73"/>
                  </a:lnTo>
                  <a:moveTo>
                    <a:pt x="90" y="121"/>
                  </a:moveTo>
                  <a:lnTo>
                    <a:pt x="253" y="121"/>
                  </a:lnTo>
                  <a:moveTo>
                    <a:pt x="90" y="171"/>
                  </a:moveTo>
                  <a:lnTo>
                    <a:pt x="253" y="171"/>
                  </a:lnTo>
                  <a:moveTo>
                    <a:pt x="0" y="23"/>
                  </a:moveTo>
                  <a:lnTo>
                    <a:pt x="17" y="40"/>
                  </a:lnTo>
                  <a:lnTo>
                    <a:pt x="58" y="0"/>
                  </a:lnTo>
                  <a:moveTo>
                    <a:pt x="0" y="121"/>
                  </a:moveTo>
                  <a:lnTo>
                    <a:pt x="17" y="138"/>
                  </a:lnTo>
                  <a:lnTo>
                    <a:pt x="58" y="98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784450" y="1211263"/>
            <a:ext cx="2377388" cy="5598365"/>
            <a:chOff x="9784450" y="1211263"/>
            <a:chExt cx="2377388" cy="5598365"/>
          </a:xfrm>
        </p:grpSpPr>
        <p:sp>
          <p:nvSpPr>
            <p:cNvPr id="9" name="Rectangle 8"/>
            <p:cNvSpPr/>
            <p:nvPr/>
          </p:nvSpPr>
          <p:spPr bwMode="auto">
            <a:xfrm>
              <a:off x="9784450" y="1211263"/>
              <a:ext cx="2377388" cy="23317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84450" y="3542982"/>
              <a:ext cx="2377388" cy="3266646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46304" rIns="182880" bIns="146304" rtlCol="0" anchor="t"/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ct val="0"/>
                </a:spcAft>
                <a:defRPr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400"/>
              <a:r>
                <a:rPr lang="en-US" dirty="0" smtClean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5. Deploy</a:t>
              </a:r>
              <a:endParaRPr lang="en-US" dirty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rPr>
                <a:t>Create endpoints based on selected acoustic and language models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rPr>
                <a:t>Update app code to use new endpoints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rPr>
                <a:t>Scale as required</a:t>
              </a:r>
              <a:endParaRPr lang="en-US" dirty="0">
                <a:gradFill>
                  <a:gsLst>
                    <a:gs pos="14159">
                      <a:srgbClr val="505050"/>
                    </a:gs>
                    <a:gs pos="38000">
                      <a:srgbClr val="505050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people_23" title="Icon of a person with a chat bubble above them">
              <a:extLst>
                <a:ext uri="{FF2B5EF4-FFF2-40B4-BE49-F238E27FC236}">
                  <a16:creationId xmlns:a16="http://schemas.microsoft.com/office/drawing/2014/main" xmlns="" id="{A1CEB6B5-3EFB-4AD9-8BDE-4A19B0DABF3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97756" y="1988529"/>
              <a:ext cx="768137" cy="760009"/>
            </a:xfrm>
            <a:custGeom>
              <a:avLst/>
              <a:gdLst>
                <a:gd name="T0" fmla="*/ 75 w 275"/>
                <a:gd name="T1" fmla="*/ 34 h 273"/>
                <a:gd name="T2" fmla="*/ 75 w 275"/>
                <a:gd name="T3" fmla="*/ 0 h 273"/>
                <a:gd name="T4" fmla="*/ 275 w 275"/>
                <a:gd name="T5" fmla="*/ 0 h 273"/>
                <a:gd name="T6" fmla="*/ 275 w 275"/>
                <a:gd name="T7" fmla="*/ 125 h 273"/>
                <a:gd name="T8" fmla="*/ 247 w 275"/>
                <a:gd name="T9" fmla="*/ 125 h 273"/>
                <a:gd name="T10" fmla="*/ 203 w 275"/>
                <a:gd name="T11" fmla="*/ 170 h 273"/>
                <a:gd name="T12" fmla="*/ 203 w 275"/>
                <a:gd name="T13" fmla="*/ 127 h 273"/>
                <a:gd name="T14" fmla="*/ 181 w 275"/>
                <a:gd name="T15" fmla="*/ 127 h 273"/>
                <a:gd name="T16" fmla="*/ 92 w 275"/>
                <a:gd name="T17" fmla="*/ 71 h 273"/>
                <a:gd name="T18" fmla="*/ 38 w 275"/>
                <a:gd name="T19" fmla="*/ 126 h 273"/>
                <a:gd name="T20" fmla="*/ 92 w 275"/>
                <a:gd name="T21" fmla="*/ 181 h 273"/>
                <a:gd name="T22" fmla="*/ 147 w 275"/>
                <a:gd name="T23" fmla="*/ 126 h 273"/>
                <a:gd name="T24" fmla="*/ 92 w 275"/>
                <a:gd name="T25" fmla="*/ 71 h 273"/>
                <a:gd name="T26" fmla="*/ 185 w 275"/>
                <a:gd name="T27" fmla="*/ 273 h 273"/>
                <a:gd name="T28" fmla="*/ 92 w 275"/>
                <a:gd name="T29" fmla="*/ 181 h 273"/>
                <a:gd name="T30" fmla="*/ 0 w 275"/>
                <a:gd name="T3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3">
                  <a:moveTo>
                    <a:pt x="75" y="3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125"/>
                    <a:pt x="275" y="125"/>
                    <a:pt x="275" y="125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03" y="170"/>
                    <a:pt x="203" y="170"/>
                    <a:pt x="203" y="170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181" y="127"/>
                    <a:pt x="181" y="127"/>
                    <a:pt x="181" y="127"/>
                  </a:cubicBezTo>
                  <a:moveTo>
                    <a:pt x="92" y="71"/>
                  </a:moveTo>
                  <a:cubicBezTo>
                    <a:pt x="62" y="71"/>
                    <a:pt x="38" y="96"/>
                    <a:pt x="38" y="126"/>
                  </a:cubicBezTo>
                  <a:cubicBezTo>
                    <a:pt x="38" y="156"/>
                    <a:pt x="62" y="181"/>
                    <a:pt x="92" y="181"/>
                  </a:cubicBezTo>
                  <a:cubicBezTo>
                    <a:pt x="123" y="181"/>
                    <a:pt x="147" y="156"/>
                    <a:pt x="147" y="126"/>
                  </a:cubicBezTo>
                  <a:cubicBezTo>
                    <a:pt x="147" y="96"/>
                    <a:pt x="123" y="71"/>
                    <a:pt x="92" y="71"/>
                  </a:cubicBezTo>
                  <a:close/>
                  <a:moveTo>
                    <a:pt x="185" y="273"/>
                  </a:moveTo>
                  <a:cubicBezTo>
                    <a:pt x="185" y="222"/>
                    <a:pt x="144" y="181"/>
                    <a:pt x="92" y="181"/>
                  </a:cubicBezTo>
                  <a:cubicBezTo>
                    <a:pt x="41" y="181"/>
                    <a:pt x="0" y="222"/>
                    <a:pt x="0" y="273"/>
                  </a:cubicBez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Speech: Endpoints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597" y="1212849"/>
            <a:ext cx="11887200" cy="1783080"/>
            <a:chOff x="457597" y="1212849"/>
            <a:chExt cx="11887200" cy="1783080"/>
          </a:xfrm>
        </p:grpSpPr>
        <p:sp>
          <p:nvSpPr>
            <p:cNvPr id="3" name="Rectangle 2"/>
            <p:cNvSpPr/>
            <p:nvPr/>
          </p:nvSpPr>
          <p:spPr bwMode="auto">
            <a:xfrm>
              <a:off x="457597" y="1212849"/>
              <a:ext cx="1830960" cy="17830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6" name="Text Placeholder 4"/>
            <p:cNvSpPr txBox="1">
              <a:spLocks/>
            </p:cNvSpPr>
            <p:nvPr/>
          </p:nvSpPr>
          <p:spPr>
            <a:xfrm>
              <a:off x="2286397" y="1212849"/>
              <a:ext cx="10058400" cy="1783080"/>
            </a:xfrm>
            <a:prstGeom prst="rect">
              <a:avLst/>
            </a:prstGeom>
          </p:spPr>
          <p:txBody>
            <a:bodyPr wrap="none" lIns="182880" tIns="146304" rIns="182880" bIns="146304" anchor="t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var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r = 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HttpRequestMessage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HttpMethod.Post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"https://</a:t>
              </a:r>
              <a:r>
                <a:rPr lang="en-US" sz="16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79e069e2b9654768a9aa..."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);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r.Headers.Authorization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= 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AuthenticationHeaderValue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("Bearer", </a:t>
              </a:r>
              <a:r>
                <a: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token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r.Headers.TransferEncodingChunked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= true;</a:t>
              </a: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r.Content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= 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ByteArrayContent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stream.ToArray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());</a:t>
              </a: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r.Content.Headers.ContentType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=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MediaTypeHeaderValue.Parse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("audio/wav; codec=\"audio/...</a:t>
              </a: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var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response = await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Client.SendAsync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(request);</a:t>
              </a:r>
            </a:p>
          </p:txBody>
        </p:sp>
        <p:sp>
          <p:nvSpPr>
            <p:cNvPr id="12" name="plug" title="Icon of a power plug showing an A to B connection">
              <a:extLst>
                <a:ext uri="{FF2B5EF4-FFF2-40B4-BE49-F238E27FC236}">
                  <a16:creationId xmlns="" xmlns:a16="http://schemas.microsoft.com/office/drawing/2014/main" id="{08E9A98E-D227-41E2-8D4C-406C42F7DD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3241" y="1553046"/>
              <a:ext cx="759671" cy="720080"/>
            </a:xfrm>
            <a:custGeom>
              <a:avLst/>
              <a:gdLst>
                <a:gd name="T0" fmla="*/ 169 w 346"/>
                <a:gd name="T1" fmla="*/ 90 h 328"/>
                <a:gd name="T2" fmla="*/ 199 w 346"/>
                <a:gd name="T3" fmla="*/ 61 h 328"/>
                <a:gd name="T4" fmla="*/ 279 w 346"/>
                <a:gd name="T5" fmla="*/ 63 h 328"/>
                <a:gd name="T6" fmla="*/ 279 w 346"/>
                <a:gd name="T7" fmla="*/ 63 h 328"/>
                <a:gd name="T8" fmla="*/ 277 w 346"/>
                <a:gd name="T9" fmla="*/ 143 h 328"/>
                <a:gd name="T10" fmla="*/ 247 w 346"/>
                <a:gd name="T11" fmla="*/ 172 h 328"/>
                <a:gd name="T12" fmla="*/ 169 w 346"/>
                <a:gd name="T13" fmla="*/ 90 h 328"/>
                <a:gd name="T14" fmla="*/ 279 w 346"/>
                <a:gd name="T15" fmla="*/ 63 h 328"/>
                <a:gd name="T16" fmla="*/ 346 w 346"/>
                <a:gd name="T17" fmla="*/ 0 h 328"/>
                <a:gd name="T18" fmla="*/ 99 w 346"/>
                <a:gd name="T19" fmla="*/ 156 h 328"/>
                <a:gd name="T20" fmla="*/ 69 w 346"/>
                <a:gd name="T21" fmla="*/ 185 h 328"/>
                <a:gd name="T22" fmla="*/ 67 w 346"/>
                <a:gd name="T23" fmla="*/ 265 h 328"/>
                <a:gd name="T24" fmla="*/ 67 w 346"/>
                <a:gd name="T25" fmla="*/ 265 h 328"/>
                <a:gd name="T26" fmla="*/ 147 w 346"/>
                <a:gd name="T27" fmla="*/ 267 h 328"/>
                <a:gd name="T28" fmla="*/ 177 w 346"/>
                <a:gd name="T29" fmla="*/ 238 h 328"/>
                <a:gd name="T30" fmla="*/ 99 w 346"/>
                <a:gd name="T31" fmla="*/ 156 h 328"/>
                <a:gd name="T32" fmla="*/ 67 w 346"/>
                <a:gd name="T33" fmla="*/ 265 h 328"/>
                <a:gd name="T34" fmla="*/ 0 w 346"/>
                <a:gd name="T35" fmla="*/ 328 h 328"/>
                <a:gd name="T36" fmla="*/ 157 w 346"/>
                <a:gd name="T37" fmla="*/ 143 h 328"/>
                <a:gd name="T38" fmla="*/ 120 w 346"/>
                <a:gd name="T39" fmla="*/ 178 h 328"/>
                <a:gd name="T40" fmla="*/ 193 w 346"/>
                <a:gd name="T41" fmla="*/ 181 h 328"/>
                <a:gd name="T42" fmla="*/ 156 w 346"/>
                <a:gd name="T43" fmla="*/ 2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328">
                  <a:moveTo>
                    <a:pt x="169" y="90"/>
                  </a:moveTo>
                  <a:cubicBezTo>
                    <a:pt x="199" y="61"/>
                    <a:pt x="199" y="61"/>
                    <a:pt x="199" y="61"/>
                  </a:cubicBezTo>
                  <a:cubicBezTo>
                    <a:pt x="222" y="40"/>
                    <a:pt x="258" y="41"/>
                    <a:pt x="279" y="63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300" y="86"/>
                    <a:pt x="300" y="122"/>
                    <a:pt x="277" y="143"/>
                  </a:cubicBezTo>
                  <a:cubicBezTo>
                    <a:pt x="247" y="172"/>
                    <a:pt x="247" y="172"/>
                    <a:pt x="247" y="172"/>
                  </a:cubicBezTo>
                  <a:lnTo>
                    <a:pt x="169" y="90"/>
                  </a:lnTo>
                  <a:close/>
                  <a:moveTo>
                    <a:pt x="279" y="63"/>
                  </a:moveTo>
                  <a:cubicBezTo>
                    <a:pt x="346" y="0"/>
                    <a:pt x="346" y="0"/>
                    <a:pt x="346" y="0"/>
                  </a:cubicBezTo>
                  <a:moveTo>
                    <a:pt x="99" y="156"/>
                  </a:moveTo>
                  <a:cubicBezTo>
                    <a:pt x="69" y="185"/>
                    <a:pt x="69" y="185"/>
                    <a:pt x="69" y="185"/>
                  </a:cubicBezTo>
                  <a:cubicBezTo>
                    <a:pt x="46" y="206"/>
                    <a:pt x="46" y="242"/>
                    <a:pt x="67" y="265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88" y="287"/>
                    <a:pt x="124" y="288"/>
                    <a:pt x="147" y="267"/>
                  </a:cubicBezTo>
                  <a:cubicBezTo>
                    <a:pt x="177" y="238"/>
                    <a:pt x="177" y="238"/>
                    <a:pt x="177" y="238"/>
                  </a:cubicBezTo>
                  <a:lnTo>
                    <a:pt x="99" y="156"/>
                  </a:lnTo>
                  <a:close/>
                  <a:moveTo>
                    <a:pt x="67" y="265"/>
                  </a:moveTo>
                  <a:cubicBezTo>
                    <a:pt x="0" y="328"/>
                    <a:pt x="0" y="328"/>
                    <a:pt x="0" y="328"/>
                  </a:cubicBezTo>
                  <a:moveTo>
                    <a:pt x="157" y="143"/>
                  </a:moveTo>
                  <a:cubicBezTo>
                    <a:pt x="120" y="178"/>
                    <a:pt x="120" y="178"/>
                    <a:pt x="120" y="178"/>
                  </a:cubicBezTo>
                  <a:moveTo>
                    <a:pt x="193" y="181"/>
                  </a:moveTo>
                  <a:cubicBezTo>
                    <a:pt x="156" y="216"/>
                    <a:pt x="156" y="216"/>
                    <a:pt x="156" y="216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3113" y="2423465"/>
              <a:ext cx="899926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REST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597" y="3043807"/>
            <a:ext cx="11887200" cy="1783082"/>
            <a:chOff x="457597" y="3043807"/>
            <a:chExt cx="11887200" cy="1783082"/>
          </a:xfrm>
        </p:grpSpPr>
        <p:sp>
          <p:nvSpPr>
            <p:cNvPr id="4" name="Rectangle 3"/>
            <p:cNvSpPr/>
            <p:nvPr/>
          </p:nvSpPr>
          <p:spPr bwMode="auto">
            <a:xfrm>
              <a:off x="457597" y="3043809"/>
              <a:ext cx="1830960" cy="17830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7" name="Text Placeholder 4"/>
            <p:cNvSpPr txBox="1">
              <a:spLocks/>
            </p:cNvSpPr>
            <p:nvPr/>
          </p:nvSpPr>
          <p:spPr>
            <a:xfrm>
              <a:off x="2286397" y="3043807"/>
              <a:ext cx="10058400" cy="1783080"/>
            </a:xfrm>
            <a:prstGeom prst="rect">
              <a:avLst/>
            </a:prstGeom>
          </p:spPr>
          <p:txBody>
            <a:bodyPr wrap="none" lIns="182880" tIns="146304" rIns="182880" bIns="146304" anchor="t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var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client =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SpeechRecognitionServiceFactory.CreateDataClient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(..., </a:t>
              </a:r>
              <a:r>
                <a:rPr lang="en-US" sz="1600" b="1" dirty="0" err="1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uri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r>
                <a:rPr lang="en-US" sz="1600" b="1" dirty="0" err="1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client.AuthenticationUri</a:t>
              </a:r>
              <a:r>
                <a:rPr lang="en-US" sz="16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 = </a:t>
              </a:r>
              <a:r>
                <a:rPr lang="en-US" sz="1600" b="1" dirty="0" err="1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tokenUri</a:t>
              </a:r>
              <a:r>
                <a:rPr lang="en-US" sz="16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;</a:t>
              </a:r>
              <a:endParaRPr lang="en-US" sz="1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client.OnResponseReceived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+= (s, e) =&gt; ...</a:t>
              </a: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client.OnPartialResponseReceived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+= (s, e) =&gt;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...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client.SendAudio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(buffer,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buffer.Length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</p:txBody>
        </p:sp>
        <p:sp>
          <p:nvSpPr>
            <p:cNvPr id="14" name="UniversalApp_E8CC" title="Icon of a cellphone in front of a tablet">
              <a:extLst>
                <a:ext uri="{FF2B5EF4-FFF2-40B4-BE49-F238E27FC236}">
                  <a16:creationId xmlns="" xmlns:a16="http://schemas.microsoft.com/office/drawing/2014/main" id="{6F00FC59-02D4-424E-B705-2D675CD63F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3241" y="3434328"/>
              <a:ext cx="759671" cy="5574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3840" y="4254423"/>
              <a:ext cx="978474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Client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597" y="4874768"/>
            <a:ext cx="11887200" cy="1830960"/>
            <a:chOff x="457597" y="4874768"/>
            <a:chExt cx="11887200" cy="1830960"/>
          </a:xfrm>
        </p:grpSpPr>
        <p:sp>
          <p:nvSpPr>
            <p:cNvPr id="5" name="Rectangle 4"/>
            <p:cNvSpPr/>
            <p:nvPr/>
          </p:nvSpPr>
          <p:spPr bwMode="auto">
            <a:xfrm>
              <a:off x="457597" y="4874768"/>
              <a:ext cx="1830960" cy="183096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2286397" y="4874768"/>
              <a:ext cx="10058400" cy="1828800"/>
            </a:xfrm>
            <a:prstGeom prst="rect">
              <a:avLst/>
            </a:prstGeom>
          </p:spPr>
          <p:txBody>
            <a:bodyPr wrap="none" lIns="182880" tIns="146304" rIns="182880" bIns="146304" anchor="t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var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client = 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SpeechClient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(new Preferences(..., </a:t>
              </a:r>
              <a:r>
                <a:rPr lang="en-US" sz="1600" b="1" dirty="0" err="1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uri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... </a:t>
              </a:r>
              <a:r>
                <a:rPr lang="en-US" sz="1600" b="1" dirty="0" err="1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tokenUri</a:t>
              </a:r>
              <a:r>
                <a:rPr lang="en-US" sz="1600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...));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client.SubscribeToRecognitionResult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+= (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args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) =&gt; ...</a:t>
              </a:r>
            </a:p>
            <a:p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await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client.RecognizeAsync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SpeechInput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(stream,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requestMetadata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), ...);</a:t>
              </a:r>
            </a:p>
          </p:txBody>
        </p:sp>
        <p:sp>
          <p:nvSpPr>
            <p:cNvPr id="13" name="network_3" title="Icon of a server connected to a network">
              <a:extLst>
                <a:ext uri="{FF2B5EF4-FFF2-40B4-BE49-F238E27FC236}">
                  <a16:creationId xmlns="" xmlns:a16="http://schemas.microsoft.com/office/drawing/2014/main" id="{FB7B04CD-C0A2-4B33-975F-CE9D89262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3241" y="5178167"/>
              <a:ext cx="759671" cy="788335"/>
            </a:xfrm>
            <a:custGeom>
              <a:avLst/>
              <a:gdLst>
                <a:gd name="T0" fmla="*/ 136 w 270"/>
                <a:gd name="T1" fmla="*/ 281 h 281"/>
                <a:gd name="T2" fmla="*/ 71 w 270"/>
                <a:gd name="T3" fmla="*/ 281 h 281"/>
                <a:gd name="T4" fmla="*/ 71 w 270"/>
                <a:gd name="T5" fmla="*/ 240 h 281"/>
                <a:gd name="T6" fmla="*/ 115 w 270"/>
                <a:gd name="T7" fmla="*/ 240 h 281"/>
                <a:gd name="T8" fmla="*/ 115 w 270"/>
                <a:gd name="T9" fmla="*/ 218 h 281"/>
                <a:gd name="T10" fmla="*/ 157 w 270"/>
                <a:gd name="T11" fmla="*/ 218 h 281"/>
                <a:gd name="T12" fmla="*/ 157 w 270"/>
                <a:gd name="T13" fmla="*/ 240 h 281"/>
                <a:gd name="T14" fmla="*/ 198 w 270"/>
                <a:gd name="T15" fmla="*/ 240 h 281"/>
                <a:gd name="T16" fmla="*/ 198 w 270"/>
                <a:gd name="T17" fmla="*/ 281 h 281"/>
                <a:gd name="T18" fmla="*/ 136 w 270"/>
                <a:gd name="T19" fmla="*/ 281 h 281"/>
                <a:gd name="T20" fmla="*/ 71 w 270"/>
                <a:gd name="T21" fmla="*/ 260 h 281"/>
                <a:gd name="T22" fmla="*/ 0 w 270"/>
                <a:gd name="T23" fmla="*/ 260 h 281"/>
                <a:gd name="T24" fmla="*/ 198 w 270"/>
                <a:gd name="T25" fmla="*/ 260 h 281"/>
                <a:gd name="T26" fmla="*/ 270 w 270"/>
                <a:gd name="T27" fmla="*/ 260 h 281"/>
                <a:gd name="T28" fmla="*/ 135 w 270"/>
                <a:gd name="T29" fmla="*/ 218 h 281"/>
                <a:gd name="T30" fmla="*/ 135 w 270"/>
                <a:gd name="T31" fmla="*/ 190 h 281"/>
                <a:gd name="T32" fmla="*/ 191 w 270"/>
                <a:gd name="T33" fmla="*/ 189 h 281"/>
                <a:gd name="T34" fmla="*/ 191 w 270"/>
                <a:gd name="T35" fmla="*/ 14 h 281"/>
                <a:gd name="T36" fmla="*/ 177 w 270"/>
                <a:gd name="T37" fmla="*/ 0 h 281"/>
                <a:gd name="T38" fmla="*/ 93 w 270"/>
                <a:gd name="T39" fmla="*/ 0 h 281"/>
                <a:gd name="T40" fmla="*/ 79 w 270"/>
                <a:gd name="T41" fmla="*/ 14 h 281"/>
                <a:gd name="T42" fmla="*/ 79 w 270"/>
                <a:gd name="T43" fmla="*/ 189 h 281"/>
                <a:gd name="T44" fmla="*/ 191 w 270"/>
                <a:gd name="T45" fmla="*/ 189 h 281"/>
                <a:gd name="T46" fmla="*/ 110 w 270"/>
                <a:gd name="T47" fmla="*/ 37 h 281"/>
                <a:gd name="T48" fmla="*/ 160 w 270"/>
                <a:gd name="T49" fmla="*/ 37 h 281"/>
                <a:gd name="T50" fmla="*/ 110 w 270"/>
                <a:gd name="T51" fmla="*/ 113 h 281"/>
                <a:gd name="T52" fmla="*/ 160 w 270"/>
                <a:gd name="T53" fmla="*/ 113 h 281"/>
                <a:gd name="T54" fmla="*/ 110 w 270"/>
                <a:gd name="T55" fmla="*/ 150 h 281"/>
                <a:gd name="T56" fmla="*/ 160 w 270"/>
                <a:gd name="T57" fmla="*/ 15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0" h="281">
                  <a:moveTo>
                    <a:pt x="136" y="281"/>
                  </a:moveTo>
                  <a:cubicBezTo>
                    <a:pt x="71" y="281"/>
                    <a:pt x="71" y="281"/>
                    <a:pt x="71" y="281"/>
                  </a:cubicBezTo>
                  <a:cubicBezTo>
                    <a:pt x="71" y="240"/>
                    <a:pt x="71" y="240"/>
                    <a:pt x="71" y="240"/>
                  </a:cubicBezTo>
                  <a:cubicBezTo>
                    <a:pt x="115" y="240"/>
                    <a:pt x="115" y="240"/>
                    <a:pt x="115" y="240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98" y="240"/>
                    <a:pt x="198" y="240"/>
                    <a:pt x="198" y="240"/>
                  </a:cubicBezTo>
                  <a:cubicBezTo>
                    <a:pt x="198" y="281"/>
                    <a:pt x="198" y="281"/>
                    <a:pt x="198" y="281"/>
                  </a:cubicBezTo>
                  <a:lnTo>
                    <a:pt x="136" y="281"/>
                  </a:lnTo>
                  <a:close/>
                  <a:moveTo>
                    <a:pt x="71" y="260"/>
                  </a:moveTo>
                  <a:cubicBezTo>
                    <a:pt x="0" y="260"/>
                    <a:pt x="0" y="260"/>
                    <a:pt x="0" y="260"/>
                  </a:cubicBezTo>
                  <a:moveTo>
                    <a:pt x="198" y="260"/>
                  </a:moveTo>
                  <a:cubicBezTo>
                    <a:pt x="270" y="260"/>
                    <a:pt x="270" y="260"/>
                    <a:pt x="270" y="260"/>
                  </a:cubicBezTo>
                  <a:moveTo>
                    <a:pt x="135" y="218"/>
                  </a:moveTo>
                  <a:cubicBezTo>
                    <a:pt x="135" y="190"/>
                    <a:pt x="135" y="190"/>
                    <a:pt x="135" y="190"/>
                  </a:cubicBezTo>
                  <a:moveTo>
                    <a:pt x="191" y="189"/>
                  </a:moveTo>
                  <a:cubicBezTo>
                    <a:pt x="191" y="14"/>
                    <a:pt x="191" y="14"/>
                    <a:pt x="191" y="14"/>
                  </a:cubicBezTo>
                  <a:cubicBezTo>
                    <a:pt x="191" y="6"/>
                    <a:pt x="185" y="0"/>
                    <a:pt x="17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79" y="6"/>
                    <a:pt x="79" y="14"/>
                  </a:cubicBezTo>
                  <a:cubicBezTo>
                    <a:pt x="79" y="189"/>
                    <a:pt x="79" y="189"/>
                    <a:pt x="79" y="189"/>
                  </a:cubicBezTo>
                  <a:lnTo>
                    <a:pt x="191" y="189"/>
                  </a:lnTo>
                  <a:close/>
                  <a:moveTo>
                    <a:pt x="110" y="37"/>
                  </a:moveTo>
                  <a:cubicBezTo>
                    <a:pt x="160" y="37"/>
                    <a:pt x="160" y="37"/>
                    <a:pt x="160" y="37"/>
                  </a:cubicBezTo>
                  <a:moveTo>
                    <a:pt x="110" y="113"/>
                  </a:moveTo>
                  <a:cubicBezTo>
                    <a:pt x="160" y="113"/>
                    <a:pt x="160" y="113"/>
                    <a:pt x="160" y="113"/>
                  </a:cubicBezTo>
                  <a:moveTo>
                    <a:pt x="110" y="150"/>
                  </a:moveTo>
                  <a:cubicBezTo>
                    <a:pt x="160" y="150"/>
                    <a:pt x="160" y="150"/>
                    <a:pt x="160" y="150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3157" y="6131104"/>
              <a:ext cx="105984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1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tBot_F08B" title="Icon of a robotic chat bubble with a smiley face">
            <a:extLst>
              <a:ext uri="{FF2B5EF4-FFF2-40B4-BE49-F238E27FC236}">
                <a16:creationId xmlns:a16="http://schemas.microsoft.com/office/drawing/2014/main" xmlns="" id="{EF2FC808-2563-48A5-ACE1-F9490220C9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8798" y="2881350"/>
            <a:ext cx="574020" cy="741427"/>
          </a:xfrm>
          <a:custGeom>
            <a:avLst/>
            <a:gdLst>
              <a:gd name="T0" fmla="*/ 871 w 2742"/>
              <a:gd name="T1" fmla="*/ 1541 h 3541"/>
              <a:gd name="T2" fmla="*/ 871 w 2742"/>
              <a:gd name="T3" fmla="*/ 1791 h 3541"/>
              <a:gd name="T4" fmla="*/ 1871 w 2742"/>
              <a:gd name="T5" fmla="*/ 1541 h 3541"/>
              <a:gd name="T6" fmla="*/ 1871 w 2742"/>
              <a:gd name="T7" fmla="*/ 1791 h 3541"/>
              <a:gd name="T8" fmla="*/ 0 w 2742"/>
              <a:gd name="T9" fmla="*/ 1541 h 3541"/>
              <a:gd name="T10" fmla="*/ 0 w 2742"/>
              <a:gd name="T11" fmla="*/ 2041 h 3541"/>
              <a:gd name="T12" fmla="*/ 2742 w 2742"/>
              <a:gd name="T13" fmla="*/ 1541 h 3541"/>
              <a:gd name="T14" fmla="*/ 2742 w 2742"/>
              <a:gd name="T15" fmla="*/ 2041 h 3541"/>
              <a:gd name="T16" fmla="*/ 1371 w 2742"/>
              <a:gd name="T17" fmla="*/ 339 h 3541"/>
              <a:gd name="T18" fmla="*/ 1371 w 2742"/>
              <a:gd name="T19" fmla="*/ 916 h 3541"/>
              <a:gd name="T20" fmla="*/ 1121 w 2742"/>
              <a:gd name="T21" fmla="*/ 2916 h 3541"/>
              <a:gd name="T22" fmla="*/ 1121 w 2742"/>
              <a:gd name="T23" fmla="*/ 3541 h 3541"/>
              <a:gd name="T24" fmla="*/ 1809 w 2742"/>
              <a:gd name="T25" fmla="*/ 2916 h 3541"/>
              <a:gd name="T26" fmla="*/ 2371 w 2742"/>
              <a:gd name="T27" fmla="*/ 2916 h 3541"/>
              <a:gd name="T28" fmla="*/ 2621 w 2742"/>
              <a:gd name="T29" fmla="*/ 2666 h 3541"/>
              <a:gd name="T30" fmla="*/ 2621 w 2742"/>
              <a:gd name="T31" fmla="*/ 1166 h 3541"/>
              <a:gd name="T32" fmla="*/ 2371 w 2742"/>
              <a:gd name="T33" fmla="*/ 916 h 3541"/>
              <a:gd name="T34" fmla="*/ 371 w 2742"/>
              <a:gd name="T35" fmla="*/ 916 h 3541"/>
              <a:gd name="T36" fmla="*/ 121 w 2742"/>
              <a:gd name="T37" fmla="*/ 1166 h 3541"/>
              <a:gd name="T38" fmla="*/ 121 w 2742"/>
              <a:gd name="T39" fmla="*/ 2666 h 3541"/>
              <a:gd name="T40" fmla="*/ 371 w 2742"/>
              <a:gd name="T41" fmla="*/ 2916 h 3541"/>
              <a:gd name="T42" fmla="*/ 1121 w 2742"/>
              <a:gd name="T43" fmla="*/ 2916 h 3541"/>
              <a:gd name="T44" fmla="*/ 1371 w 2742"/>
              <a:gd name="T45" fmla="*/ 0 h 3541"/>
              <a:gd name="T46" fmla="*/ 1205 w 2742"/>
              <a:gd name="T47" fmla="*/ 166 h 3541"/>
              <a:gd name="T48" fmla="*/ 1371 w 2742"/>
              <a:gd name="T49" fmla="*/ 332 h 3541"/>
              <a:gd name="T50" fmla="*/ 1537 w 2742"/>
              <a:gd name="T51" fmla="*/ 166 h 3541"/>
              <a:gd name="T52" fmla="*/ 1371 w 2742"/>
              <a:gd name="T53" fmla="*/ 0 h 3541"/>
              <a:gd name="T54" fmla="*/ 746 w 2742"/>
              <a:gd name="T55" fmla="*/ 2157 h 3541"/>
              <a:gd name="T56" fmla="*/ 1996 w 2742"/>
              <a:gd name="T57" fmla="*/ 2157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42" h="3541">
                <a:moveTo>
                  <a:pt x="871" y="1541"/>
                </a:moveTo>
                <a:cubicBezTo>
                  <a:pt x="871" y="1791"/>
                  <a:pt x="871" y="1791"/>
                  <a:pt x="871" y="1791"/>
                </a:cubicBezTo>
                <a:moveTo>
                  <a:pt x="1871" y="1541"/>
                </a:moveTo>
                <a:cubicBezTo>
                  <a:pt x="1871" y="1791"/>
                  <a:pt x="1871" y="1791"/>
                  <a:pt x="1871" y="1791"/>
                </a:cubicBezTo>
                <a:moveTo>
                  <a:pt x="0" y="1541"/>
                </a:moveTo>
                <a:cubicBezTo>
                  <a:pt x="0" y="2041"/>
                  <a:pt x="0" y="2041"/>
                  <a:pt x="0" y="2041"/>
                </a:cubicBezTo>
                <a:moveTo>
                  <a:pt x="2742" y="1541"/>
                </a:moveTo>
                <a:cubicBezTo>
                  <a:pt x="2742" y="2041"/>
                  <a:pt x="2742" y="2041"/>
                  <a:pt x="2742" y="2041"/>
                </a:cubicBezTo>
                <a:moveTo>
                  <a:pt x="1371" y="339"/>
                </a:moveTo>
                <a:cubicBezTo>
                  <a:pt x="1371" y="916"/>
                  <a:pt x="1371" y="916"/>
                  <a:pt x="1371" y="916"/>
                </a:cubicBezTo>
                <a:moveTo>
                  <a:pt x="1121" y="2916"/>
                </a:moveTo>
                <a:cubicBezTo>
                  <a:pt x="1121" y="3541"/>
                  <a:pt x="1121" y="3541"/>
                  <a:pt x="1121" y="3541"/>
                </a:cubicBezTo>
                <a:cubicBezTo>
                  <a:pt x="1809" y="2916"/>
                  <a:pt x="1809" y="2916"/>
                  <a:pt x="1809" y="2916"/>
                </a:cubicBezTo>
                <a:cubicBezTo>
                  <a:pt x="2371" y="2916"/>
                  <a:pt x="2371" y="2916"/>
                  <a:pt x="2371" y="2916"/>
                </a:cubicBezTo>
                <a:cubicBezTo>
                  <a:pt x="2509" y="2916"/>
                  <a:pt x="2621" y="2804"/>
                  <a:pt x="2621" y="2666"/>
                </a:cubicBezTo>
                <a:cubicBezTo>
                  <a:pt x="2621" y="1166"/>
                  <a:pt x="2621" y="1166"/>
                  <a:pt x="2621" y="1166"/>
                </a:cubicBezTo>
                <a:cubicBezTo>
                  <a:pt x="2621" y="1028"/>
                  <a:pt x="2509" y="916"/>
                  <a:pt x="2371" y="916"/>
                </a:cubicBezTo>
                <a:cubicBezTo>
                  <a:pt x="371" y="916"/>
                  <a:pt x="371" y="916"/>
                  <a:pt x="371" y="916"/>
                </a:cubicBezTo>
                <a:cubicBezTo>
                  <a:pt x="233" y="916"/>
                  <a:pt x="121" y="1028"/>
                  <a:pt x="121" y="1166"/>
                </a:cubicBezTo>
                <a:cubicBezTo>
                  <a:pt x="121" y="2666"/>
                  <a:pt x="121" y="2666"/>
                  <a:pt x="121" y="2666"/>
                </a:cubicBezTo>
                <a:cubicBezTo>
                  <a:pt x="121" y="2804"/>
                  <a:pt x="233" y="2916"/>
                  <a:pt x="371" y="2916"/>
                </a:cubicBezTo>
                <a:lnTo>
                  <a:pt x="1121" y="2916"/>
                </a:lnTo>
                <a:close/>
                <a:moveTo>
                  <a:pt x="1371" y="0"/>
                </a:moveTo>
                <a:cubicBezTo>
                  <a:pt x="1279" y="0"/>
                  <a:pt x="1205" y="74"/>
                  <a:pt x="1205" y="166"/>
                </a:cubicBezTo>
                <a:cubicBezTo>
                  <a:pt x="1205" y="258"/>
                  <a:pt x="1279" y="332"/>
                  <a:pt x="1371" y="332"/>
                </a:cubicBezTo>
                <a:cubicBezTo>
                  <a:pt x="1463" y="332"/>
                  <a:pt x="1537" y="258"/>
                  <a:pt x="1537" y="166"/>
                </a:cubicBezTo>
                <a:cubicBezTo>
                  <a:pt x="1537" y="74"/>
                  <a:pt x="1463" y="0"/>
                  <a:pt x="1371" y="0"/>
                </a:cubicBezTo>
                <a:close/>
                <a:moveTo>
                  <a:pt x="746" y="2157"/>
                </a:moveTo>
                <a:cubicBezTo>
                  <a:pt x="1091" y="2502"/>
                  <a:pt x="1651" y="2502"/>
                  <a:pt x="1996" y="2157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77736" y="2603991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998769" y="846414"/>
            <a:ext cx="428599" cy="693183"/>
            <a:chOff x="3476" y="1492"/>
            <a:chExt cx="878" cy="1420"/>
          </a:xfrm>
          <a:solidFill>
            <a:schemeClr val="tx2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476" y="2014"/>
              <a:ext cx="878" cy="898"/>
            </a:xfrm>
            <a:custGeom>
              <a:avLst/>
              <a:gdLst>
                <a:gd name="T0" fmla="*/ 0 w 878"/>
                <a:gd name="T1" fmla="*/ 898 h 898"/>
                <a:gd name="T2" fmla="*/ 0 w 878"/>
                <a:gd name="T3" fmla="*/ 898 h 898"/>
                <a:gd name="T4" fmla="*/ 878 w 878"/>
                <a:gd name="T5" fmla="*/ 397 h 898"/>
                <a:gd name="T6" fmla="*/ 878 w 878"/>
                <a:gd name="T7" fmla="*/ 0 h 898"/>
                <a:gd name="T8" fmla="*/ 0 w 878"/>
                <a:gd name="T9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98">
                  <a:moveTo>
                    <a:pt x="0" y="898"/>
                  </a:moveTo>
                  <a:lnTo>
                    <a:pt x="0" y="898"/>
                  </a:lnTo>
                  <a:lnTo>
                    <a:pt x="878" y="397"/>
                  </a:lnTo>
                  <a:lnTo>
                    <a:pt x="878" y="0"/>
                  </a:lnTo>
                  <a:lnTo>
                    <a:pt x="0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76" y="1492"/>
              <a:ext cx="836" cy="689"/>
            </a:xfrm>
            <a:custGeom>
              <a:avLst/>
              <a:gdLst>
                <a:gd name="T0" fmla="*/ 0 w 836"/>
                <a:gd name="T1" fmla="*/ 0 h 689"/>
                <a:gd name="T2" fmla="*/ 0 w 836"/>
                <a:gd name="T3" fmla="*/ 376 h 689"/>
                <a:gd name="T4" fmla="*/ 564 w 836"/>
                <a:gd name="T5" fmla="*/ 689 h 689"/>
                <a:gd name="T6" fmla="*/ 836 w 836"/>
                <a:gd name="T7" fmla="*/ 480 h 689"/>
                <a:gd name="T8" fmla="*/ 0 w 836"/>
                <a:gd name="T9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689">
                  <a:moveTo>
                    <a:pt x="0" y="0"/>
                  </a:moveTo>
                  <a:lnTo>
                    <a:pt x="0" y="376"/>
                  </a:lnTo>
                  <a:lnTo>
                    <a:pt x="564" y="689"/>
                  </a:lnTo>
                  <a:lnTo>
                    <a:pt x="836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76" y="1931"/>
              <a:ext cx="293" cy="981"/>
            </a:xfrm>
            <a:custGeom>
              <a:avLst/>
              <a:gdLst>
                <a:gd name="T0" fmla="*/ 0 w 293"/>
                <a:gd name="T1" fmla="*/ 0 h 981"/>
                <a:gd name="T2" fmla="*/ 293 w 293"/>
                <a:gd name="T3" fmla="*/ 208 h 981"/>
                <a:gd name="T4" fmla="*/ 0 w 293"/>
                <a:gd name="T5" fmla="*/ 981 h 981"/>
                <a:gd name="T6" fmla="*/ 0 w 293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981">
                  <a:moveTo>
                    <a:pt x="0" y="0"/>
                  </a:moveTo>
                  <a:lnTo>
                    <a:pt x="293" y="208"/>
                  </a:lnTo>
                  <a:lnTo>
                    <a:pt x="0" y="9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4564997" y="544934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553524" y="260280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rain_2" title="Icon of a brain with circles and connection lines inside">
            <a:extLst>
              <a:ext uri="{FF2B5EF4-FFF2-40B4-BE49-F238E27FC236}">
                <a16:creationId xmlns:a16="http://schemas.microsoft.com/office/drawing/2014/main" xmlns="" id="{43831704-DBA6-45CF-8A80-E22CC7AFCA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11577" y="2989725"/>
            <a:ext cx="782480" cy="524676"/>
          </a:xfrm>
          <a:custGeom>
            <a:avLst/>
            <a:gdLst>
              <a:gd name="T0" fmla="*/ 379 w 440"/>
              <a:gd name="T1" fmla="*/ 133 h 295"/>
              <a:gd name="T2" fmla="*/ 379 w 440"/>
              <a:gd name="T3" fmla="*/ 169 h 295"/>
              <a:gd name="T4" fmla="*/ 259 w 440"/>
              <a:gd name="T5" fmla="*/ 181 h 295"/>
              <a:gd name="T6" fmla="*/ 295 w 440"/>
              <a:gd name="T7" fmla="*/ 181 h 295"/>
              <a:gd name="T8" fmla="*/ 259 w 440"/>
              <a:gd name="T9" fmla="*/ 181 h 295"/>
              <a:gd name="T10" fmla="*/ 114 w 440"/>
              <a:gd name="T11" fmla="*/ 179 h 295"/>
              <a:gd name="T12" fmla="*/ 78 w 440"/>
              <a:gd name="T13" fmla="*/ 169 h 295"/>
              <a:gd name="T14" fmla="*/ 235 w 440"/>
              <a:gd name="T15" fmla="*/ 88 h 295"/>
              <a:gd name="T16" fmla="*/ 192 w 440"/>
              <a:gd name="T17" fmla="*/ 79 h 295"/>
              <a:gd name="T18" fmla="*/ 174 w 440"/>
              <a:gd name="T19" fmla="*/ 97 h 295"/>
              <a:gd name="T20" fmla="*/ 174 w 440"/>
              <a:gd name="T21" fmla="*/ 61 h 295"/>
              <a:gd name="T22" fmla="*/ 277 w 440"/>
              <a:gd name="T23" fmla="*/ 85 h 295"/>
              <a:gd name="T24" fmla="*/ 313 w 440"/>
              <a:gd name="T25" fmla="*/ 85 h 295"/>
              <a:gd name="T26" fmla="*/ 277 w 440"/>
              <a:gd name="T27" fmla="*/ 85 h 295"/>
              <a:gd name="T28" fmla="*/ 168 w 440"/>
              <a:gd name="T29" fmla="*/ 205 h 295"/>
              <a:gd name="T30" fmla="*/ 168 w 440"/>
              <a:gd name="T31" fmla="*/ 169 h 295"/>
              <a:gd name="T32" fmla="*/ 42 w 440"/>
              <a:gd name="T33" fmla="*/ 169 h 295"/>
              <a:gd name="T34" fmla="*/ 78 w 440"/>
              <a:gd name="T35" fmla="*/ 169 h 295"/>
              <a:gd name="T36" fmla="*/ 42 w 440"/>
              <a:gd name="T37" fmla="*/ 169 h 295"/>
              <a:gd name="T38" fmla="*/ 284 w 440"/>
              <a:gd name="T39" fmla="*/ 121 h 295"/>
              <a:gd name="T40" fmla="*/ 295 w 440"/>
              <a:gd name="T41" fmla="*/ 103 h 295"/>
              <a:gd name="T42" fmla="*/ 114 w 440"/>
              <a:gd name="T43" fmla="*/ 125 h 295"/>
              <a:gd name="T44" fmla="*/ 143 w 440"/>
              <a:gd name="T45" fmla="*/ 133 h 295"/>
              <a:gd name="T46" fmla="*/ 168 w 440"/>
              <a:gd name="T47" fmla="*/ 144 h 295"/>
              <a:gd name="T48" fmla="*/ 361 w 440"/>
              <a:gd name="T49" fmla="*/ 151 h 295"/>
              <a:gd name="T50" fmla="*/ 331 w 440"/>
              <a:gd name="T51" fmla="*/ 160 h 295"/>
              <a:gd name="T52" fmla="*/ 331 w 440"/>
              <a:gd name="T53" fmla="*/ 243 h 295"/>
              <a:gd name="T54" fmla="*/ 321 w 440"/>
              <a:gd name="T55" fmla="*/ 181 h 295"/>
              <a:gd name="T56" fmla="*/ 358 w 440"/>
              <a:gd name="T57" fmla="*/ 206 h 295"/>
              <a:gd name="T58" fmla="*/ 440 w 440"/>
              <a:gd name="T59" fmla="*/ 163 h 295"/>
              <a:gd name="T60" fmla="*/ 388 w 440"/>
              <a:gd name="T61" fmla="*/ 110 h 295"/>
              <a:gd name="T62" fmla="*/ 227 w 440"/>
              <a:gd name="T63" fmla="*/ 30 h 295"/>
              <a:gd name="T64" fmla="*/ 68 w 440"/>
              <a:gd name="T65" fmla="*/ 103 h 295"/>
              <a:gd name="T66" fmla="*/ 4 w 440"/>
              <a:gd name="T67" fmla="*/ 165 h 295"/>
              <a:gd name="T68" fmla="*/ 164 w 440"/>
              <a:gd name="T69" fmla="*/ 237 h 295"/>
              <a:gd name="T70" fmla="*/ 358 w 440"/>
              <a:gd name="T71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295">
                <a:moveTo>
                  <a:pt x="361" y="151"/>
                </a:moveTo>
                <a:cubicBezTo>
                  <a:pt x="361" y="141"/>
                  <a:pt x="369" y="133"/>
                  <a:pt x="379" y="133"/>
                </a:cubicBezTo>
                <a:cubicBezTo>
                  <a:pt x="389" y="133"/>
                  <a:pt x="397" y="141"/>
                  <a:pt x="397" y="151"/>
                </a:cubicBezTo>
                <a:cubicBezTo>
                  <a:pt x="397" y="161"/>
                  <a:pt x="389" y="169"/>
                  <a:pt x="379" y="169"/>
                </a:cubicBezTo>
                <a:cubicBezTo>
                  <a:pt x="369" y="169"/>
                  <a:pt x="361" y="161"/>
                  <a:pt x="361" y="151"/>
                </a:cubicBezTo>
                <a:close/>
                <a:moveTo>
                  <a:pt x="259" y="181"/>
                </a:moveTo>
                <a:cubicBezTo>
                  <a:pt x="259" y="191"/>
                  <a:pt x="267" y="199"/>
                  <a:pt x="277" y="199"/>
                </a:cubicBezTo>
                <a:cubicBezTo>
                  <a:pt x="287" y="199"/>
                  <a:pt x="295" y="191"/>
                  <a:pt x="295" y="181"/>
                </a:cubicBezTo>
                <a:cubicBezTo>
                  <a:pt x="295" y="171"/>
                  <a:pt x="287" y="163"/>
                  <a:pt x="277" y="163"/>
                </a:cubicBezTo>
                <a:cubicBezTo>
                  <a:pt x="267" y="163"/>
                  <a:pt x="259" y="171"/>
                  <a:pt x="259" y="181"/>
                </a:cubicBezTo>
                <a:close/>
                <a:moveTo>
                  <a:pt x="114" y="23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9" y="169"/>
                  <a:pt x="104" y="169"/>
                </a:cubicBezTo>
                <a:cubicBezTo>
                  <a:pt x="104" y="169"/>
                  <a:pt x="104" y="169"/>
                  <a:pt x="78" y="169"/>
                </a:cubicBezTo>
                <a:moveTo>
                  <a:pt x="235" y="260"/>
                </a:moveTo>
                <a:cubicBezTo>
                  <a:pt x="235" y="260"/>
                  <a:pt x="235" y="260"/>
                  <a:pt x="235" y="88"/>
                </a:cubicBezTo>
                <a:cubicBezTo>
                  <a:pt x="235" y="82"/>
                  <a:pt x="231" y="79"/>
                  <a:pt x="225" y="79"/>
                </a:cubicBezTo>
                <a:cubicBezTo>
                  <a:pt x="225" y="79"/>
                  <a:pt x="225" y="79"/>
                  <a:pt x="192" y="79"/>
                </a:cubicBezTo>
                <a:moveTo>
                  <a:pt x="156" y="79"/>
                </a:moveTo>
                <a:cubicBezTo>
                  <a:pt x="156" y="89"/>
                  <a:pt x="164" y="97"/>
                  <a:pt x="174" y="97"/>
                </a:cubicBezTo>
                <a:cubicBezTo>
                  <a:pt x="184" y="97"/>
                  <a:pt x="192" y="89"/>
                  <a:pt x="192" y="79"/>
                </a:cubicBezTo>
                <a:cubicBezTo>
                  <a:pt x="192" y="69"/>
                  <a:pt x="184" y="61"/>
                  <a:pt x="174" y="61"/>
                </a:cubicBezTo>
                <a:cubicBezTo>
                  <a:pt x="164" y="61"/>
                  <a:pt x="156" y="69"/>
                  <a:pt x="156" y="79"/>
                </a:cubicBezTo>
                <a:close/>
                <a:moveTo>
                  <a:pt x="277" y="85"/>
                </a:moveTo>
                <a:cubicBezTo>
                  <a:pt x="277" y="95"/>
                  <a:pt x="285" y="103"/>
                  <a:pt x="295" y="103"/>
                </a:cubicBezTo>
                <a:cubicBezTo>
                  <a:pt x="305" y="103"/>
                  <a:pt x="313" y="95"/>
                  <a:pt x="313" y="85"/>
                </a:cubicBezTo>
                <a:cubicBezTo>
                  <a:pt x="313" y="75"/>
                  <a:pt x="305" y="67"/>
                  <a:pt x="295" y="67"/>
                </a:cubicBezTo>
                <a:cubicBezTo>
                  <a:pt x="285" y="67"/>
                  <a:pt x="277" y="75"/>
                  <a:pt x="277" y="85"/>
                </a:cubicBezTo>
                <a:close/>
                <a:moveTo>
                  <a:pt x="150" y="187"/>
                </a:moveTo>
                <a:cubicBezTo>
                  <a:pt x="150" y="197"/>
                  <a:pt x="158" y="205"/>
                  <a:pt x="168" y="205"/>
                </a:cubicBezTo>
                <a:cubicBezTo>
                  <a:pt x="178" y="205"/>
                  <a:pt x="186" y="197"/>
                  <a:pt x="186" y="187"/>
                </a:cubicBezTo>
                <a:cubicBezTo>
                  <a:pt x="186" y="177"/>
                  <a:pt x="178" y="169"/>
                  <a:pt x="168" y="169"/>
                </a:cubicBezTo>
                <a:cubicBezTo>
                  <a:pt x="158" y="169"/>
                  <a:pt x="150" y="177"/>
                  <a:pt x="150" y="187"/>
                </a:cubicBezTo>
                <a:close/>
                <a:moveTo>
                  <a:pt x="42" y="169"/>
                </a:moveTo>
                <a:cubicBezTo>
                  <a:pt x="42" y="179"/>
                  <a:pt x="50" y="187"/>
                  <a:pt x="60" y="187"/>
                </a:cubicBezTo>
                <a:cubicBezTo>
                  <a:pt x="70" y="187"/>
                  <a:pt x="78" y="179"/>
                  <a:pt x="78" y="169"/>
                </a:cubicBezTo>
                <a:cubicBezTo>
                  <a:pt x="78" y="159"/>
                  <a:pt x="70" y="151"/>
                  <a:pt x="60" y="151"/>
                </a:cubicBezTo>
                <a:cubicBezTo>
                  <a:pt x="50" y="151"/>
                  <a:pt x="42" y="159"/>
                  <a:pt x="42" y="169"/>
                </a:cubicBezTo>
                <a:close/>
                <a:moveTo>
                  <a:pt x="235" y="121"/>
                </a:moveTo>
                <a:cubicBezTo>
                  <a:pt x="235" y="121"/>
                  <a:pt x="235" y="121"/>
                  <a:pt x="284" y="121"/>
                </a:cubicBezTo>
                <a:cubicBezTo>
                  <a:pt x="290" y="121"/>
                  <a:pt x="295" y="117"/>
                  <a:pt x="295" y="112"/>
                </a:cubicBezTo>
                <a:cubicBezTo>
                  <a:pt x="295" y="112"/>
                  <a:pt x="295" y="112"/>
                  <a:pt x="295" y="103"/>
                </a:cubicBezTo>
                <a:moveTo>
                  <a:pt x="114" y="49"/>
                </a:moveTo>
                <a:cubicBezTo>
                  <a:pt x="114" y="49"/>
                  <a:pt x="114" y="51"/>
                  <a:pt x="114" y="125"/>
                </a:cubicBezTo>
                <a:cubicBezTo>
                  <a:pt x="114" y="130"/>
                  <a:pt x="118" y="133"/>
                  <a:pt x="123" y="133"/>
                </a:cubicBezTo>
                <a:cubicBezTo>
                  <a:pt x="123" y="133"/>
                  <a:pt x="123" y="133"/>
                  <a:pt x="143" y="133"/>
                </a:cubicBezTo>
                <a:cubicBezTo>
                  <a:pt x="143" y="133"/>
                  <a:pt x="143" y="133"/>
                  <a:pt x="158" y="133"/>
                </a:cubicBezTo>
                <a:cubicBezTo>
                  <a:pt x="163" y="133"/>
                  <a:pt x="168" y="139"/>
                  <a:pt x="168" y="144"/>
                </a:cubicBezTo>
                <a:cubicBezTo>
                  <a:pt x="168" y="144"/>
                  <a:pt x="168" y="144"/>
                  <a:pt x="168" y="169"/>
                </a:cubicBezTo>
                <a:moveTo>
                  <a:pt x="361" y="151"/>
                </a:moveTo>
                <a:cubicBezTo>
                  <a:pt x="361" y="151"/>
                  <a:pt x="361" y="151"/>
                  <a:pt x="340" y="151"/>
                </a:cubicBezTo>
                <a:cubicBezTo>
                  <a:pt x="335" y="151"/>
                  <a:pt x="331" y="155"/>
                  <a:pt x="331" y="160"/>
                </a:cubicBezTo>
                <a:cubicBezTo>
                  <a:pt x="331" y="160"/>
                  <a:pt x="331" y="160"/>
                  <a:pt x="331" y="205"/>
                </a:cubicBezTo>
                <a:moveTo>
                  <a:pt x="331" y="243"/>
                </a:moveTo>
                <a:cubicBezTo>
                  <a:pt x="331" y="243"/>
                  <a:pt x="331" y="243"/>
                  <a:pt x="331" y="190"/>
                </a:cubicBezTo>
                <a:cubicBezTo>
                  <a:pt x="331" y="185"/>
                  <a:pt x="327" y="181"/>
                  <a:pt x="321" y="181"/>
                </a:cubicBezTo>
                <a:cubicBezTo>
                  <a:pt x="321" y="181"/>
                  <a:pt x="321" y="181"/>
                  <a:pt x="295" y="181"/>
                </a:cubicBezTo>
                <a:moveTo>
                  <a:pt x="358" y="206"/>
                </a:moveTo>
                <a:cubicBezTo>
                  <a:pt x="367" y="212"/>
                  <a:pt x="377" y="215"/>
                  <a:pt x="388" y="215"/>
                </a:cubicBezTo>
                <a:cubicBezTo>
                  <a:pt x="417" y="215"/>
                  <a:pt x="440" y="192"/>
                  <a:pt x="440" y="163"/>
                </a:cubicBezTo>
                <a:cubicBezTo>
                  <a:pt x="440" y="134"/>
                  <a:pt x="417" y="111"/>
                  <a:pt x="388" y="111"/>
                </a:cubicBezTo>
                <a:cubicBezTo>
                  <a:pt x="388" y="110"/>
                  <a:pt x="388" y="110"/>
                  <a:pt x="388" y="110"/>
                </a:cubicBezTo>
                <a:cubicBezTo>
                  <a:pt x="388" y="110"/>
                  <a:pt x="379" y="38"/>
                  <a:pt x="310" y="41"/>
                </a:cubicBezTo>
                <a:cubicBezTo>
                  <a:pt x="310" y="41"/>
                  <a:pt x="275" y="4"/>
                  <a:pt x="227" y="30"/>
                </a:cubicBezTo>
                <a:cubicBezTo>
                  <a:pt x="227" y="30"/>
                  <a:pt x="183" y="0"/>
                  <a:pt x="146" y="53"/>
                </a:cubicBezTo>
                <a:cubicBezTo>
                  <a:pt x="146" y="53"/>
                  <a:pt x="79" y="26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7" y="116"/>
                  <a:pt x="4" y="165"/>
                </a:cubicBezTo>
                <a:cubicBezTo>
                  <a:pt x="0" y="213"/>
                  <a:pt x="42" y="247"/>
                  <a:pt x="87" y="215"/>
                </a:cubicBezTo>
                <a:cubicBezTo>
                  <a:pt x="87" y="215"/>
                  <a:pt x="120" y="263"/>
                  <a:pt x="164" y="237"/>
                </a:cubicBezTo>
                <a:cubicBezTo>
                  <a:pt x="164" y="237"/>
                  <a:pt x="222" y="295"/>
                  <a:pt x="270" y="235"/>
                </a:cubicBezTo>
                <a:cubicBezTo>
                  <a:pt x="270" y="235"/>
                  <a:pt x="329" y="282"/>
                  <a:pt x="358" y="206"/>
                </a:cubicBezTo>
                <a:close/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64997" y="464939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67717" y="4504084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globe_2" title="Icon of a sphere made of lines">
            <a:extLst>
              <a:ext uri="{FF2B5EF4-FFF2-40B4-BE49-F238E27FC236}">
                <a16:creationId xmlns:a16="http://schemas.microsoft.com/office/drawing/2014/main" xmlns="" id="{7D3E6722-9215-472A-9F24-9CE8537810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56941" y="4693308"/>
            <a:ext cx="365760" cy="365760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1114" y="1870548"/>
            <a:ext cx="190340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Dynamics 365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28137" y="3908248"/>
            <a:ext cx="237084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4835" y="5945534"/>
            <a:ext cx="1415965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4284" y="3927756"/>
            <a:ext cx="230306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Bot 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2343" y="5248292"/>
            <a:ext cx="77495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</p:txBody>
      </p:sp>
      <p:cxnSp>
        <p:nvCxnSpPr>
          <p:cNvPr id="21" name="Straight Arrow Connector 24"/>
          <p:cNvCxnSpPr>
            <a:stCxn id="5" idx="6"/>
            <a:endCxn id="10" idx="2"/>
          </p:cNvCxnSpPr>
          <p:nvPr/>
        </p:nvCxnSpPr>
        <p:spPr>
          <a:xfrm flipV="1">
            <a:off x="3573880" y="1193006"/>
            <a:ext cx="991117" cy="20590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/>
          <p:cNvCxnSpPr>
            <a:stCxn id="5" idx="6"/>
            <a:endCxn id="11" idx="2"/>
          </p:cNvCxnSpPr>
          <p:nvPr/>
        </p:nvCxnSpPr>
        <p:spPr>
          <a:xfrm flipV="1">
            <a:off x="3573880" y="3250872"/>
            <a:ext cx="979644" cy="11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>
            <a:stCxn id="5" idx="6"/>
            <a:endCxn id="13" idx="2"/>
          </p:cNvCxnSpPr>
          <p:nvPr/>
        </p:nvCxnSpPr>
        <p:spPr>
          <a:xfrm>
            <a:off x="3573880" y="3252063"/>
            <a:ext cx="991117" cy="20453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aker_F196" title="Icon of a scientific flask with liquid in it">
            <a:extLst>
              <a:ext uri="{FF2B5EF4-FFF2-40B4-BE49-F238E27FC236}">
                <a16:creationId xmlns:a16="http://schemas.microsoft.com/office/drawing/2014/main" xmlns="" id="{2BA98208-A342-4DC4-8776-7A4CCA48F6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65860" y="5039398"/>
            <a:ext cx="482944" cy="558012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aptop_E770" title="Icon of a laptop">
            <a:extLst>
              <a:ext uri="{FF2B5EF4-FFF2-40B4-BE49-F238E27FC236}">
                <a16:creationId xmlns:a16="http://schemas.microsoft.com/office/drawing/2014/main" xmlns="" id="{B26D4F93-AEF4-4836-BA68-3EFBAD2D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452" y="3021961"/>
            <a:ext cx="686105" cy="457822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25433" y="260854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282" y="3927488"/>
            <a:ext cx="124444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Browser</a:t>
            </a:r>
          </a:p>
        </p:txBody>
      </p:sp>
      <p:cxnSp>
        <p:nvCxnSpPr>
          <p:cNvPr id="28" name="Straight Arrow Connector 24"/>
          <p:cNvCxnSpPr>
            <a:stCxn id="26" idx="6"/>
            <a:endCxn id="5" idx="2"/>
          </p:cNvCxnSpPr>
          <p:nvPr/>
        </p:nvCxnSpPr>
        <p:spPr>
          <a:xfrm flipV="1">
            <a:off x="1821577" y="3252063"/>
            <a:ext cx="456159" cy="4549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795167" y="4504084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1870" y="5248292"/>
            <a:ext cx="107080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Cortana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93256" y="1335787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0207" y="2079995"/>
            <a:ext cx="89030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Skype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65181" y="4667865"/>
            <a:ext cx="416646" cy="416646"/>
            <a:chOff x="7279575" y="4867910"/>
            <a:chExt cx="2242504" cy="2242502"/>
          </a:xfrm>
        </p:grpSpPr>
        <p:sp>
          <p:nvSpPr>
            <p:cNvPr id="34" name="Freeform: Shape 47"/>
            <p:cNvSpPr/>
            <p:nvPr/>
          </p:nvSpPr>
          <p:spPr bwMode="auto">
            <a:xfrm>
              <a:off x="7279575" y="4867910"/>
              <a:ext cx="2242504" cy="2242502"/>
            </a:xfrm>
            <a:custGeom>
              <a:avLst/>
              <a:gdLst>
                <a:gd name="connsiteX0" fmla="*/ 1121252 w 2242504"/>
                <a:gd name="connsiteY0" fmla="*/ 224314 h 2242502"/>
                <a:gd name="connsiteX1" fmla="*/ 224314 w 2242504"/>
                <a:gd name="connsiteY1" fmla="*/ 1121251 h 2242502"/>
                <a:gd name="connsiteX2" fmla="*/ 1121252 w 2242504"/>
                <a:gd name="connsiteY2" fmla="*/ 2018188 h 2242502"/>
                <a:gd name="connsiteX3" fmla="*/ 2018190 w 2242504"/>
                <a:gd name="connsiteY3" fmla="*/ 1121251 h 2242502"/>
                <a:gd name="connsiteX4" fmla="*/ 1121252 w 2242504"/>
                <a:gd name="connsiteY4" fmla="*/ 224314 h 2242502"/>
                <a:gd name="connsiteX5" fmla="*/ 1121252 w 2242504"/>
                <a:gd name="connsiteY5" fmla="*/ 0 h 2242502"/>
                <a:gd name="connsiteX6" fmla="*/ 2242504 w 2242504"/>
                <a:gd name="connsiteY6" fmla="*/ 1121251 h 2242502"/>
                <a:gd name="connsiteX7" fmla="*/ 1121252 w 2242504"/>
                <a:gd name="connsiteY7" fmla="*/ 2242502 h 2242502"/>
                <a:gd name="connsiteX8" fmla="*/ 0 w 2242504"/>
                <a:gd name="connsiteY8" fmla="*/ 1121251 h 2242502"/>
                <a:gd name="connsiteX9" fmla="*/ 1121252 w 2242504"/>
                <a:gd name="connsiteY9" fmla="*/ 0 h 224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504" h="2242502">
                  <a:moveTo>
                    <a:pt x="1121252" y="224314"/>
                  </a:moveTo>
                  <a:cubicBezTo>
                    <a:pt x="625887" y="224314"/>
                    <a:pt x="224314" y="625886"/>
                    <a:pt x="224314" y="1121251"/>
                  </a:cubicBezTo>
                  <a:cubicBezTo>
                    <a:pt x="224314" y="1616616"/>
                    <a:pt x="625887" y="2018188"/>
                    <a:pt x="1121252" y="2018188"/>
                  </a:cubicBezTo>
                  <a:cubicBezTo>
                    <a:pt x="1616617" y="2018188"/>
                    <a:pt x="2018190" y="1616616"/>
                    <a:pt x="2018190" y="1121251"/>
                  </a:cubicBezTo>
                  <a:cubicBezTo>
                    <a:pt x="2018190" y="625886"/>
                    <a:pt x="1616617" y="224314"/>
                    <a:pt x="1121252" y="224314"/>
                  </a:cubicBezTo>
                  <a:close/>
                  <a:moveTo>
                    <a:pt x="1121252" y="0"/>
                  </a:moveTo>
                  <a:cubicBezTo>
                    <a:pt x="1740502" y="0"/>
                    <a:pt x="2242504" y="502001"/>
                    <a:pt x="2242504" y="1121251"/>
                  </a:cubicBezTo>
                  <a:cubicBezTo>
                    <a:pt x="2242504" y="1740501"/>
                    <a:pt x="1740502" y="2242502"/>
                    <a:pt x="1121252" y="2242502"/>
                  </a:cubicBezTo>
                  <a:cubicBezTo>
                    <a:pt x="502002" y="2242502"/>
                    <a:pt x="0" y="1740501"/>
                    <a:pt x="0" y="1121251"/>
                  </a:cubicBezTo>
                  <a:cubicBezTo>
                    <a:pt x="0" y="502001"/>
                    <a:pt x="502002" y="0"/>
                    <a:pt x="11212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Freeform: Shape 48"/>
            <p:cNvSpPr/>
            <p:nvPr/>
          </p:nvSpPr>
          <p:spPr bwMode="auto">
            <a:xfrm>
              <a:off x="7503889" y="5092224"/>
              <a:ext cx="1793876" cy="1793874"/>
            </a:xfrm>
            <a:custGeom>
              <a:avLst/>
              <a:gdLst>
                <a:gd name="connsiteX0" fmla="*/ 896938 w 1793876"/>
                <a:gd name="connsiteY0" fmla="*/ 146526 h 1793874"/>
                <a:gd name="connsiteX1" fmla="*/ 146525 w 1793876"/>
                <a:gd name="connsiteY1" fmla="*/ 896937 h 1793874"/>
                <a:gd name="connsiteX2" fmla="*/ 896938 w 1793876"/>
                <a:gd name="connsiteY2" fmla="*/ 1647348 h 1793874"/>
                <a:gd name="connsiteX3" fmla="*/ 1647351 w 1793876"/>
                <a:gd name="connsiteY3" fmla="*/ 896937 h 1793874"/>
                <a:gd name="connsiteX4" fmla="*/ 896938 w 1793876"/>
                <a:gd name="connsiteY4" fmla="*/ 146526 h 1793874"/>
                <a:gd name="connsiteX5" fmla="*/ 896938 w 1793876"/>
                <a:gd name="connsiteY5" fmla="*/ 0 h 1793874"/>
                <a:gd name="connsiteX6" fmla="*/ 1793876 w 1793876"/>
                <a:gd name="connsiteY6" fmla="*/ 896937 h 1793874"/>
                <a:gd name="connsiteX7" fmla="*/ 896938 w 1793876"/>
                <a:gd name="connsiteY7" fmla="*/ 1793874 h 1793874"/>
                <a:gd name="connsiteX8" fmla="*/ 0 w 1793876"/>
                <a:gd name="connsiteY8" fmla="*/ 896937 h 1793874"/>
                <a:gd name="connsiteX9" fmla="*/ 896938 w 1793876"/>
                <a:gd name="connsiteY9" fmla="*/ 0 h 179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3876" h="1793874">
                  <a:moveTo>
                    <a:pt x="896938" y="146526"/>
                  </a:moveTo>
                  <a:cubicBezTo>
                    <a:pt x="482496" y="146526"/>
                    <a:pt x="146525" y="482496"/>
                    <a:pt x="146525" y="896937"/>
                  </a:cubicBezTo>
                  <a:cubicBezTo>
                    <a:pt x="146525" y="1311378"/>
                    <a:pt x="482496" y="1647348"/>
                    <a:pt x="896938" y="1647348"/>
                  </a:cubicBezTo>
                  <a:cubicBezTo>
                    <a:pt x="1311380" y="1647348"/>
                    <a:pt x="1647351" y="1311378"/>
                    <a:pt x="1647351" y="896937"/>
                  </a:cubicBezTo>
                  <a:cubicBezTo>
                    <a:pt x="1647351" y="482496"/>
                    <a:pt x="1311380" y="146526"/>
                    <a:pt x="896938" y="146526"/>
                  </a:cubicBezTo>
                  <a:close/>
                  <a:moveTo>
                    <a:pt x="896938" y="0"/>
                  </a:moveTo>
                  <a:cubicBezTo>
                    <a:pt x="1392303" y="0"/>
                    <a:pt x="1793876" y="401572"/>
                    <a:pt x="1793876" y="896937"/>
                  </a:cubicBezTo>
                  <a:cubicBezTo>
                    <a:pt x="1793876" y="1392302"/>
                    <a:pt x="1392303" y="1793874"/>
                    <a:pt x="896938" y="1793874"/>
                  </a:cubicBezTo>
                  <a:cubicBezTo>
                    <a:pt x="401573" y="1793874"/>
                    <a:pt x="0" y="1392302"/>
                    <a:pt x="0" y="896937"/>
                  </a:cubicBezTo>
                  <a:cubicBezTo>
                    <a:pt x="0" y="401572"/>
                    <a:pt x="401573" y="0"/>
                    <a:pt x="896938" y="0"/>
                  </a:cubicBezTo>
                  <a:close/>
                </a:path>
              </a:pathLst>
            </a:custGeom>
            <a:solidFill>
              <a:schemeClr val="tx2">
                <a:alpha val="41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" name="Freeform 13"/>
          <p:cNvSpPr>
            <a:spLocks noChangeAspect="1" noEditPoints="1"/>
          </p:cNvSpPr>
          <p:nvPr/>
        </p:nvSpPr>
        <p:spPr bwMode="black">
          <a:xfrm>
            <a:off x="965180" y="1497147"/>
            <a:ext cx="416646" cy="421487"/>
          </a:xfrm>
          <a:custGeom>
            <a:avLst/>
            <a:gdLst>
              <a:gd name="T0" fmla="*/ 747 w 769"/>
              <a:gd name="T1" fmla="*/ 473 h 780"/>
              <a:gd name="T2" fmla="*/ 756 w 769"/>
              <a:gd name="T3" fmla="*/ 394 h 780"/>
              <a:gd name="T4" fmla="*/ 389 w 769"/>
              <a:gd name="T5" fmla="*/ 27 h 780"/>
              <a:gd name="T6" fmla="*/ 326 w 769"/>
              <a:gd name="T7" fmla="*/ 33 h 780"/>
              <a:gd name="T8" fmla="*/ 213 w 769"/>
              <a:gd name="T9" fmla="*/ 0 h 780"/>
              <a:gd name="T10" fmla="*/ 0 w 769"/>
              <a:gd name="T11" fmla="*/ 213 h 780"/>
              <a:gd name="T12" fmla="*/ 29 w 769"/>
              <a:gd name="T13" fmla="*/ 320 h 780"/>
              <a:gd name="T14" fmla="*/ 22 w 769"/>
              <a:gd name="T15" fmla="*/ 394 h 780"/>
              <a:gd name="T16" fmla="*/ 389 w 769"/>
              <a:gd name="T17" fmla="*/ 761 h 780"/>
              <a:gd name="T18" fmla="*/ 456 w 769"/>
              <a:gd name="T19" fmla="*/ 755 h 780"/>
              <a:gd name="T20" fmla="*/ 556 w 769"/>
              <a:gd name="T21" fmla="*/ 780 h 780"/>
              <a:gd name="T22" fmla="*/ 769 w 769"/>
              <a:gd name="T23" fmla="*/ 567 h 780"/>
              <a:gd name="T24" fmla="*/ 747 w 769"/>
              <a:gd name="T25" fmla="*/ 473 h 780"/>
              <a:gd name="T26" fmla="*/ 577 w 769"/>
              <a:gd name="T27" fmla="*/ 570 h 780"/>
              <a:gd name="T28" fmla="*/ 502 w 769"/>
              <a:gd name="T29" fmla="*/ 626 h 780"/>
              <a:gd name="T30" fmla="*/ 388 w 769"/>
              <a:gd name="T31" fmla="*/ 646 h 780"/>
              <a:gd name="T32" fmla="*/ 256 w 769"/>
              <a:gd name="T33" fmla="*/ 619 h 780"/>
              <a:gd name="T34" fmla="*/ 196 w 769"/>
              <a:gd name="T35" fmla="*/ 565 h 780"/>
              <a:gd name="T36" fmla="*/ 172 w 769"/>
              <a:gd name="T37" fmla="*/ 499 h 780"/>
              <a:gd name="T38" fmla="*/ 188 w 769"/>
              <a:gd name="T39" fmla="*/ 464 h 780"/>
              <a:gd name="T40" fmla="*/ 226 w 769"/>
              <a:gd name="T41" fmla="*/ 450 h 780"/>
              <a:gd name="T42" fmla="*/ 258 w 769"/>
              <a:gd name="T43" fmla="*/ 461 h 780"/>
              <a:gd name="T44" fmla="*/ 280 w 769"/>
              <a:gd name="T45" fmla="*/ 493 h 780"/>
              <a:gd name="T46" fmla="*/ 301 w 769"/>
              <a:gd name="T47" fmla="*/ 530 h 780"/>
              <a:gd name="T48" fmla="*/ 332 w 769"/>
              <a:gd name="T49" fmla="*/ 554 h 780"/>
              <a:gd name="T50" fmla="*/ 385 w 769"/>
              <a:gd name="T51" fmla="*/ 563 h 780"/>
              <a:gd name="T52" fmla="*/ 459 w 769"/>
              <a:gd name="T53" fmla="*/ 544 h 780"/>
              <a:gd name="T54" fmla="*/ 486 w 769"/>
              <a:gd name="T55" fmla="*/ 498 h 780"/>
              <a:gd name="T56" fmla="*/ 472 w 769"/>
              <a:gd name="T57" fmla="*/ 463 h 780"/>
              <a:gd name="T58" fmla="*/ 433 w 769"/>
              <a:gd name="T59" fmla="*/ 442 h 780"/>
              <a:gd name="T60" fmla="*/ 365 w 769"/>
              <a:gd name="T61" fmla="*/ 425 h 780"/>
              <a:gd name="T62" fmla="*/ 269 w 769"/>
              <a:gd name="T63" fmla="*/ 396 h 780"/>
              <a:gd name="T64" fmla="*/ 206 w 769"/>
              <a:gd name="T65" fmla="*/ 350 h 780"/>
              <a:gd name="T66" fmla="*/ 182 w 769"/>
              <a:gd name="T67" fmla="*/ 277 h 780"/>
              <a:gd name="T68" fmla="*/ 207 w 769"/>
              <a:gd name="T69" fmla="*/ 202 h 780"/>
              <a:gd name="T70" fmla="*/ 279 w 769"/>
              <a:gd name="T71" fmla="*/ 153 h 780"/>
              <a:gd name="T72" fmla="*/ 386 w 769"/>
              <a:gd name="T73" fmla="*/ 136 h 780"/>
              <a:gd name="T74" fmla="*/ 472 w 769"/>
              <a:gd name="T75" fmla="*/ 147 h 780"/>
              <a:gd name="T76" fmla="*/ 532 w 769"/>
              <a:gd name="T77" fmla="*/ 178 h 780"/>
              <a:gd name="T78" fmla="*/ 568 w 769"/>
              <a:gd name="T79" fmla="*/ 218 h 780"/>
              <a:gd name="T80" fmla="*/ 580 w 769"/>
              <a:gd name="T81" fmla="*/ 259 h 780"/>
              <a:gd name="T82" fmla="*/ 565 w 769"/>
              <a:gd name="T83" fmla="*/ 295 h 780"/>
              <a:gd name="T84" fmla="*/ 527 w 769"/>
              <a:gd name="T85" fmla="*/ 311 h 780"/>
              <a:gd name="T86" fmla="*/ 495 w 769"/>
              <a:gd name="T87" fmla="*/ 301 h 780"/>
              <a:gd name="T88" fmla="*/ 473 w 769"/>
              <a:gd name="T89" fmla="*/ 272 h 780"/>
              <a:gd name="T90" fmla="*/ 440 w 769"/>
              <a:gd name="T91" fmla="*/ 231 h 780"/>
              <a:gd name="T92" fmla="*/ 379 w 769"/>
              <a:gd name="T93" fmla="*/ 217 h 780"/>
              <a:gd name="T94" fmla="*/ 316 w 769"/>
              <a:gd name="T95" fmla="*/ 232 h 780"/>
              <a:gd name="T96" fmla="*/ 293 w 769"/>
              <a:gd name="T97" fmla="*/ 268 h 780"/>
              <a:gd name="T98" fmla="*/ 300 w 769"/>
              <a:gd name="T99" fmla="*/ 289 h 780"/>
              <a:gd name="T100" fmla="*/ 322 w 769"/>
              <a:gd name="T101" fmla="*/ 306 h 780"/>
              <a:gd name="T102" fmla="*/ 352 w 769"/>
              <a:gd name="T103" fmla="*/ 317 h 780"/>
              <a:gd name="T104" fmla="*/ 402 w 769"/>
              <a:gd name="T105" fmla="*/ 329 h 780"/>
              <a:gd name="T106" fmla="*/ 483 w 769"/>
              <a:gd name="T107" fmla="*/ 351 h 780"/>
              <a:gd name="T108" fmla="*/ 546 w 769"/>
              <a:gd name="T109" fmla="*/ 379 h 780"/>
              <a:gd name="T110" fmla="*/ 588 w 769"/>
              <a:gd name="T111" fmla="*/ 423 h 780"/>
              <a:gd name="T112" fmla="*/ 603 w 769"/>
              <a:gd name="T113" fmla="*/ 488 h 780"/>
              <a:gd name="T114" fmla="*/ 577 w 769"/>
              <a:gd name="T115" fmla="*/ 57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9" h="780">
                <a:moveTo>
                  <a:pt x="747" y="473"/>
                </a:moveTo>
                <a:cubicBezTo>
                  <a:pt x="753" y="448"/>
                  <a:pt x="756" y="421"/>
                  <a:pt x="756" y="394"/>
                </a:cubicBezTo>
                <a:cubicBezTo>
                  <a:pt x="756" y="192"/>
                  <a:pt x="591" y="27"/>
                  <a:pt x="389" y="27"/>
                </a:cubicBezTo>
                <a:cubicBezTo>
                  <a:pt x="367" y="27"/>
                  <a:pt x="346" y="29"/>
                  <a:pt x="326" y="33"/>
                </a:cubicBezTo>
                <a:cubicBezTo>
                  <a:pt x="293" y="12"/>
                  <a:pt x="254" y="0"/>
                  <a:pt x="213" y="0"/>
                </a:cubicBezTo>
                <a:cubicBezTo>
                  <a:pt x="95" y="0"/>
                  <a:pt x="0" y="95"/>
                  <a:pt x="0" y="213"/>
                </a:cubicBezTo>
                <a:cubicBezTo>
                  <a:pt x="0" y="252"/>
                  <a:pt x="11" y="289"/>
                  <a:pt x="29" y="320"/>
                </a:cubicBezTo>
                <a:cubicBezTo>
                  <a:pt x="24" y="344"/>
                  <a:pt x="22" y="369"/>
                  <a:pt x="22" y="394"/>
                </a:cubicBezTo>
                <a:cubicBezTo>
                  <a:pt x="22" y="597"/>
                  <a:pt x="186" y="761"/>
                  <a:pt x="389" y="761"/>
                </a:cubicBezTo>
                <a:cubicBezTo>
                  <a:pt x="412" y="761"/>
                  <a:pt x="434" y="759"/>
                  <a:pt x="456" y="755"/>
                </a:cubicBezTo>
                <a:cubicBezTo>
                  <a:pt x="486" y="771"/>
                  <a:pt x="520" y="780"/>
                  <a:pt x="556" y="780"/>
                </a:cubicBezTo>
                <a:cubicBezTo>
                  <a:pt x="674" y="780"/>
                  <a:pt x="769" y="685"/>
                  <a:pt x="769" y="567"/>
                </a:cubicBezTo>
                <a:cubicBezTo>
                  <a:pt x="769" y="534"/>
                  <a:pt x="761" y="501"/>
                  <a:pt x="747" y="473"/>
                </a:cubicBezTo>
                <a:close/>
                <a:moveTo>
                  <a:pt x="577" y="570"/>
                </a:moveTo>
                <a:cubicBezTo>
                  <a:pt x="560" y="594"/>
                  <a:pt x="535" y="613"/>
                  <a:pt x="502" y="626"/>
                </a:cubicBezTo>
                <a:cubicBezTo>
                  <a:pt x="470" y="640"/>
                  <a:pt x="432" y="646"/>
                  <a:pt x="388" y="646"/>
                </a:cubicBezTo>
                <a:cubicBezTo>
                  <a:pt x="335" y="646"/>
                  <a:pt x="291" y="637"/>
                  <a:pt x="256" y="619"/>
                </a:cubicBezTo>
                <a:cubicBezTo>
                  <a:pt x="232" y="605"/>
                  <a:pt x="211" y="587"/>
                  <a:pt x="196" y="565"/>
                </a:cubicBezTo>
                <a:cubicBezTo>
                  <a:pt x="180" y="543"/>
                  <a:pt x="172" y="520"/>
                  <a:pt x="172" y="499"/>
                </a:cubicBezTo>
                <a:cubicBezTo>
                  <a:pt x="172" y="485"/>
                  <a:pt x="177" y="474"/>
                  <a:pt x="188" y="464"/>
                </a:cubicBezTo>
                <a:cubicBezTo>
                  <a:pt x="198" y="455"/>
                  <a:pt x="211" y="450"/>
                  <a:pt x="226" y="450"/>
                </a:cubicBezTo>
                <a:cubicBezTo>
                  <a:pt x="239" y="450"/>
                  <a:pt x="249" y="454"/>
                  <a:pt x="258" y="461"/>
                </a:cubicBezTo>
                <a:cubicBezTo>
                  <a:pt x="267" y="468"/>
                  <a:pt x="274" y="479"/>
                  <a:pt x="280" y="493"/>
                </a:cubicBezTo>
                <a:cubicBezTo>
                  <a:pt x="286" y="508"/>
                  <a:pt x="293" y="520"/>
                  <a:pt x="301" y="530"/>
                </a:cubicBezTo>
                <a:cubicBezTo>
                  <a:pt x="308" y="540"/>
                  <a:pt x="318" y="548"/>
                  <a:pt x="332" y="554"/>
                </a:cubicBezTo>
                <a:cubicBezTo>
                  <a:pt x="345" y="560"/>
                  <a:pt x="363" y="563"/>
                  <a:pt x="385" y="563"/>
                </a:cubicBezTo>
                <a:cubicBezTo>
                  <a:pt x="415" y="563"/>
                  <a:pt x="440" y="557"/>
                  <a:pt x="459" y="544"/>
                </a:cubicBezTo>
                <a:cubicBezTo>
                  <a:pt x="477" y="532"/>
                  <a:pt x="486" y="517"/>
                  <a:pt x="486" y="498"/>
                </a:cubicBezTo>
                <a:cubicBezTo>
                  <a:pt x="486" y="484"/>
                  <a:pt x="481" y="472"/>
                  <a:pt x="472" y="463"/>
                </a:cubicBezTo>
                <a:cubicBezTo>
                  <a:pt x="462" y="454"/>
                  <a:pt x="449" y="447"/>
                  <a:pt x="433" y="442"/>
                </a:cubicBezTo>
                <a:cubicBezTo>
                  <a:pt x="416" y="437"/>
                  <a:pt x="393" y="431"/>
                  <a:pt x="365" y="425"/>
                </a:cubicBezTo>
                <a:cubicBezTo>
                  <a:pt x="327" y="417"/>
                  <a:pt x="295" y="407"/>
                  <a:pt x="269" y="396"/>
                </a:cubicBezTo>
                <a:cubicBezTo>
                  <a:pt x="243" y="385"/>
                  <a:pt x="222" y="370"/>
                  <a:pt x="206" y="350"/>
                </a:cubicBezTo>
                <a:cubicBezTo>
                  <a:pt x="190" y="331"/>
                  <a:pt x="182" y="306"/>
                  <a:pt x="182" y="277"/>
                </a:cubicBezTo>
                <a:cubicBezTo>
                  <a:pt x="182" y="249"/>
                  <a:pt x="191" y="224"/>
                  <a:pt x="207" y="202"/>
                </a:cubicBezTo>
                <a:cubicBezTo>
                  <a:pt x="224" y="181"/>
                  <a:pt x="248" y="164"/>
                  <a:pt x="279" y="153"/>
                </a:cubicBezTo>
                <a:cubicBezTo>
                  <a:pt x="309" y="142"/>
                  <a:pt x="345" y="136"/>
                  <a:pt x="386" y="136"/>
                </a:cubicBezTo>
                <a:cubicBezTo>
                  <a:pt x="419" y="136"/>
                  <a:pt x="448" y="140"/>
                  <a:pt x="472" y="147"/>
                </a:cubicBezTo>
                <a:cubicBezTo>
                  <a:pt x="496" y="155"/>
                  <a:pt x="516" y="165"/>
                  <a:pt x="532" y="178"/>
                </a:cubicBezTo>
                <a:cubicBezTo>
                  <a:pt x="549" y="190"/>
                  <a:pt x="561" y="204"/>
                  <a:pt x="568" y="218"/>
                </a:cubicBezTo>
                <a:cubicBezTo>
                  <a:pt x="576" y="232"/>
                  <a:pt x="580" y="246"/>
                  <a:pt x="580" y="259"/>
                </a:cubicBezTo>
                <a:cubicBezTo>
                  <a:pt x="580" y="273"/>
                  <a:pt x="575" y="284"/>
                  <a:pt x="565" y="295"/>
                </a:cubicBezTo>
                <a:cubicBezTo>
                  <a:pt x="555" y="305"/>
                  <a:pt x="542" y="311"/>
                  <a:pt x="527" y="311"/>
                </a:cubicBezTo>
                <a:cubicBezTo>
                  <a:pt x="513" y="311"/>
                  <a:pt x="503" y="307"/>
                  <a:pt x="495" y="301"/>
                </a:cubicBezTo>
                <a:cubicBezTo>
                  <a:pt x="488" y="295"/>
                  <a:pt x="481" y="285"/>
                  <a:pt x="473" y="272"/>
                </a:cubicBezTo>
                <a:cubicBezTo>
                  <a:pt x="464" y="254"/>
                  <a:pt x="453" y="241"/>
                  <a:pt x="440" y="231"/>
                </a:cubicBezTo>
                <a:cubicBezTo>
                  <a:pt x="428" y="221"/>
                  <a:pt x="407" y="217"/>
                  <a:pt x="379" y="217"/>
                </a:cubicBezTo>
                <a:cubicBezTo>
                  <a:pt x="353" y="217"/>
                  <a:pt x="331" y="222"/>
                  <a:pt x="316" y="232"/>
                </a:cubicBezTo>
                <a:cubicBezTo>
                  <a:pt x="300" y="242"/>
                  <a:pt x="293" y="254"/>
                  <a:pt x="293" y="268"/>
                </a:cubicBezTo>
                <a:cubicBezTo>
                  <a:pt x="293" y="276"/>
                  <a:pt x="295" y="283"/>
                  <a:pt x="300" y="289"/>
                </a:cubicBezTo>
                <a:cubicBezTo>
                  <a:pt x="305" y="295"/>
                  <a:pt x="313" y="301"/>
                  <a:pt x="322" y="306"/>
                </a:cubicBezTo>
                <a:cubicBezTo>
                  <a:pt x="332" y="310"/>
                  <a:pt x="342" y="314"/>
                  <a:pt x="352" y="317"/>
                </a:cubicBezTo>
                <a:cubicBezTo>
                  <a:pt x="362" y="320"/>
                  <a:pt x="379" y="324"/>
                  <a:pt x="402" y="329"/>
                </a:cubicBezTo>
                <a:cubicBezTo>
                  <a:pt x="432" y="336"/>
                  <a:pt x="459" y="343"/>
                  <a:pt x="483" y="351"/>
                </a:cubicBezTo>
                <a:cubicBezTo>
                  <a:pt x="508" y="359"/>
                  <a:pt x="529" y="368"/>
                  <a:pt x="546" y="379"/>
                </a:cubicBezTo>
                <a:cubicBezTo>
                  <a:pt x="564" y="391"/>
                  <a:pt x="578" y="406"/>
                  <a:pt x="588" y="423"/>
                </a:cubicBezTo>
                <a:cubicBezTo>
                  <a:pt x="598" y="441"/>
                  <a:pt x="603" y="462"/>
                  <a:pt x="603" y="488"/>
                </a:cubicBezTo>
                <a:cubicBezTo>
                  <a:pt x="603" y="518"/>
                  <a:pt x="594" y="545"/>
                  <a:pt x="577" y="5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422794" y="5562904"/>
            <a:ext cx="1833131" cy="1280894"/>
            <a:chOff x="7794410" y="5586350"/>
            <a:chExt cx="1833131" cy="1280894"/>
          </a:xfrm>
        </p:grpSpPr>
        <p:grpSp>
          <p:nvGrpSpPr>
            <p:cNvPr id="56" name="Group 55"/>
            <p:cNvGrpSpPr/>
            <p:nvPr/>
          </p:nvGrpSpPr>
          <p:grpSpPr>
            <a:xfrm>
              <a:off x="7794410" y="5586350"/>
              <a:ext cx="1833131" cy="1280894"/>
              <a:chOff x="7769155" y="544934"/>
              <a:chExt cx="1833131" cy="1280894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69155" y="1308763"/>
                <a:ext cx="1833131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Cognitive Toolkit</a:t>
                </a:r>
              </a:p>
            </p:txBody>
          </p:sp>
        </p:grpSp>
        <p:sp>
          <p:nvSpPr>
            <p:cNvPr id="59" name="Data &amp; AI" title="Icon of several circles connected to eachother by lines">
              <a:extLst>
                <a:ext uri="{FF2B5EF4-FFF2-40B4-BE49-F238E27FC236}">
                  <a16:creationId xmlns="" xmlns:a16="http://schemas.microsoft.com/office/drawing/2014/main" id="{58AD02C3-4CBE-4ADB-B300-2FBB03A077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61990" y="5756652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89393" y="4253799"/>
            <a:ext cx="899926" cy="1280894"/>
            <a:chOff x="8261009" y="4277245"/>
            <a:chExt cx="899926" cy="1280894"/>
          </a:xfrm>
        </p:grpSpPr>
        <p:grpSp>
          <p:nvGrpSpPr>
            <p:cNvPr id="53" name="Group 52"/>
            <p:cNvGrpSpPr/>
            <p:nvPr/>
          </p:nvGrpSpPr>
          <p:grpSpPr>
            <a:xfrm>
              <a:off x="8261009" y="4277245"/>
              <a:ext cx="899926" cy="1280894"/>
              <a:chOff x="8235754" y="544934"/>
              <a:chExt cx="899926" cy="1280894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235754" y="1308763"/>
                <a:ext cx="899926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Vision</a:t>
                </a:r>
              </a:p>
            </p:txBody>
          </p:sp>
        </p:grpSp>
        <p:sp>
          <p:nvSpPr>
            <p:cNvPr id="60" name="Eye" title="Icon of an eye">
              <a:extLst>
                <a:ext uri="{FF2B5EF4-FFF2-40B4-BE49-F238E27FC236}">
                  <a16:creationId xmlns="" xmlns:a16="http://schemas.microsoft.com/office/drawing/2014/main" id="{26938F20-F7DA-44B2-A13A-ACCAE95132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71481" y="4497171"/>
              <a:ext cx="502920" cy="277671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34890" y="2908165"/>
            <a:ext cx="1008931" cy="1280894"/>
            <a:chOff x="8206506" y="2968140"/>
            <a:chExt cx="1008931" cy="1280894"/>
          </a:xfrm>
        </p:grpSpPr>
        <p:grpSp>
          <p:nvGrpSpPr>
            <p:cNvPr id="50" name="Group 49"/>
            <p:cNvGrpSpPr/>
            <p:nvPr/>
          </p:nvGrpSpPr>
          <p:grpSpPr>
            <a:xfrm>
              <a:off x="8206506" y="2968140"/>
              <a:ext cx="1008931" cy="1280894"/>
              <a:chOff x="8181251" y="544934"/>
              <a:chExt cx="1008931" cy="1280894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181251" y="1308763"/>
                <a:ext cx="1008931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Speech</a:t>
                </a:r>
              </a:p>
            </p:txBody>
          </p:sp>
        </p:grpSp>
        <p:sp>
          <p:nvSpPr>
            <p:cNvPr id="61" name="Microsoft_E720" title="Icon of a microphone">
              <a:extLst>
                <a:ext uri="{FF2B5EF4-FFF2-40B4-BE49-F238E27FC236}">
                  <a16:creationId xmlns="" xmlns:a16="http://schemas.microsoft.com/office/drawing/2014/main" id="{1D800E4A-CBB8-41CC-ADB2-D40BAD9E402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88189" y="3173845"/>
              <a:ext cx="243722" cy="365760"/>
            </a:xfrm>
            <a:custGeom>
              <a:avLst/>
              <a:gdLst>
                <a:gd name="T0" fmla="*/ 1250 w 2500"/>
                <a:gd name="T1" fmla="*/ 3251 h 3751"/>
                <a:gd name="T2" fmla="*/ 1250 w 2500"/>
                <a:gd name="T3" fmla="*/ 3751 h 3751"/>
                <a:gd name="T4" fmla="*/ 1875 w 2500"/>
                <a:gd name="T5" fmla="*/ 3750 h 3751"/>
                <a:gd name="T6" fmla="*/ 625 w 2500"/>
                <a:gd name="T7" fmla="*/ 3750 h 3751"/>
                <a:gd name="T8" fmla="*/ 2000 w 2500"/>
                <a:gd name="T9" fmla="*/ 2547 h 3751"/>
                <a:gd name="T10" fmla="*/ 2000 w 2500"/>
                <a:gd name="T11" fmla="*/ 203 h 3751"/>
                <a:gd name="T12" fmla="*/ 1797 w 2500"/>
                <a:gd name="T13" fmla="*/ 0 h 3751"/>
                <a:gd name="T14" fmla="*/ 703 w 2500"/>
                <a:gd name="T15" fmla="*/ 0 h 3751"/>
                <a:gd name="T16" fmla="*/ 500 w 2500"/>
                <a:gd name="T17" fmla="*/ 203 h 3751"/>
                <a:gd name="T18" fmla="*/ 500 w 2500"/>
                <a:gd name="T19" fmla="*/ 2547 h 3751"/>
                <a:gd name="T20" fmla="*/ 703 w 2500"/>
                <a:gd name="T21" fmla="*/ 2750 h 3751"/>
                <a:gd name="T22" fmla="*/ 1797 w 2500"/>
                <a:gd name="T23" fmla="*/ 2750 h 3751"/>
                <a:gd name="T24" fmla="*/ 2000 w 2500"/>
                <a:gd name="T25" fmla="*/ 2547 h 3751"/>
                <a:gd name="T26" fmla="*/ 0 w 2500"/>
                <a:gd name="T27" fmla="*/ 1875 h 3751"/>
                <a:gd name="T28" fmla="*/ 0 w 2500"/>
                <a:gd name="T29" fmla="*/ 2582 h 3751"/>
                <a:gd name="T30" fmla="*/ 668 w 2500"/>
                <a:gd name="T31" fmla="*/ 3250 h 3751"/>
                <a:gd name="T32" fmla="*/ 1832 w 2500"/>
                <a:gd name="T33" fmla="*/ 3250 h 3751"/>
                <a:gd name="T34" fmla="*/ 2500 w 2500"/>
                <a:gd name="T35" fmla="*/ 2582 h 3751"/>
                <a:gd name="T36" fmla="*/ 2500 w 2500"/>
                <a:gd name="T37" fmla="*/ 1875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00" h="3751">
                  <a:moveTo>
                    <a:pt x="1250" y="3251"/>
                  </a:moveTo>
                  <a:cubicBezTo>
                    <a:pt x="1250" y="3751"/>
                    <a:pt x="1250" y="3751"/>
                    <a:pt x="1250" y="3751"/>
                  </a:cubicBezTo>
                  <a:moveTo>
                    <a:pt x="1875" y="3750"/>
                  </a:moveTo>
                  <a:cubicBezTo>
                    <a:pt x="625" y="3750"/>
                    <a:pt x="625" y="3750"/>
                    <a:pt x="625" y="3750"/>
                  </a:cubicBezTo>
                  <a:moveTo>
                    <a:pt x="2000" y="2547"/>
                  </a:moveTo>
                  <a:cubicBezTo>
                    <a:pt x="2000" y="203"/>
                    <a:pt x="2000" y="203"/>
                    <a:pt x="2000" y="203"/>
                  </a:cubicBezTo>
                  <a:cubicBezTo>
                    <a:pt x="2000" y="91"/>
                    <a:pt x="1909" y="0"/>
                    <a:pt x="1797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591" y="0"/>
                    <a:pt x="500" y="91"/>
                    <a:pt x="500" y="203"/>
                  </a:cubicBezTo>
                  <a:cubicBezTo>
                    <a:pt x="500" y="2547"/>
                    <a:pt x="500" y="2547"/>
                    <a:pt x="500" y="2547"/>
                  </a:cubicBezTo>
                  <a:cubicBezTo>
                    <a:pt x="500" y="2659"/>
                    <a:pt x="591" y="2750"/>
                    <a:pt x="703" y="2750"/>
                  </a:cubicBezTo>
                  <a:cubicBezTo>
                    <a:pt x="1797" y="2750"/>
                    <a:pt x="1797" y="2750"/>
                    <a:pt x="1797" y="2750"/>
                  </a:cubicBezTo>
                  <a:cubicBezTo>
                    <a:pt x="1909" y="2750"/>
                    <a:pt x="2000" y="2659"/>
                    <a:pt x="2000" y="2547"/>
                  </a:cubicBezTo>
                  <a:close/>
                  <a:moveTo>
                    <a:pt x="0" y="1875"/>
                  </a:moveTo>
                  <a:cubicBezTo>
                    <a:pt x="0" y="2582"/>
                    <a:pt x="0" y="2582"/>
                    <a:pt x="0" y="2582"/>
                  </a:cubicBezTo>
                  <a:cubicBezTo>
                    <a:pt x="0" y="2951"/>
                    <a:pt x="299" y="3250"/>
                    <a:pt x="668" y="3250"/>
                  </a:cubicBezTo>
                  <a:cubicBezTo>
                    <a:pt x="1832" y="3250"/>
                    <a:pt x="1832" y="3250"/>
                    <a:pt x="1832" y="3250"/>
                  </a:cubicBezTo>
                  <a:cubicBezTo>
                    <a:pt x="2201" y="3250"/>
                    <a:pt x="2500" y="2951"/>
                    <a:pt x="2500" y="2582"/>
                  </a:cubicBezTo>
                  <a:cubicBezTo>
                    <a:pt x="2500" y="1875"/>
                    <a:pt x="2500" y="1875"/>
                    <a:pt x="2500" y="1875"/>
                  </a:cubicBezTo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20277" y="303038"/>
            <a:ext cx="1238159" cy="1280894"/>
            <a:chOff x="8091893" y="349930"/>
            <a:chExt cx="1238159" cy="1280894"/>
          </a:xfrm>
        </p:grpSpPr>
        <p:grpSp>
          <p:nvGrpSpPr>
            <p:cNvPr id="46" name="Group 45"/>
            <p:cNvGrpSpPr/>
            <p:nvPr/>
          </p:nvGrpSpPr>
          <p:grpSpPr>
            <a:xfrm>
              <a:off x="8091893" y="349930"/>
              <a:ext cx="1238159" cy="1280894"/>
              <a:chOff x="8066638" y="544934"/>
              <a:chExt cx="1238159" cy="128089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66638" y="1308763"/>
                <a:ext cx="1238159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Language</a:t>
                </a:r>
              </a:p>
            </p:txBody>
          </p:sp>
        </p:grpSp>
        <p:sp>
          <p:nvSpPr>
            <p:cNvPr id="62" name="Characters_E8C1" title="Icon of the letter A and a letter in another language">
              <a:extLst>
                <a:ext uri="{FF2B5EF4-FFF2-40B4-BE49-F238E27FC236}">
                  <a16:creationId xmlns="" xmlns:a16="http://schemas.microsoft.com/office/drawing/2014/main" id="{DD9EFE0F-BFF2-4EDD-8749-842AAF3785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21286" y="534280"/>
              <a:ext cx="354584" cy="365760"/>
            </a:xfrm>
            <a:custGeom>
              <a:avLst/>
              <a:gdLst>
                <a:gd name="T0" fmla="*/ 0 w 3316"/>
                <a:gd name="T1" fmla="*/ 3423 h 3423"/>
                <a:gd name="T2" fmla="*/ 358 w 3316"/>
                <a:gd name="T3" fmla="*/ 2923 h 3423"/>
                <a:gd name="T4" fmla="*/ 1329 w 3316"/>
                <a:gd name="T5" fmla="*/ 3423 h 3423"/>
                <a:gd name="T6" fmla="*/ 878 w 3316"/>
                <a:gd name="T7" fmla="*/ 1499 h 3423"/>
                <a:gd name="T8" fmla="*/ 416 w 3316"/>
                <a:gd name="T9" fmla="*/ 2749 h 3423"/>
                <a:gd name="T10" fmla="*/ 1104 w 3316"/>
                <a:gd name="T11" fmla="*/ 2749 h 3423"/>
                <a:gd name="T12" fmla="*/ 1252 w 3316"/>
                <a:gd name="T13" fmla="*/ 491 h 3423"/>
                <a:gd name="T14" fmla="*/ 1247 w 3316"/>
                <a:gd name="T15" fmla="*/ 252 h 3423"/>
                <a:gd name="T16" fmla="*/ 2140 w 3316"/>
                <a:gd name="T17" fmla="*/ 257 h 3423"/>
                <a:gd name="T18" fmla="*/ 2130 w 3316"/>
                <a:gd name="T19" fmla="*/ 0 h 3423"/>
                <a:gd name="T20" fmla="*/ 2339 w 3316"/>
                <a:gd name="T21" fmla="*/ 30 h 3423"/>
                <a:gd name="T22" fmla="*/ 2337 w 3316"/>
                <a:gd name="T23" fmla="*/ 34 h 3423"/>
                <a:gd name="T24" fmla="*/ 2324 w 3316"/>
                <a:gd name="T25" fmla="*/ 257 h 3423"/>
                <a:gd name="T26" fmla="*/ 3258 w 3316"/>
                <a:gd name="T27" fmla="*/ 252 h 3423"/>
                <a:gd name="T28" fmla="*/ 3254 w 3316"/>
                <a:gd name="T29" fmla="*/ 491 h 3423"/>
                <a:gd name="T30" fmla="*/ 3073 w 3316"/>
                <a:gd name="T31" fmla="*/ 764 h 3423"/>
                <a:gd name="T32" fmla="*/ 1431 w 3316"/>
                <a:gd name="T33" fmla="*/ 408 h 3423"/>
                <a:gd name="T34" fmla="*/ 1247 w 3316"/>
                <a:gd name="T35" fmla="*/ 767 h 3423"/>
                <a:gd name="T36" fmla="*/ 2351 w 3316"/>
                <a:gd name="T37" fmla="*/ 1475 h 3423"/>
                <a:gd name="T38" fmla="*/ 2359 w 3316"/>
                <a:gd name="T39" fmla="*/ 1983 h 3423"/>
                <a:gd name="T40" fmla="*/ 1943 w 3316"/>
                <a:gd name="T41" fmla="*/ 2173 h 3423"/>
                <a:gd name="T42" fmla="*/ 1884 w 3316"/>
                <a:gd name="T43" fmla="*/ 2125 h 3423"/>
                <a:gd name="T44" fmla="*/ 2033 w 3316"/>
                <a:gd name="T45" fmla="*/ 2002 h 3423"/>
                <a:gd name="T46" fmla="*/ 2167 w 3316"/>
                <a:gd name="T47" fmla="*/ 1884 h 3423"/>
                <a:gd name="T48" fmla="*/ 1506 w 3316"/>
                <a:gd name="T49" fmla="*/ 1475 h 3423"/>
                <a:gd name="T50" fmla="*/ 1204 w 3316"/>
                <a:gd name="T51" fmla="*/ 1311 h 3423"/>
                <a:gd name="T52" fmla="*/ 2169 w 3316"/>
                <a:gd name="T53" fmla="*/ 1315 h 3423"/>
                <a:gd name="T54" fmla="*/ 2157 w 3316"/>
                <a:gd name="T55" fmla="*/ 1114 h 3423"/>
                <a:gd name="T56" fmla="*/ 2290 w 3316"/>
                <a:gd name="T57" fmla="*/ 1128 h 3423"/>
                <a:gd name="T58" fmla="*/ 2564 w 3316"/>
                <a:gd name="T59" fmla="*/ 902 h 3423"/>
                <a:gd name="T60" fmla="*/ 1936 w 3316"/>
                <a:gd name="T61" fmla="*/ 836 h 3423"/>
                <a:gd name="T62" fmla="*/ 1620 w 3316"/>
                <a:gd name="T63" fmla="*/ 678 h 3423"/>
                <a:gd name="T64" fmla="*/ 2664 w 3316"/>
                <a:gd name="T65" fmla="*/ 682 h 3423"/>
                <a:gd name="T66" fmla="*/ 2755 w 3316"/>
                <a:gd name="T67" fmla="*/ 670 h 3423"/>
                <a:gd name="T68" fmla="*/ 2846 w 3316"/>
                <a:gd name="T69" fmla="*/ 730 h 3423"/>
                <a:gd name="T70" fmla="*/ 2892 w 3316"/>
                <a:gd name="T71" fmla="*/ 832 h 3423"/>
                <a:gd name="T72" fmla="*/ 2783 w 3316"/>
                <a:gd name="T73" fmla="*/ 912 h 3423"/>
                <a:gd name="T74" fmla="*/ 2351 w 3316"/>
                <a:gd name="T75" fmla="*/ 1235 h 3423"/>
                <a:gd name="T76" fmla="*/ 3015 w 3316"/>
                <a:gd name="T77" fmla="*/ 1315 h 3423"/>
                <a:gd name="T78" fmla="*/ 3316 w 3316"/>
                <a:gd name="T79" fmla="*/ 1480 h 3423"/>
                <a:gd name="T80" fmla="*/ 2351 w 3316"/>
                <a:gd name="T81" fmla="*/ 1475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16" h="3423">
                  <a:moveTo>
                    <a:pt x="642" y="1499"/>
                  </a:moveTo>
                  <a:cubicBezTo>
                    <a:pt x="0" y="3423"/>
                    <a:pt x="0" y="3423"/>
                    <a:pt x="0" y="3423"/>
                  </a:cubicBezTo>
                  <a:cubicBezTo>
                    <a:pt x="191" y="3423"/>
                    <a:pt x="191" y="3423"/>
                    <a:pt x="191" y="3423"/>
                  </a:cubicBezTo>
                  <a:cubicBezTo>
                    <a:pt x="358" y="2923"/>
                    <a:pt x="358" y="2923"/>
                    <a:pt x="358" y="2923"/>
                  </a:cubicBezTo>
                  <a:cubicBezTo>
                    <a:pt x="1162" y="2923"/>
                    <a:pt x="1162" y="2923"/>
                    <a:pt x="1162" y="2923"/>
                  </a:cubicBezTo>
                  <a:cubicBezTo>
                    <a:pt x="1329" y="3423"/>
                    <a:pt x="1329" y="3423"/>
                    <a:pt x="1329" y="3423"/>
                  </a:cubicBezTo>
                  <a:cubicBezTo>
                    <a:pt x="1520" y="3423"/>
                    <a:pt x="1520" y="3423"/>
                    <a:pt x="1520" y="3423"/>
                  </a:cubicBezTo>
                  <a:cubicBezTo>
                    <a:pt x="878" y="1499"/>
                    <a:pt x="878" y="1499"/>
                    <a:pt x="878" y="1499"/>
                  </a:cubicBezTo>
                  <a:lnTo>
                    <a:pt x="642" y="1499"/>
                  </a:lnTo>
                  <a:close/>
                  <a:moveTo>
                    <a:pt x="416" y="2749"/>
                  </a:moveTo>
                  <a:cubicBezTo>
                    <a:pt x="760" y="1716"/>
                    <a:pt x="760" y="1716"/>
                    <a:pt x="760" y="1716"/>
                  </a:cubicBezTo>
                  <a:cubicBezTo>
                    <a:pt x="1104" y="2749"/>
                    <a:pt x="1104" y="2749"/>
                    <a:pt x="1104" y="2749"/>
                  </a:cubicBezTo>
                  <a:lnTo>
                    <a:pt x="416" y="2749"/>
                  </a:lnTo>
                  <a:close/>
                  <a:moveTo>
                    <a:pt x="1252" y="491"/>
                  </a:moveTo>
                  <a:cubicBezTo>
                    <a:pt x="1252" y="399"/>
                    <a:pt x="1252" y="399"/>
                    <a:pt x="1252" y="399"/>
                  </a:cubicBezTo>
                  <a:cubicBezTo>
                    <a:pt x="1247" y="252"/>
                    <a:pt x="1247" y="252"/>
                    <a:pt x="1247" y="252"/>
                  </a:cubicBezTo>
                  <a:cubicBezTo>
                    <a:pt x="1563" y="257"/>
                    <a:pt x="1563" y="257"/>
                    <a:pt x="1563" y="257"/>
                  </a:cubicBezTo>
                  <a:cubicBezTo>
                    <a:pt x="2140" y="257"/>
                    <a:pt x="2140" y="257"/>
                    <a:pt x="2140" y="257"/>
                  </a:cubicBezTo>
                  <a:cubicBezTo>
                    <a:pt x="2140" y="197"/>
                    <a:pt x="2140" y="197"/>
                    <a:pt x="2140" y="197"/>
                  </a:cubicBezTo>
                  <a:cubicBezTo>
                    <a:pt x="2140" y="114"/>
                    <a:pt x="2137" y="49"/>
                    <a:pt x="2130" y="0"/>
                  </a:cubicBezTo>
                  <a:cubicBezTo>
                    <a:pt x="2197" y="1"/>
                    <a:pt x="2270" y="5"/>
                    <a:pt x="2347" y="11"/>
                  </a:cubicBezTo>
                  <a:cubicBezTo>
                    <a:pt x="2345" y="16"/>
                    <a:pt x="2343" y="22"/>
                    <a:pt x="2339" y="30"/>
                  </a:cubicBezTo>
                  <a:cubicBezTo>
                    <a:pt x="2338" y="32"/>
                    <a:pt x="2338" y="32"/>
                    <a:pt x="2338" y="32"/>
                  </a:cubicBezTo>
                  <a:cubicBezTo>
                    <a:pt x="2337" y="34"/>
                    <a:pt x="2337" y="34"/>
                    <a:pt x="2337" y="34"/>
                  </a:cubicBezTo>
                  <a:cubicBezTo>
                    <a:pt x="2328" y="64"/>
                    <a:pt x="2324" y="114"/>
                    <a:pt x="2324" y="193"/>
                  </a:cubicBezTo>
                  <a:cubicBezTo>
                    <a:pt x="2324" y="257"/>
                    <a:pt x="2324" y="257"/>
                    <a:pt x="2324" y="257"/>
                  </a:cubicBezTo>
                  <a:cubicBezTo>
                    <a:pt x="2940" y="257"/>
                    <a:pt x="2940" y="257"/>
                    <a:pt x="2940" y="257"/>
                  </a:cubicBezTo>
                  <a:cubicBezTo>
                    <a:pt x="3258" y="252"/>
                    <a:pt x="3258" y="252"/>
                    <a:pt x="3258" y="252"/>
                  </a:cubicBezTo>
                  <a:cubicBezTo>
                    <a:pt x="3254" y="376"/>
                    <a:pt x="3254" y="376"/>
                    <a:pt x="3254" y="376"/>
                  </a:cubicBezTo>
                  <a:cubicBezTo>
                    <a:pt x="3254" y="491"/>
                    <a:pt x="3254" y="491"/>
                    <a:pt x="3254" y="491"/>
                  </a:cubicBezTo>
                  <a:cubicBezTo>
                    <a:pt x="3259" y="764"/>
                    <a:pt x="3259" y="764"/>
                    <a:pt x="3259" y="764"/>
                  </a:cubicBezTo>
                  <a:cubicBezTo>
                    <a:pt x="3073" y="764"/>
                    <a:pt x="3073" y="764"/>
                    <a:pt x="3073" y="764"/>
                  </a:cubicBezTo>
                  <a:cubicBezTo>
                    <a:pt x="3073" y="408"/>
                    <a:pt x="3073" y="408"/>
                    <a:pt x="3073" y="408"/>
                  </a:cubicBezTo>
                  <a:cubicBezTo>
                    <a:pt x="1431" y="408"/>
                    <a:pt x="1431" y="408"/>
                    <a:pt x="1431" y="408"/>
                  </a:cubicBezTo>
                  <a:cubicBezTo>
                    <a:pt x="1431" y="767"/>
                    <a:pt x="1431" y="767"/>
                    <a:pt x="1431" y="767"/>
                  </a:cubicBezTo>
                  <a:cubicBezTo>
                    <a:pt x="1247" y="767"/>
                    <a:pt x="1247" y="767"/>
                    <a:pt x="1247" y="767"/>
                  </a:cubicBezTo>
                  <a:lnTo>
                    <a:pt x="1252" y="491"/>
                  </a:lnTo>
                  <a:close/>
                  <a:moveTo>
                    <a:pt x="2351" y="1475"/>
                  </a:moveTo>
                  <a:cubicBezTo>
                    <a:pt x="2351" y="1640"/>
                    <a:pt x="2351" y="1640"/>
                    <a:pt x="2351" y="1640"/>
                  </a:cubicBezTo>
                  <a:cubicBezTo>
                    <a:pt x="2359" y="1983"/>
                    <a:pt x="2359" y="1983"/>
                    <a:pt x="2359" y="1983"/>
                  </a:cubicBezTo>
                  <a:cubicBezTo>
                    <a:pt x="2358" y="2052"/>
                    <a:pt x="2339" y="2099"/>
                    <a:pt x="2299" y="2129"/>
                  </a:cubicBezTo>
                  <a:cubicBezTo>
                    <a:pt x="2276" y="2145"/>
                    <a:pt x="2200" y="2173"/>
                    <a:pt x="1943" y="2173"/>
                  </a:cubicBezTo>
                  <a:cubicBezTo>
                    <a:pt x="1917" y="2173"/>
                    <a:pt x="1904" y="2172"/>
                    <a:pt x="1898" y="2170"/>
                  </a:cubicBezTo>
                  <a:cubicBezTo>
                    <a:pt x="1896" y="2164"/>
                    <a:pt x="1891" y="2152"/>
                    <a:pt x="1884" y="2125"/>
                  </a:cubicBezTo>
                  <a:cubicBezTo>
                    <a:pt x="1873" y="2081"/>
                    <a:pt x="1857" y="2037"/>
                    <a:pt x="1836" y="1993"/>
                  </a:cubicBezTo>
                  <a:cubicBezTo>
                    <a:pt x="1906" y="1999"/>
                    <a:pt x="1972" y="2002"/>
                    <a:pt x="2033" y="2002"/>
                  </a:cubicBezTo>
                  <a:cubicBezTo>
                    <a:pt x="2084" y="2002"/>
                    <a:pt x="2117" y="1992"/>
                    <a:pt x="2138" y="1972"/>
                  </a:cubicBezTo>
                  <a:cubicBezTo>
                    <a:pt x="2158" y="1953"/>
                    <a:pt x="2167" y="1924"/>
                    <a:pt x="2167" y="1884"/>
                  </a:cubicBezTo>
                  <a:cubicBezTo>
                    <a:pt x="2167" y="1475"/>
                    <a:pt x="2167" y="1475"/>
                    <a:pt x="2167" y="1475"/>
                  </a:cubicBezTo>
                  <a:cubicBezTo>
                    <a:pt x="1506" y="1475"/>
                    <a:pt x="1506" y="1475"/>
                    <a:pt x="1506" y="1475"/>
                  </a:cubicBezTo>
                  <a:cubicBezTo>
                    <a:pt x="1204" y="1480"/>
                    <a:pt x="1204" y="1480"/>
                    <a:pt x="1204" y="1480"/>
                  </a:cubicBezTo>
                  <a:cubicBezTo>
                    <a:pt x="1204" y="1311"/>
                    <a:pt x="1204" y="1311"/>
                    <a:pt x="1204" y="1311"/>
                  </a:cubicBezTo>
                  <a:cubicBezTo>
                    <a:pt x="1505" y="1315"/>
                    <a:pt x="1505" y="1315"/>
                    <a:pt x="1505" y="1315"/>
                  </a:cubicBezTo>
                  <a:cubicBezTo>
                    <a:pt x="2169" y="1315"/>
                    <a:pt x="2169" y="1315"/>
                    <a:pt x="2169" y="1315"/>
                  </a:cubicBezTo>
                  <a:cubicBezTo>
                    <a:pt x="2167" y="1276"/>
                    <a:pt x="2167" y="1276"/>
                    <a:pt x="2167" y="1276"/>
                  </a:cubicBezTo>
                  <a:cubicBezTo>
                    <a:pt x="2165" y="1211"/>
                    <a:pt x="2162" y="1157"/>
                    <a:pt x="2157" y="1114"/>
                  </a:cubicBezTo>
                  <a:cubicBezTo>
                    <a:pt x="2210" y="1119"/>
                    <a:pt x="2250" y="1123"/>
                    <a:pt x="2276" y="1127"/>
                  </a:cubicBezTo>
                  <a:cubicBezTo>
                    <a:pt x="2290" y="1128"/>
                    <a:pt x="2290" y="1128"/>
                    <a:pt x="2290" y="1128"/>
                  </a:cubicBezTo>
                  <a:cubicBezTo>
                    <a:pt x="2302" y="1120"/>
                    <a:pt x="2302" y="1120"/>
                    <a:pt x="2302" y="1120"/>
                  </a:cubicBezTo>
                  <a:cubicBezTo>
                    <a:pt x="2365" y="1077"/>
                    <a:pt x="2452" y="1003"/>
                    <a:pt x="2564" y="902"/>
                  </a:cubicBezTo>
                  <a:cubicBezTo>
                    <a:pt x="2636" y="836"/>
                    <a:pt x="2636" y="836"/>
                    <a:pt x="2636" y="836"/>
                  </a:cubicBezTo>
                  <a:cubicBezTo>
                    <a:pt x="1936" y="836"/>
                    <a:pt x="1936" y="836"/>
                    <a:pt x="1936" y="836"/>
                  </a:cubicBezTo>
                  <a:cubicBezTo>
                    <a:pt x="1620" y="840"/>
                    <a:pt x="1620" y="840"/>
                    <a:pt x="1620" y="840"/>
                  </a:cubicBezTo>
                  <a:cubicBezTo>
                    <a:pt x="1620" y="678"/>
                    <a:pt x="1620" y="678"/>
                    <a:pt x="1620" y="678"/>
                  </a:cubicBezTo>
                  <a:cubicBezTo>
                    <a:pt x="1936" y="682"/>
                    <a:pt x="1936" y="682"/>
                    <a:pt x="1936" y="682"/>
                  </a:cubicBezTo>
                  <a:cubicBezTo>
                    <a:pt x="2664" y="682"/>
                    <a:pt x="2664" y="682"/>
                    <a:pt x="2664" y="682"/>
                  </a:cubicBezTo>
                  <a:cubicBezTo>
                    <a:pt x="2703" y="682"/>
                    <a:pt x="2733" y="678"/>
                    <a:pt x="2754" y="670"/>
                  </a:cubicBezTo>
                  <a:cubicBezTo>
                    <a:pt x="2755" y="670"/>
                    <a:pt x="2755" y="670"/>
                    <a:pt x="2755" y="670"/>
                  </a:cubicBezTo>
                  <a:cubicBezTo>
                    <a:pt x="2763" y="667"/>
                    <a:pt x="2768" y="666"/>
                    <a:pt x="2771" y="665"/>
                  </a:cubicBezTo>
                  <a:cubicBezTo>
                    <a:pt x="2776" y="667"/>
                    <a:pt x="2796" y="677"/>
                    <a:pt x="2846" y="730"/>
                  </a:cubicBezTo>
                  <a:cubicBezTo>
                    <a:pt x="2904" y="792"/>
                    <a:pt x="2910" y="814"/>
                    <a:pt x="2911" y="817"/>
                  </a:cubicBezTo>
                  <a:cubicBezTo>
                    <a:pt x="2910" y="821"/>
                    <a:pt x="2903" y="827"/>
                    <a:pt x="2892" y="832"/>
                  </a:cubicBezTo>
                  <a:cubicBezTo>
                    <a:pt x="2891" y="833"/>
                    <a:pt x="2891" y="833"/>
                    <a:pt x="2891" y="833"/>
                  </a:cubicBezTo>
                  <a:cubicBezTo>
                    <a:pt x="2867" y="846"/>
                    <a:pt x="2831" y="872"/>
                    <a:pt x="2783" y="912"/>
                  </a:cubicBezTo>
                  <a:cubicBezTo>
                    <a:pt x="2612" y="1053"/>
                    <a:pt x="2473" y="1158"/>
                    <a:pt x="2369" y="1224"/>
                  </a:cubicBezTo>
                  <a:cubicBezTo>
                    <a:pt x="2351" y="1235"/>
                    <a:pt x="2351" y="1235"/>
                    <a:pt x="2351" y="1235"/>
                  </a:cubicBezTo>
                  <a:cubicBezTo>
                    <a:pt x="2351" y="1315"/>
                    <a:pt x="2351" y="1315"/>
                    <a:pt x="2351" y="1315"/>
                  </a:cubicBezTo>
                  <a:cubicBezTo>
                    <a:pt x="3015" y="1315"/>
                    <a:pt x="3015" y="1315"/>
                    <a:pt x="3015" y="1315"/>
                  </a:cubicBezTo>
                  <a:cubicBezTo>
                    <a:pt x="3316" y="1311"/>
                    <a:pt x="3316" y="1311"/>
                    <a:pt x="3316" y="1311"/>
                  </a:cubicBezTo>
                  <a:cubicBezTo>
                    <a:pt x="3316" y="1480"/>
                    <a:pt x="3316" y="1480"/>
                    <a:pt x="3316" y="1480"/>
                  </a:cubicBezTo>
                  <a:cubicBezTo>
                    <a:pt x="3016" y="1475"/>
                    <a:pt x="3016" y="1475"/>
                    <a:pt x="3016" y="1475"/>
                  </a:cubicBezTo>
                  <a:lnTo>
                    <a:pt x="2351" y="1475"/>
                  </a:lnTo>
                  <a:close/>
                </a:path>
              </a:pathLst>
            </a:custGeom>
            <a:solidFill>
              <a:schemeClr val="tx2"/>
            </a:solidFill>
            <a:ln cap="sq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63370" y="1612143"/>
            <a:ext cx="1351973" cy="1280894"/>
            <a:chOff x="8034986" y="1659035"/>
            <a:chExt cx="1351973" cy="1280894"/>
          </a:xfrm>
        </p:grpSpPr>
        <p:grpSp>
          <p:nvGrpSpPr>
            <p:cNvPr id="47" name="Group 46"/>
            <p:cNvGrpSpPr/>
            <p:nvPr/>
          </p:nvGrpSpPr>
          <p:grpSpPr>
            <a:xfrm>
              <a:off x="8034986" y="1659035"/>
              <a:ext cx="1351973" cy="1280894"/>
              <a:chOff x="8009731" y="544934"/>
              <a:chExt cx="1351973" cy="128089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09731" y="1308763"/>
                <a:ext cx="1351973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Knowledge</a:t>
                </a:r>
              </a:p>
            </p:txBody>
          </p:sp>
        </p:grpSp>
        <p:sp>
          <p:nvSpPr>
            <p:cNvPr id="63" name="Dictionary_E82D" title="Icon of a book">
              <a:extLst>
                <a:ext uri="{FF2B5EF4-FFF2-40B4-BE49-F238E27FC236}">
                  <a16:creationId xmlns="" xmlns:a16="http://schemas.microsoft.com/office/drawing/2014/main" id="{D1CB3D68-DA6B-4803-A514-A78C66C7D4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76637" y="1848171"/>
              <a:ext cx="292608" cy="365760"/>
            </a:xfrm>
            <a:custGeom>
              <a:avLst/>
              <a:gdLst>
                <a:gd name="T0" fmla="*/ 0 w 3004"/>
                <a:gd name="T1" fmla="*/ 3379 h 3754"/>
                <a:gd name="T2" fmla="*/ 0 w 3004"/>
                <a:gd name="T3" fmla="*/ 375 h 3754"/>
                <a:gd name="T4" fmla="*/ 376 w 3004"/>
                <a:gd name="T5" fmla="*/ 0 h 3754"/>
                <a:gd name="T6" fmla="*/ 3004 w 3004"/>
                <a:gd name="T7" fmla="*/ 0 h 3754"/>
                <a:gd name="T8" fmla="*/ 3004 w 3004"/>
                <a:gd name="T9" fmla="*/ 3754 h 3754"/>
                <a:gd name="T10" fmla="*/ 376 w 3004"/>
                <a:gd name="T11" fmla="*/ 3754 h 3754"/>
                <a:gd name="T12" fmla="*/ 0 w 3004"/>
                <a:gd name="T13" fmla="*/ 3379 h 3754"/>
                <a:gd name="T14" fmla="*/ 376 w 3004"/>
                <a:gd name="T15" fmla="*/ 3003 h 3754"/>
                <a:gd name="T16" fmla="*/ 3004 w 3004"/>
                <a:gd name="T17" fmla="*/ 3003 h 3754"/>
                <a:gd name="T18" fmla="*/ 751 w 3004"/>
                <a:gd name="T19" fmla="*/ 1251 h 3754"/>
                <a:gd name="T20" fmla="*/ 2253 w 3004"/>
                <a:gd name="T21" fmla="*/ 1251 h 3754"/>
                <a:gd name="T22" fmla="*/ 2253 w 3004"/>
                <a:gd name="T23" fmla="*/ 751 h 3754"/>
                <a:gd name="T24" fmla="*/ 751 w 3004"/>
                <a:gd name="T25" fmla="*/ 751 h 3754"/>
                <a:gd name="T26" fmla="*/ 751 w 3004"/>
                <a:gd name="T27" fmla="*/ 1251 h 3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4" h="3754">
                  <a:moveTo>
                    <a:pt x="0" y="3379"/>
                  </a:moveTo>
                  <a:cubicBezTo>
                    <a:pt x="0" y="375"/>
                    <a:pt x="0" y="375"/>
                    <a:pt x="0" y="375"/>
                  </a:cubicBezTo>
                  <a:cubicBezTo>
                    <a:pt x="0" y="186"/>
                    <a:pt x="187" y="0"/>
                    <a:pt x="376" y="0"/>
                  </a:cubicBezTo>
                  <a:cubicBezTo>
                    <a:pt x="3004" y="0"/>
                    <a:pt x="3004" y="0"/>
                    <a:pt x="3004" y="0"/>
                  </a:cubicBezTo>
                  <a:cubicBezTo>
                    <a:pt x="3004" y="3754"/>
                    <a:pt x="3004" y="3754"/>
                    <a:pt x="3004" y="3754"/>
                  </a:cubicBezTo>
                  <a:cubicBezTo>
                    <a:pt x="376" y="3754"/>
                    <a:pt x="376" y="3754"/>
                    <a:pt x="376" y="3754"/>
                  </a:cubicBezTo>
                  <a:cubicBezTo>
                    <a:pt x="168" y="3754"/>
                    <a:pt x="0" y="3586"/>
                    <a:pt x="0" y="3379"/>
                  </a:cubicBezTo>
                  <a:cubicBezTo>
                    <a:pt x="0" y="3172"/>
                    <a:pt x="168" y="3003"/>
                    <a:pt x="376" y="3003"/>
                  </a:cubicBezTo>
                  <a:cubicBezTo>
                    <a:pt x="3004" y="3003"/>
                    <a:pt x="3004" y="3003"/>
                    <a:pt x="3004" y="3003"/>
                  </a:cubicBezTo>
                  <a:moveTo>
                    <a:pt x="751" y="1251"/>
                  </a:moveTo>
                  <a:cubicBezTo>
                    <a:pt x="2253" y="1251"/>
                    <a:pt x="2253" y="1251"/>
                    <a:pt x="2253" y="1251"/>
                  </a:cubicBezTo>
                  <a:cubicBezTo>
                    <a:pt x="2253" y="751"/>
                    <a:pt x="2253" y="751"/>
                    <a:pt x="2253" y="751"/>
                  </a:cubicBezTo>
                  <a:cubicBezTo>
                    <a:pt x="751" y="751"/>
                    <a:pt x="751" y="751"/>
                    <a:pt x="751" y="751"/>
                  </a:cubicBezTo>
                  <a:lnTo>
                    <a:pt x="751" y="1251"/>
                  </a:lnTo>
                  <a:close/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71" name="Oval 70"/>
          <p:cNvSpPr/>
          <p:nvPr/>
        </p:nvSpPr>
        <p:spPr bwMode="auto">
          <a:xfrm>
            <a:off x="5083108" y="2903705"/>
            <a:ext cx="744209" cy="744209"/>
          </a:xfrm>
          <a:prstGeom prst="ellipse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Arrow Connector 72"/>
          <p:cNvCxnSpPr>
            <a:stCxn id="71" idx="6"/>
            <a:endCxn id="51" idx="2"/>
          </p:cNvCxnSpPr>
          <p:nvPr/>
        </p:nvCxnSpPr>
        <p:spPr>
          <a:xfrm>
            <a:off x="5827317" y="3275810"/>
            <a:ext cx="1145412" cy="4460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6"/>
            <a:endCxn id="48" idx="2"/>
          </p:cNvCxnSpPr>
          <p:nvPr/>
        </p:nvCxnSpPr>
        <p:spPr>
          <a:xfrm flipV="1">
            <a:off x="5827317" y="1984248"/>
            <a:ext cx="1145412" cy="12915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3"/>
          <p:cNvCxnSpPr>
            <a:stCxn id="71" idx="6"/>
            <a:endCxn id="38" idx="2"/>
          </p:cNvCxnSpPr>
          <p:nvPr/>
        </p:nvCxnSpPr>
        <p:spPr>
          <a:xfrm flipV="1">
            <a:off x="5827317" y="675143"/>
            <a:ext cx="1145412" cy="26006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3"/>
          <p:cNvCxnSpPr>
            <a:stCxn id="71" idx="6"/>
            <a:endCxn id="54" idx="2"/>
          </p:cNvCxnSpPr>
          <p:nvPr/>
        </p:nvCxnSpPr>
        <p:spPr>
          <a:xfrm>
            <a:off x="5827317" y="3275810"/>
            <a:ext cx="1145412" cy="13500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3"/>
          <p:cNvCxnSpPr>
            <a:stCxn id="71" idx="6"/>
            <a:endCxn id="57" idx="2"/>
          </p:cNvCxnSpPr>
          <p:nvPr/>
        </p:nvCxnSpPr>
        <p:spPr>
          <a:xfrm>
            <a:off x="5827317" y="3275810"/>
            <a:ext cx="1145412" cy="26591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247636" y="4059"/>
            <a:ext cx="4188840" cy="6990466"/>
          </a:xfrm>
          <a:prstGeom prst="rect">
            <a:avLst/>
          </a:prstGeom>
          <a:solidFill>
            <a:schemeClr val="tx2"/>
          </a:solidFill>
        </p:spPr>
        <p:txBody>
          <a:bodyPr wrap="square" lIns="288000" tIns="146304" rIns="288000" bIns="146304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How do I interact with my users using speech instead of text?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How do I recognize my users’ voices?</a:t>
            </a:r>
          </a:p>
        </p:txBody>
      </p:sp>
    </p:spTree>
    <p:extLst>
      <p:ext uri="{BB962C8B-B14F-4D97-AF65-F5344CB8AC3E}">
        <p14:creationId xmlns:p14="http://schemas.microsoft.com/office/powerpoint/2010/main" val="3157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500"/>
                            </p:stCondLst>
                            <p:childTnLst>
                              <p:par>
                                <p:cTn id="1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4" grpId="0" animBg="1"/>
      <p:bldP spid="25" grpId="0" animBg="1"/>
      <p:bldP spid="26" grpId="0" animBg="1"/>
      <p:bldP spid="27" grpId="0"/>
      <p:bldP spid="29" grpId="0" animBg="1"/>
      <p:bldP spid="30" grpId="0"/>
      <p:bldP spid="31" grpId="0" animBg="1"/>
      <p:bldP spid="32" grpId="0"/>
      <p:bldP spid="36" grpId="0" animBg="1"/>
      <p:bldP spid="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Custom 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23406" y="1697062"/>
            <a:ext cx="2733128" cy="1604783"/>
            <a:chOff x="1516462" y="2705174"/>
            <a:chExt cx="2733128" cy="1604783"/>
          </a:xfrm>
        </p:grpSpPr>
        <p:grpSp>
          <p:nvGrpSpPr>
            <p:cNvPr id="4" name="Group 3"/>
            <p:cNvGrpSpPr/>
            <p:nvPr/>
          </p:nvGrpSpPr>
          <p:grpSpPr>
            <a:xfrm>
              <a:off x="2430840" y="2705174"/>
              <a:ext cx="904372" cy="904372"/>
              <a:chOff x="11008690" y="265919"/>
              <a:chExt cx="904372" cy="904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BEA5184E-7E43-4232-8146-E2F2E74C7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36" t="18542" r="32236" b="18542"/>
              <a:stretch/>
            </p:blipFill>
            <p:spPr>
              <a:xfrm>
                <a:off x="11219387" y="504691"/>
                <a:ext cx="482979" cy="42682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516462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79940" y="1625054"/>
            <a:ext cx="2733128" cy="1676791"/>
            <a:chOff x="4851674" y="2633166"/>
            <a:chExt cx="2733128" cy="1676791"/>
          </a:xfrm>
        </p:grpSpPr>
        <p:grpSp>
          <p:nvGrpSpPr>
            <p:cNvPr id="12" name="Group 11"/>
            <p:cNvGrpSpPr/>
            <p:nvPr/>
          </p:nvGrpSpPr>
          <p:grpSpPr>
            <a:xfrm>
              <a:off x="5766052" y="2633166"/>
              <a:ext cx="904372" cy="904372"/>
              <a:chOff x="11008690" y="265919"/>
              <a:chExt cx="904372" cy="9043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E3F21068-1F99-4F9B-AD67-1E2B3D7B5B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45" t="24539" r="29945" b="24539"/>
              <a:stretch/>
            </p:blipFill>
            <p:spPr>
              <a:xfrm>
                <a:off x="11193335" y="548277"/>
                <a:ext cx="535082" cy="339657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4851674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Speaker Recognition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79940" y="3824950"/>
            <a:ext cx="2733128" cy="1676791"/>
            <a:chOff x="8186886" y="2633166"/>
            <a:chExt cx="2733128" cy="1676791"/>
          </a:xfrm>
        </p:grpSpPr>
        <p:grpSp>
          <p:nvGrpSpPr>
            <p:cNvPr id="7" name="Group 6"/>
            <p:cNvGrpSpPr/>
            <p:nvPr/>
          </p:nvGrpSpPr>
          <p:grpSpPr>
            <a:xfrm>
              <a:off x="9101264" y="2633166"/>
              <a:ext cx="904372" cy="904372"/>
              <a:chOff x="11008690" y="265919"/>
              <a:chExt cx="904372" cy="90437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FBC16A1C-0C42-4DA7-BD21-E4D82E7B4DFA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069567D1-6EC0-4F07-947B-142D5793A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13" t="16241" r="30713" b="16241"/>
              <a:stretch/>
            </p:blipFill>
            <p:spPr>
              <a:xfrm>
                <a:off x="11217039" y="504698"/>
                <a:ext cx="487675" cy="42681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8186886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Custom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7847" y="3859294"/>
            <a:ext cx="2464246" cy="1642447"/>
            <a:chOff x="8414897" y="3782117"/>
            <a:chExt cx="2464246" cy="1642447"/>
          </a:xfrm>
        </p:grpSpPr>
        <p:grpSp>
          <p:nvGrpSpPr>
            <p:cNvPr id="20" name="Group 19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/>
            </p:cNvPr>
            <p:cNvSpPr txBox="1"/>
            <p:nvPr/>
          </p:nvSpPr>
          <p:spPr>
            <a:xfrm>
              <a:off x="8414897" y="4857948"/>
              <a:ext cx="2464246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(Speech)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6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Recognition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5109091"/>
          </a:xfrm>
        </p:spPr>
        <p:txBody>
          <a:bodyPr/>
          <a:lstStyle/>
          <a:p>
            <a:r>
              <a:rPr lang="en-US" dirty="0" smtClean="0"/>
              <a:t>Use unique voice characteristics to recognize a user</a:t>
            </a:r>
          </a:p>
          <a:p>
            <a:r>
              <a:rPr lang="en-US" dirty="0" smtClean="0"/>
              <a:t>Supports English &amp; Chinese</a:t>
            </a:r>
          </a:p>
          <a:p>
            <a:r>
              <a:rPr lang="en-US" dirty="0" smtClean="0"/>
              <a:t>RESTful API or SDK for Windows and Android</a:t>
            </a:r>
          </a:p>
          <a:p>
            <a:r>
              <a:rPr lang="en-US" dirty="0" smtClean="0"/>
              <a:t>Same audio format as STT: PCM single channel 16kHz</a:t>
            </a:r>
          </a:p>
          <a:p>
            <a:r>
              <a:rPr lang="en-US" dirty="0" smtClean="0"/>
              <a:t>Limited to 1000 profiles</a:t>
            </a:r>
          </a:p>
          <a:p>
            <a:r>
              <a:rPr lang="en-US" dirty="0" smtClean="0"/>
              <a:t>For authentication: keep in mind, recordings will work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724658" y="4454636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24658" y="1297291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7555286" y="4371055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Verification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Check if two voices are the same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555286" y="1211287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Identification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Who is speaking?</a:t>
            </a:r>
            <a:endParaRPr lang="en-US" sz="1800" dirty="0">
              <a:ea typeface="Consolas" charset="0"/>
              <a:cs typeface="Consolas" charset="0"/>
            </a:endParaRPr>
          </a:p>
        </p:txBody>
      </p:sp>
      <p:sp>
        <p:nvSpPr>
          <p:cNvPr id="11" name="question" title="Icon of a question mark">
            <a:extLst>
              <a:ext uri="{FF2B5EF4-FFF2-40B4-BE49-F238E27FC236}">
                <a16:creationId xmlns:a16="http://schemas.microsoft.com/office/drawing/2014/main" xmlns="" id="{5403D61E-00D2-4052-84A0-58F4E73EB3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04124" y="1475563"/>
            <a:ext cx="194775" cy="365760"/>
          </a:xfrm>
          <a:custGeom>
            <a:avLst/>
            <a:gdLst>
              <a:gd name="T0" fmla="*/ 0 w 180"/>
              <a:gd name="T1" fmla="*/ 90 h 340"/>
              <a:gd name="T2" fmla="*/ 90 w 180"/>
              <a:gd name="T3" fmla="*/ 0 h 340"/>
              <a:gd name="T4" fmla="*/ 180 w 180"/>
              <a:gd name="T5" fmla="*/ 90 h 340"/>
              <a:gd name="T6" fmla="*/ 148 w 180"/>
              <a:gd name="T7" fmla="*/ 156 h 340"/>
              <a:gd name="T8" fmla="*/ 95 w 180"/>
              <a:gd name="T9" fmla="*/ 217 h 340"/>
              <a:gd name="T10" fmla="*/ 90 w 180"/>
              <a:gd name="T11" fmla="*/ 279 h 340"/>
              <a:gd name="T12" fmla="*/ 86 w 180"/>
              <a:gd name="T13" fmla="*/ 340 h 340"/>
              <a:gd name="T14" fmla="*/ 94 w 180"/>
              <a:gd name="T15" fmla="*/ 340 h 340"/>
              <a:gd name="T16" fmla="*/ 94 w 180"/>
              <a:gd name="T17" fmla="*/ 332 h 340"/>
              <a:gd name="T18" fmla="*/ 86 w 180"/>
              <a:gd name="T19" fmla="*/ 332 h 340"/>
              <a:gd name="T20" fmla="*/ 86 w 180"/>
              <a:gd name="T21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34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116"/>
                  <a:pt x="169" y="138"/>
                  <a:pt x="148" y="156"/>
                </a:cubicBezTo>
                <a:cubicBezTo>
                  <a:pt x="148" y="156"/>
                  <a:pt x="109" y="186"/>
                  <a:pt x="95" y="217"/>
                </a:cubicBezTo>
                <a:cubicBezTo>
                  <a:pt x="86" y="236"/>
                  <a:pt x="90" y="279"/>
                  <a:pt x="90" y="279"/>
                </a:cubicBezTo>
                <a:moveTo>
                  <a:pt x="86" y="340"/>
                </a:moveTo>
                <a:cubicBezTo>
                  <a:pt x="94" y="340"/>
                  <a:pt x="94" y="340"/>
                  <a:pt x="94" y="340"/>
                </a:cubicBezTo>
                <a:cubicBezTo>
                  <a:pt x="94" y="332"/>
                  <a:pt x="94" y="332"/>
                  <a:pt x="94" y="332"/>
                </a:cubicBezTo>
                <a:cubicBezTo>
                  <a:pt x="86" y="332"/>
                  <a:pt x="86" y="332"/>
                  <a:pt x="86" y="332"/>
                </a:cubicBezTo>
                <a:lnTo>
                  <a:pt x="86" y="340"/>
                </a:lnTo>
                <a:close/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2" name="check" title="Icon of a checkmark">
            <a:extLst>
              <a:ext uri="{FF2B5EF4-FFF2-40B4-BE49-F238E27FC236}">
                <a16:creationId xmlns:a16="http://schemas.microsoft.com/office/drawing/2014/main" xmlns="" id="{C30C9B8C-3E7C-474E-B021-6400A547B914}"/>
              </a:ext>
            </a:extLst>
          </p:cNvPr>
          <p:cNvSpPr>
            <a:spLocks noChangeAspect="1"/>
          </p:cNvSpPr>
          <p:nvPr/>
        </p:nvSpPr>
        <p:spPr bwMode="auto">
          <a:xfrm>
            <a:off x="6895771" y="4670511"/>
            <a:ext cx="411480" cy="290553"/>
          </a:xfrm>
          <a:custGeom>
            <a:avLst/>
            <a:gdLst>
              <a:gd name="T0" fmla="*/ 245 w 245"/>
              <a:gd name="T1" fmla="*/ 0 h 173"/>
              <a:gd name="T2" fmla="*/ 73 w 245"/>
              <a:gd name="T3" fmla="*/ 173 h 173"/>
              <a:gd name="T4" fmla="*/ 0 w 245"/>
              <a:gd name="T5" fmla="*/ 10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73">
                <a:moveTo>
                  <a:pt x="245" y="0"/>
                </a:moveTo>
                <a:lnTo>
                  <a:pt x="73" y="173"/>
                </a:lnTo>
                <a:lnTo>
                  <a:pt x="0" y="101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B46F75B-DD1B-4A94-8FAB-552B2D9BE0D4}"/>
              </a:ext>
            </a:extLst>
          </p:cNvPr>
          <p:cNvGrpSpPr/>
          <p:nvPr/>
        </p:nvGrpSpPr>
        <p:grpSpPr>
          <a:xfrm>
            <a:off x="7732770" y="4944540"/>
            <a:ext cx="4102091" cy="1937098"/>
            <a:chOff x="700177" y="1731098"/>
            <a:chExt cx="3200000" cy="151111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44BBCC3-DAC7-4146-8123-2A565A347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77" y="1731098"/>
              <a:ext cx="3200000" cy="151111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F4BBE2B-F12A-47AC-BDDD-5F43C0F1F57D}"/>
                </a:ext>
              </a:extLst>
            </p:cNvPr>
            <p:cNvSpPr/>
            <p:nvPr/>
          </p:nvSpPr>
          <p:spPr>
            <a:xfrm>
              <a:off x="1873488" y="2125145"/>
              <a:ext cx="1358809" cy="36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1847">
                <a:defRPr/>
              </a:pPr>
              <a:r>
                <a:rPr lang="en-US" sz="1499" kern="0">
                  <a:gradFill>
                    <a:gsLst>
                      <a:gs pos="125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Is this Anna’s voice?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4967A96E-4EBA-4453-937D-DB584B885FF4}"/>
                </a:ext>
              </a:extLst>
            </p:cNvPr>
            <p:cNvSpPr/>
            <p:nvPr/>
          </p:nvSpPr>
          <p:spPr>
            <a:xfrm>
              <a:off x="3232297" y="2890614"/>
              <a:ext cx="545804" cy="265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1847">
                <a:defRPr/>
              </a:pPr>
              <a:r>
                <a:rPr lang="en-US" sz="1499" kern="0">
                  <a:gradFill>
                    <a:gsLst>
                      <a:gs pos="125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Anna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5F172F3-C723-48E5-8753-144B6BC49D8A}"/>
              </a:ext>
            </a:extLst>
          </p:cNvPr>
          <p:cNvGrpSpPr/>
          <p:nvPr/>
        </p:nvGrpSpPr>
        <p:grpSpPr>
          <a:xfrm>
            <a:off x="7523680" y="2070763"/>
            <a:ext cx="4743229" cy="2239857"/>
            <a:chOff x="700177" y="4275164"/>
            <a:chExt cx="3200000" cy="1511111"/>
          </a:xfrm>
          <a:solidFill>
            <a:schemeClr val="bg1"/>
          </a:solidFill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8995A964-7922-4F32-A2D7-44BB7B8FA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77" y="4275164"/>
              <a:ext cx="3200000" cy="1511111"/>
            </a:xfrm>
            <a:prstGeom prst="rect">
              <a:avLst/>
            </a:prstGeom>
            <a:noFill/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DA7EC17-8B97-4F0A-B296-CCE1345F9798}"/>
                </a:ext>
              </a:extLst>
            </p:cNvPr>
            <p:cNvSpPr/>
            <p:nvPr/>
          </p:nvSpPr>
          <p:spPr>
            <a:xfrm>
              <a:off x="3289004" y="5414074"/>
              <a:ext cx="545804" cy="265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1847">
                <a:defRPr/>
              </a:pPr>
              <a:r>
                <a:rPr lang="en-US" sz="1499" kern="0">
                  <a:gradFill>
                    <a:gsLst>
                      <a:gs pos="125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Anna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24BB0AE-2831-4151-9874-9070D84208E7}"/>
                </a:ext>
              </a:extLst>
            </p:cNvPr>
            <p:cNvSpPr/>
            <p:nvPr/>
          </p:nvSpPr>
          <p:spPr>
            <a:xfrm>
              <a:off x="783264" y="5385720"/>
              <a:ext cx="545804" cy="2650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1847">
                <a:defRPr/>
              </a:pPr>
              <a:r>
                <a:rPr lang="en-US" sz="1499" kern="0">
                  <a:gradFill>
                    <a:gsLst>
                      <a:gs pos="125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Mike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530C795-B492-46AD-959E-90DD3987AFDB}"/>
                </a:ext>
              </a:extLst>
            </p:cNvPr>
            <p:cNvSpPr/>
            <p:nvPr/>
          </p:nvSpPr>
          <p:spPr>
            <a:xfrm>
              <a:off x="1397000" y="4841188"/>
              <a:ext cx="565001" cy="1628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1847">
                <a:defRPr/>
              </a:pPr>
              <a:r>
                <a:rPr lang="en-US" sz="1499" kern="0" smtClean="0">
                  <a:gradFill>
                    <a:gsLst>
                      <a:gs pos="125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Mary</a:t>
              </a:r>
              <a:endParaRPr lang="en-US" sz="1499" ker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606FED21-7BD5-492F-86CD-5EDA854CF58F}"/>
                </a:ext>
              </a:extLst>
            </p:cNvPr>
            <p:cNvSpPr/>
            <p:nvPr/>
          </p:nvSpPr>
          <p:spPr>
            <a:xfrm>
              <a:off x="2060689" y="4531145"/>
              <a:ext cx="1358809" cy="36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1847">
                <a:defRPr/>
              </a:pPr>
              <a:r>
                <a:rPr lang="en-US" sz="1499" kern="0">
                  <a:gradFill>
                    <a:gsLst>
                      <a:gs pos="125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Who’s voice is this?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8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Recognition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29575" y="1500881"/>
            <a:ext cx="2916885" cy="4660677"/>
            <a:chOff x="7229575" y="1500881"/>
            <a:chExt cx="2916885" cy="4660677"/>
          </a:xfrm>
        </p:grpSpPr>
        <p:grpSp>
          <p:nvGrpSpPr>
            <p:cNvPr id="11" name="Group 10"/>
            <p:cNvGrpSpPr/>
            <p:nvPr/>
          </p:nvGrpSpPr>
          <p:grpSpPr>
            <a:xfrm>
              <a:off x="7229575" y="1500881"/>
              <a:ext cx="2916885" cy="4660677"/>
              <a:chOff x="5029543" y="1211263"/>
              <a:chExt cx="2916885" cy="4660677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5029543" y="1211263"/>
                <a:ext cx="2916885" cy="2331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29543" y="3542982"/>
                <a:ext cx="2916885" cy="2328958"/>
              </a:xfrm>
              <a:prstGeom prst="rect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46304" rIns="182880" bIns="146304" rtlCol="0" anchor="t"/>
              <a:lstStyle>
                <a:defPPr>
                  <a:defRPr lang="en-US"/>
                </a:defPPr>
                <a:lvl1pPr defTabSz="932472" fontAlgn="base">
                  <a:spcBef>
                    <a:spcPct val="0"/>
                  </a:spcBef>
                  <a:spcAft>
                    <a:spcPct val="0"/>
                  </a:spcAft>
                  <a:defRP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400"/>
                <a:r>
                  <a:rPr lang="en-US" dirty="0" smtClean="0">
                    <a:gradFill>
                      <a:gsLst>
                        <a:gs pos="76623">
                          <a:schemeClr val="accent1"/>
                        </a:gs>
                        <a:gs pos="61000">
                          <a:schemeClr val="accent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3. Recognize</a:t>
                </a:r>
                <a:endParaRPr lang="en-US" dirty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Identify: submit audio sample </a:t>
                </a:r>
                <a:r>
                  <a:rPr lang="en-US" i="1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and a list of possible profiles (max 10)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Verify: submit audio sample of phrase and the profile</a:t>
                </a:r>
                <a:endParaRPr lang="en-US" dirty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7" name="people_23" descr="Chat, talk, conversation, speech&#10;">
              <a:extLst>
                <a:ext uri="{FF2B5EF4-FFF2-40B4-BE49-F238E27FC236}">
                  <a16:creationId xmlns:a16="http://schemas.microsoft.com/office/drawing/2014/main" xmlns="" id="{A1CEB6B5-3EFB-4AD9-8BDE-4A19B0DABF3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83961" y="2195289"/>
              <a:ext cx="1008112" cy="997444"/>
            </a:xfrm>
            <a:custGeom>
              <a:avLst/>
              <a:gdLst>
                <a:gd name="T0" fmla="*/ 75 w 275"/>
                <a:gd name="T1" fmla="*/ 34 h 273"/>
                <a:gd name="T2" fmla="*/ 75 w 275"/>
                <a:gd name="T3" fmla="*/ 0 h 273"/>
                <a:gd name="T4" fmla="*/ 275 w 275"/>
                <a:gd name="T5" fmla="*/ 0 h 273"/>
                <a:gd name="T6" fmla="*/ 275 w 275"/>
                <a:gd name="T7" fmla="*/ 125 h 273"/>
                <a:gd name="T8" fmla="*/ 247 w 275"/>
                <a:gd name="T9" fmla="*/ 125 h 273"/>
                <a:gd name="T10" fmla="*/ 203 w 275"/>
                <a:gd name="T11" fmla="*/ 170 h 273"/>
                <a:gd name="T12" fmla="*/ 203 w 275"/>
                <a:gd name="T13" fmla="*/ 127 h 273"/>
                <a:gd name="T14" fmla="*/ 181 w 275"/>
                <a:gd name="T15" fmla="*/ 127 h 273"/>
                <a:gd name="T16" fmla="*/ 92 w 275"/>
                <a:gd name="T17" fmla="*/ 71 h 273"/>
                <a:gd name="T18" fmla="*/ 38 w 275"/>
                <a:gd name="T19" fmla="*/ 126 h 273"/>
                <a:gd name="T20" fmla="*/ 92 w 275"/>
                <a:gd name="T21" fmla="*/ 181 h 273"/>
                <a:gd name="T22" fmla="*/ 147 w 275"/>
                <a:gd name="T23" fmla="*/ 126 h 273"/>
                <a:gd name="T24" fmla="*/ 92 w 275"/>
                <a:gd name="T25" fmla="*/ 71 h 273"/>
                <a:gd name="T26" fmla="*/ 185 w 275"/>
                <a:gd name="T27" fmla="*/ 273 h 273"/>
                <a:gd name="T28" fmla="*/ 92 w 275"/>
                <a:gd name="T29" fmla="*/ 181 h 273"/>
                <a:gd name="T30" fmla="*/ 0 w 275"/>
                <a:gd name="T3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3">
                  <a:moveTo>
                    <a:pt x="75" y="3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125"/>
                    <a:pt x="275" y="125"/>
                    <a:pt x="275" y="125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03" y="170"/>
                    <a:pt x="203" y="170"/>
                    <a:pt x="203" y="170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181" y="127"/>
                    <a:pt x="181" y="127"/>
                    <a:pt x="181" y="127"/>
                  </a:cubicBezTo>
                  <a:moveTo>
                    <a:pt x="92" y="71"/>
                  </a:moveTo>
                  <a:cubicBezTo>
                    <a:pt x="62" y="71"/>
                    <a:pt x="38" y="96"/>
                    <a:pt x="38" y="126"/>
                  </a:cubicBezTo>
                  <a:cubicBezTo>
                    <a:pt x="38" y="156"/>
                    <a:pt x="62" y="181"/>
                    <a:pt x="92" y="181"/>
                  </a:cubicBezTo>
                  <a:cubicBezTo>
                    <a:pt x="123" y="181"/>
                    <a:pt x="147" y="156"/>
                    <a:pt x="147" y="126"/>
                  </a:cubicBezTo>
                  <a:cubicBezTo>
                    <a:pt x="147" y="96"/>
                    <a:pt x="123" y="71"/>
                    <a:pt x="92" y="71"/>
                  </a:cubicBezTo>
                  <a:close/>
                  <a:moveTo>
                    <a:pt x="185" y="273"/>
                  </a:moveTo>
                  <a:cubicBezTo>
                    <a:pt x="185" y="222"/>
                    <a:pt x="144" y="181"/>
                    <a:pt x="92" y="181"/>
                  </a:cubicBezTo>
                  <a:cubicBezTo>
                    <a:pt x="41" y="181"/>
                    <a:pt x="0" y="222"/>
                    <a:pt x="0" y="273"/>
                  </a:cubicBez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597" y="1500881"/>
            <a:ext cx="2916885" cy="4660677"/>
            <a:chOff x="457597" y="1500881"/>
            <a:chExt cx="2916885" cy="4660677"/>
          </a:xfrm>
        </p:grpSpPr>
        <p:grpSp>
          <p:nvGrpSpPr>
            <p:cNvPr id="16" name="Group 15"/>
            <p:cNvGrpSpPr/>
            <p:nvPr/>
          </p:nvGrpSpPr>
          <p:grpSpPr>
            <a:xfrm>
              <a:off x="457597" y="1500881"/>
              <a:ext cx="2916885" cy="4660677"/>
              <a:chOff x="274637" y="1211263"/>
              <a:chExt cx="2916885" cy="4660677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274637" y="1211263"/>
                <a:ext cx="2916885" cy="2331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4637" y="3542983"/>
                <a:ext cx="2916885" cy="2328957"/>
              </a:xfrm>
              <a:prstGeom prst="rect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46304" rIns="182880" bIns="146304" rtlCol="0" anchor="t"/>
              <a:lstStyle>
                <a:defPPr>
                  <a:defRPr lang="en-US"/>
                </a:defPPr>
                <a:lvl1pPr algn="ctr">
                  <a:defRPr>
                    <a:gradFill>
                      <a:gsLst>
                        <a:gs pos="0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gradFill>
                      <a:gsLst>
                        <a:gs pos="76623">
                          <a:schemeClr val="accent1"/>
                        </a:gs>
                        <a:gs pos="61000">
                          <a:schemeClr val="accent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1. Create Profile</a:t>
                </a:r>
                <a:endParaRPr lang="en-US" dirty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  <a:p>
                <a:pPr algn="l" defTabSz="932472"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Provides unique identifier for use with a specific operation</a:t>
                </a:r>
                <a:endParaRPr lang="en-US" dirty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0" name="people_4" title="Icon of a person">
              <a:extLst>
                <a:ext uri="{FF2B5EF4-FFF2-40B4-BE49-F238E27FC236}">
                  <a16:creationId xmlns:a16="http://schemas.microsoft.com/office/drawing/2014/main" xmlns="" id="{E917B9D2-D8D5-4ACB-B36A-EC712DF260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57926" y="2154578"/>
              <a:ext cx="916225" cy="1024323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41973" y="1500881"/>
            <a:ext cx="2916886" cy="4660677"/>
            <a:chOff x="3841973" y="1500881"/>
            <a:chExt cx="2916886" cy="4660677"/>
          </a:xfrm>
        </p:grpSpPr>
        <p:grpSp>
          <p:nvGrpSpPr>
            <p:cNvPr id="6" name="Group 5"/>
            <p:cNvGrpSpPr/>
            <p:nvPr/>
          </p:nvGrpSpPr>
          <p:grpSpPr>
            <a:xfrm>
              <a:off x="3841973" y="1500881"/>
              <a:ext cx="2916886" cy="4660677"/>
              <a:chOff x="2652089" y="1211263"/>
              <a:chExt cx="2916886" cy="4660677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2652090" y="1211263"/>
                <a:ext cx="2916885" cy="2331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52089" y="3542982"/>
                <a:ext cx="2916885" cy="2328958"/>
              </a:xfrm>
              <a:prstGeom prst="rect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46304" rIns="182880" bIns="146304" rtlCol="0" anchor="t"/>
              <a:lstStyle>
                <a:defPPr>
                  <a:defRPr lang="en-US"/>
                </a:defPPr>
                <a:lvl1pPr defTabSz="932472" fontAlgn="base">
                  <a:spcBef>
                    <a:spcPct val="0"/>
                  </a:spcBef>
                  <a:spcAft>
                    <a:spcPct val="0"/>
                  </a:spcAft>
                  <a:defRP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400"/>
                <a:r>
                  <a:rPr lang="en-US" dirty="0" smtClean="0">
                    <a:gradFill>
                      <a:gsLst>
                        <a:gs pos="76623">
                          <a:schemeClr val="accent1"/>
                        </a:gs>
                        <a:gs pos="61000">
                          <a:schemeClr val="accent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2. Create Enrollment</a:t>
                </a:r>
                <a:endParaRPr lang="en-US" dirty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Train the profile for use with a specific operation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Identify: 30s </a:t>
                </a:r>
                <a:r>
                  <a:rPr lang="mr-IN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–</a:t>
                </a: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 5 min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Verify: 3x of the same verification phrase</a:t>
                </a:r>
                <a:endParaRPr lang="en-US" dirty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1" name="arrow_11" title="Icon of a circle made of two curved arrows">
              <a:extLst>
                <a:ext uri="{FF2B5EF4-FFF2-40B4-BE49-F238E27FC236}">
                  <a16:creationId xmlns:a16="http://schemas.microsoft.com/office/drawing/2014/main" xmlns="" id="{8AA96DD9-7B9D-457C-A969-01EC3193771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50085" y="2154578"/>
              <a:ext cx="935574" cy="977342"/>
            </a:xfrm>
            <a:custGeom>
              <a:avLst/>
              <a:gdLst>
                <a:gd name="T0" fmla="*/ 310 w 310"/>
                <a:gd name="T1" fmla="*/ 199 h 322"/>
                <a:gd name="T2" fmla="*/ 154 w 310"/>
                <a:gd name="T3" fmla="*/ 322 h 322"/>
                <a:gd name="T4" fmla="*/ 1 w 310"/>
                <a:gd name="T5" fmla="*/ 211 h 322"/>
                <a:gd name="T6" fmla="*/ 304 w 310"/>
                <a:gd name="T7" fmla="*/ 104 h 322"/>
                <a:gd name="T8" fmla="*/ 154 w 310"/>
                <a:gd name="T9" fmla="*/ 0 h 322"/>
                <a:gd name="T10" fmla="*/ 0 w 310"/>
                <a:gd name="T11" fmla="*/ 114 h 322"/>
                <a:gd name="T12" fmla="*/ 299 w 310"/>
                <a:gd name="T13" fmla="*/ 104 h 322"/>
                <a:gd name="T14" fmla="*/ 230 w 310"/>
                <a:gd name="T15" fmla="*/ 104 h 322"/>
                <a:gd name="T16" fmla="*/ 295 w 310"/>
                <a:gd name="T17" fmla="*/ 104 h 322"/>
                <a:gd name="T18" fmla="*/ 304 w 310"/>
                <a:gd name="T19" fmla="*/ 104 h 322"/>
                <a:gd name="T20" fmla="*/ 304 w 310"/>
                <a:gd name="T21" fmla="*/ 29 h 322"/>
                <a:gd name="T22" fmla="*/ 9 w 310"/>
                <a:gd name="T23" fmla="*/ 211 h 322"/>
                <a:gd name="T24" fmla="*/ 75 w 310"/>
                <a:gd name="T25" fmla="*/ 211 h 322"/>
                <a:gd name="T26" fmla="*/ 9 w 310"/>
                <a:gd name="T27" fmla="*/ 211 h 322"/>
                <a:gd name="T28" fmla="*/ 1 w 310"/>
                <a:gd name="T29" fmla="*/ 211 h 322"/>
                <a:gd name="T30" fmla="*/ 1 w 310"/>
                <a:gd name="T31" fmla="*/ 28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" h="322">
                  <a:moveTo>
                    <a:pt x="310" y="199"/>
                  </a:moveTo>
                  <a:cubicBezTo>
                    <a:pt x="293" y="270"/>
                    <a:pt x="229" y="322"/>
                    <a:pt x="154" y="322"/>
                  </a:cubicBezTo>
                  <a:cubicBezTo>
                    <a:pt x="83" y="322"/>
                    <a:pt x="22" y="275"/>
                    <a:pt x="1" y="211"/>
                  </a:cubicBezTo>
                  <a:moveTo>
                    <a:pt x="304" y="104"/>
                  </a:moveTo>
                  <a:cubicBezTo>
                    <a:pt x="281" y="43"/>
                    <a:pt x="223" y="0"/>
                    <a:pt x="154" y="0"/>
                  </a:cubicBezTo>
                  <a:cubicBezTo>
                    <a:pt x="82" y="0"/>
                    <a:pt x="20" y="48"/>
                    <a:pt x="0" y="114"/>
                  </a:cubicBezTo>
                  <a:moveTo>
                    <a:pt x="299" y="104"/>
                  </a:moveTo>
                  <a:cubicBezTo>
                    <a:pt x="230" y="104"/>
                    <a:pt x="230" y="104"/>
                    <a:pt x="230" y="104"/>
                  </a:cubicBezTo>
                  <a:moveTo>
                    <a:pt x="295" y="104"/>
                  </a:moveTo>
                  <a:cubicBezTo>
                    <a:pt x="304" y="104"/>
                    <a:pt x="304" y="104"/>
                    <a:pt x="304" y="104"/>
                  </a:cubicBezTo>
                  <a:cubicBezTo>
                    <a:pt x="304" y="29"/>
                    <a:pt x="304" y="29"/>
                    <a:pt x="304" y="29"/>
                  </a:cubicBezTo>
                  <a:moveTo>
                    <a:pt x="9" y="211"/>
                  </a:moveTo>
                  <a:cubicBezTo>
                    <a:pt x="75" y="211"/>
                    <a:pt x="75" y="211"/>
                    <a:pt x="75" y="211"/>
                  </a:cubicBezTo>
                  <a:moveTo>
                    <a:pt x="9" y="211"/>
                  </a:moveTo>
                  <a:cubicBezTo>
                    <a:pt x="1" y="211"/>
                    <a:pt x="1" y="211"/>
                    <a:pt x="1" y="211"/>
                  </a:cubicBezTo>
                  <a:cubicBezTo>
                    <a:pt x="1" y="286"/>
                    <a:pt x="1" y="286"/>
                    <a:pt x="1" y="286"/>
                  </a:cubicBez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9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Speaker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Translator: Futures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557623"/>
          </a:xfrm>
        </p:spPr>
        <p:txBody>
          <a:bodyPr/>
          <a:lstStyle/>
          <a:p>
            <a:r>
              <a:rPr lang="en-US" dirty="0" smtClean="0"/>
              <a:t>Microsoft Translator Live</a:t>
            </a:r>
          </a:p>
          <a:p>
            <a:pPr lvl="1"/>
            <a:r>
              <a:rPr lang="en-US" dirty="0" smtClean="0"/>
              <a:t>“Universal translator”: multi-language interactions through personal devices</a:t>
            </a:r>
          </a:p>
          <a:p>
            <a:pPr lvl="1"/>
            <a:r>
              <a:rPr lang="en-US" dirty="0" smtClean="0"/>
              <a:t>Customized speech recognition</a:t>
            </a:r>
          </a:p>
          <a:p>
            <a:pPr lvl="1"/>
            <a:r>
              <a:rPr lang="en-US" dirty="0" smtClean="0">
                <a:hlinkClick r:id="rId2"/>
              </a:rPr>
              <a:t>http://translate.it</a:t>
            </a:r>
            <a:endParaRPr lang="en-US" dirty="0" smtClean="0"/>
          </a:p>
          <a:p>
            <a:pPr lvl="1"/>
            <a:r>
              <a:rPr lang="en-US" dirty="0" smtClean="0"/>
              <a:t>Developer access pending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3222421"/>
          </a:xfrm>
        </p:spPr>
        <p:txBody>
          <a:bodyPr/>
          <a:lstStyle/>
          <a:p>
            <a:r>
              <a:rPr lang="en-US" dirty="0" smtClean="0"/>
              <a:t>Presentation Translator</a:t>
            </a:r>
          </a:p>
          <a:p>
            <a:pPr lvl="1"/>
            <a:r>
              <a:rPr lang="en-US" dirty="0" smtClean="0"/>
              <a:t>Live translation and subtitling</a:t>
            </a:r>
          </a:p>
          <a:p>
            <a:pPr lvl="1"/>
            <a:r>
              <a:rPr lang="en-US" dirty="0" smtClean="0"/>
              <a:t>A Microsoft Garage project built on the Microsoft Translator Live feature</a:t>
            </a:r>
          </a:p>
          <a:p>
            <a:pPr lvl="1"/>
            <a:r>
              <a:rPr lang="en-US" dirty="0" smtClean="0"/>
              <a:t>Slide contents used to customize the recognition models</a:t>
            </a:r>
          </a:p>
          <a:p>
            <a:pPr lvl="1"/>
            <a:r>
              <a:rPr lang="en-US" dirty="0" smtClean="0"/>
              <a:t>Regular speakers can personalize their acoustic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639" y="3857302"/>
            <a:ext cx="4359422" cy="2833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0616" y="4433708"/>
            <a:ext cx="4598181" cy="22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4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91F683-589B-4AC5-A28B-79977DE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Translator: Futures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E91064-DD32-43DF-87F4-2D5657495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3730252"/>
          </a:xfrm>
        </p:spPr>
        <p:txBody>
          <a:bodyPr/>
          <a:lstStyle/>
          <a:p>
            <a:r>
              <a:rPr lang="en-US" dirty="0" smtClean="0"/>
              <a:t>Built using technology available today in Cognitive Services: </a:t>
            </a:r>
          </a:p>
          <a:p>
            <a:r>
              <a:rPr lang="en-US" dirty="0" smtClean="0"/>
              <a:t>	Custom Speech </a:t>
            </a:r>
          </a:p>
          <a:p>
            <a:r>
              <a:rPr lang="en-US" dirty="0" smtClean="0"/>
              <a:t>	Translator</a:t>
            </a:r>
          </a:p>
          <a:p>
            <a:r>
              <a:rPr lang="en-US" dirty="0" smtClean="0"/>
              <a:t>	Speaker Identification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17313" y="2100763"/>
          <a:ext cx="11661341" cy="4641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372" y="5594457"/>
            <a:ext cx="1095558" cy="1095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618" y="4487937"/>
            <a:ext cx="1095558" cy="1095558"/>
          </a:xfrm>
          <a:prstGeom prst="rect">
            <a:avLst/>
          </a:prstGeom>
        </p:spPr>
      </p:pic>
      <p:pic>
        <p:nvPicPr>
          <p:cNvPr id="15" name="Picture 14" descr="Black android &lt;strong&gt;mobile phone&lt;/strong&gt; by hatalar2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3054" y="5630901"/>
            <a:ext cx="827031" cy="1059114"/>
          </a:xfrm>
          <a:prstGeom prst="rect">
            <a:avLst/>
          </a:prstGeom>
        </p:spPr>
      </p:pic>
      <p:sp>
        <p:nvSpPr>
          <p:cNvPr id="16" name="Arrow: Left-Right 15"/>
          <p:cNvSpPr/>
          <p:nvPr/>
        </p:nvSpPr>
        <p:spPr bwMode="auto">
          <a:xfrm rot="5400000">
            <a:off x="8372333" y="5146939"/>
            <a:ext cx="585636" cy="382288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Left-Right 17"/>
          <p:cNvSpPr/>
          <p:nvPr/>
        </p:nvSpPr>
        <p:spPr bwMode="auto">
          <a:xfrm rot="5400000">
            <a:off x="10580709" y="5098189"/>
            <a:ext cx="499536" cy="370104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5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 then?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0" y="1983060"/>
            <a:ext cx="12401006" cy="285206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8859" y="1953669"/>
            <a:ext cx="320040" cy="320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24267" y="1953669"/>
            <a:ext cx="320040" cy="320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819675" y="1953669"/>
            <a:ext cx="320040" cy="320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8620" y="1494366"/>
            <a:ext cx="72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1770">
                      <a:schemeClr val="tx1"/>
                    </a:gs>
                    <a:gs pos="24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EASY</a:t>
            </a:r>
            <a:endParaRPr lang="en-US" dirty="0">
              <a:gradFill>
                <a:gsLst>
                  <a:gs pos="1770">
                    <a:schemeClr val="tx1"/>
                  </a:gs>
                  <a:gs pos="24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0092" y="1494366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1770">
                      <a:schemeClr val="tx1"/>
                    </a:gs>
                    <a:gs pos="24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MODERATE</a:t>
            </a:r>
            <a:endParaRPr lang="en-US" dirty="0">
              <a:gradFill>
                <a:gsLst>
                  <a:gs pos="1770">
                    <a:schemeClr val="tx1"/>
                  </a:gs>
                  <a:gs pos="24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79633" y="1494366"/>
            <a:ext cx="140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1770">
                      <a:schemeClr val="tx1"/>
                    </a:gs>
                    <a:gs pos="24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ADVANCED</a:t>
            </a:r>
            <a:endParaRPr lang="en-US" dirty="0">
              <a:gradFill>
                <a:gsLst>
                  <a:gs pos="1770">
                    <a:schemeClr val="tx1"/>
                  </a:gs>
                  <a:gs pos="24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859" y="2600572"/>
            <a:ext cx="24119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Bing Speech</a:t>
            </a:r>
            <a:endParaRPr lang="en-US" sz="2000" dirty="0">
              <a:gradFill>
                <a:gsLst>
                  <a:gs pos="76623">
                    <a:schemeClr val="accent1"/>
                  </a:gs>
                  <a:gs pos="61000">
                    <a:schemeClr val="accent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General purpose TTS and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STT engine; broad 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language support</a:t>
            </a:r>
            <a:endParaRPr lang="en-US" sz="1600" dirty="0">
              <a:gradFill>
                <a:gsLst>
                  <a:gs pos="78761">
                    <a:schemeClr val="tx1"/>
                  </a:gs>
                  <a:gs pos="61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4267" y="2600572"/>
            <a:ext cx="2634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Speaker Recognition</a:t>
            </a:r>
            <a:endParaRPr lang="en-US" sz="2000" dirty="0">
              <a:gradFill>
                <a:gsLst>
                  <a:gs pos="76623">
                    <a:schemeClr val="accent1"/>
                  </a:gs>
                  <a:gs pos="61000">
                    <a:schemeClr val="accent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Some training required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before users can be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identified/verified</a:t>
            </a:r>
            <a:endParaRPr lang="en-US" sz="1600" dirty="0">
              <a:gradFill>
                <a:gsLst>
                  <a:gs pos="78761">
                    <a:schemeClr val="tx1"/>
                  </a:gs>
                  <a:gs pos="61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  <a:p>
            <a:pPr defTabSz="914400"/>
            <a:endParaRPr lang="en-US" sz="2000" dirty="0" smtClean="0">
              <a:gradFill>
                <a:gsLst>
                  <a:gs pos="76623">
                    <a:schemeClr val="accent1"/>
                  </a:gs>
                  <a:gs pos="61000">
                    <a:schemeClr val="accent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2000" dirty="0" smtClean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Translator (Speech)</a:t>
            </a:r>
            <a:endParaRPr lang="en-US" sz="2000" dirty="0">
              <a:gradFill>
                <a:gsLst>
                  <a:gs pos="76623">
                    <a:schemeClr val="accent1"/>
                  </a:gs>
                  <a:gs pos="61000">
                    <a:schemeClr val="accent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Fewer languages supported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than standard Translator</a:t>
            </a:r>
            <a:endParaRPr lang="en-US" sz="1600" dirty="0">
              <a:gradFill>
                <a:gsLst>
                  <a:gs pos="78761">
                    <a:schemeClr val="tx1"/>
                  </a:gs>
                  <a:gs pos="61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19675" y="2600572"/>
            <a:ext cx="28866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smtClean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 Speech</a:t>
            </a:r>
            <a:endParaRPr lang="en-US" sz="2000" dirty="0">
              <a:gradFill>
                <a:gsLst>
                  <a:gs pos="76623">
                    <a:schemeClr val="accent1"/>
                  </a:gs>
                  <a:gs pos="61000">
                    <a:schemeClr val="accent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Requires language (easy)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and/or acoustic data</a:t>
            </a: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(harder); not that advanced </a:t>
            </a: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  <a:sym typeface="Wingdings"/>
              </a:rPr>
              <a:t></a:t>
            </a:r>
            <a:endParaRPr lang="en-US" sz="1600" dirty="0">
              <a:gradFill>
                <a:gsLst>
                  <a:gs pos="78761">
                    <a:schemeClr val="tx1"/>
                  </a:gs>
                  <a:gs pos="61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 animBg="1"/>
      <p:bldP spid="29" grpId="0"/>
      <p:bldP spid="31" grpId="0"/>
      <p:bldP spid="33" grpId="0"/>
      <p:bldP spid="35" grpId="0"/>
      <p:bldP spid="37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tBot_F08B" title="Icon of a robotic chat bubble with a smiley face">
            <a:extLst>
              <a:ext uri="{FF2B5EF4-FFF2-40B4-BE49-F238E27FC236}">
                <a16:creationId xmlns:a16="http://schemas.microsoft.com/office/drawing/2014/main" xmlns="" id="{EF2FC808-2563-48A5-ACE1-F9490220C9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8798" y="2881350"/>
            <a:ext cx="574020" cy="741427"/>
          </a:xfrm>
          <a:custGeom>
            <a:avLst/>
            <a:gdLst>
              <a:gd name="T0" fmla="*/ 871 w 2742"/>
              <a:gd name="T1" fmla="*/ 1541 h 3541"/>
              <a:gd name="T2" fmla="*/ 871 w 2742"/>
              <a:gd name="T3" fmla="*/ 1791 h 3541"/>
              <a:gd name="T4" fmla="*/ 1871 w 2742"/>
              <a:gd name="T5" fmla="*/ 1541 h 3541"/>
              <a:gd name="T6" fmla="*/ 1871 w 2742"/>
              <a:gd name="T7" fmla="*/ 1791 h 3541"/>
              <a:gd name="T8" fmla="*/ 0 w 2742"/>
              <a:gd name="T9" fmla="*/ 1541 h 3541"/>
              <a:gd name="T10" fmla="*/ 0 w 2742"/>
              <a:gd name="T11" fmla="*/ 2041 h 3541"/>
              <a:gd name="T12" fmla="*/ 2742 w 2742"/>
              <a:gd name="T13" fmla="*/ 1541 h 3541"/>
              <a:gd name="T14" fmla="*/ 2742 w 2742"/>
              <a:gd name="T15" fmla="*/ 2041 h 3541"/>
              <a:gd name="T16" fmla="*/ 1371 w 2742"/>
              <a:gd name="T17" fmla="*/ 339 h 3541"/>
              <a:gd name="T18" fmla="*/ 1371 w 2742"/>
              <a:gd name="T19" fmla="*/ 916 h 3541"/>
              <a:gd name="T20" fmla="*/ 1121 w 2742"/>
              <a:gd name="T21" fmla="*/ 2916 h 3541"/>
              <a:gd name="T22" fmla="*/ 1121 w 2742"/>
              <a:gd name="T23" fmla="*/ 3541 h 3541"/>
              <a:gd name="T24" fmla="*/ 1809 w 2742"/>
              <a:gd name="T25" fmla="*/ 2916 h 3541"/>
              <a:gd name="T26" fmla="*/ 2371 w 2742"/>
              <a:gd name="T27" fmla="*/ 2916 h 3541"/>
              <a:gd name="T28" fmla="*/ 2621 w 2742"/>
              <a:gd name="T29" fmla="*/ 2666 h 3541"/>
              <a:gd name="T30" fmla="*/ 2621 w 2742"/>
              <a:gd name="T31" fmla="*/ 1166 h 3541"/>
              <a:gd name="T32" fmla="*/ 2371 w 2742"/>
              <a:gd name="T33" fmla="*/ 916 h 3541"/>
              <a:gd name="T34" fmla="*/ 371 w 2742"/>
              <a:gd name="T35" fmla="*/ 916 h 3541"/>
              <a:gd name="T36" fmla="*/ 121 w 2742"/>
              <a:gd name="T37" fmla="*/ 1166 h 3541"/>
              <a:gd name="T38" fmla="*/ 121 w 2742"/>
              <a:gd name="T39" fmla="*/ 2666 h 3541"/>
              <a:gd name="T40" fmla="*/ 371 w 2742"/>
              <a:gd name="T41" fmla="*/ 2916 h 3541"/>
              <a:gd name="T42" fmla="*/ 1121 w 2742"/>
              <a:gd name="T43" fmla="*/ 2916 h 3541"/>
              <a:gd name="T44" fmla="*/ 1371 w 2742"/>
              <a:gd name="T45" fmla="*/ 0 h 3541"/>
              <a:gd name="T46" fmla="*/ 1205 w 2742"/>
              <a:gd name="T47" fmla="*/ 166 h 3541"/>
              <a:gd name="T48" fmla="*/ 1371 w 2742"/>
              <a:gd name="T49" fmla="*/ 332 h 3541"/>
              <a:gd name="T50" fmla="*/ 1537 w 2742"/>
              <a:gd name="T51" fmla="*/ 166 h 3541"/>
              <a:gd name="T52" fmla="*/ 1371 w 2742"/>
              <a:gd name="T53" fmla="*/ 0 h 3541"/>
              <a:gd name="T54" fmla="*/ 746 w 2742"/>
              <a:gd name="T55" fmla="*/ 2157 h 3541"/>
              <a:gd name="T56" fmla="*/ 1996 w 2742"/>
              <a:gd name="T57" fmla="*/ 2157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42" h="3541">
                <a:moveTo>
                  <a:pt x="871" y="1541"/>
                </a:moveTo>
                <a:cubicBezTo>
                  <a:pt x="871" y="1791"/>
                  <a:pt x="871" y="1791"/>
                  <a:pt x="871" y="1791"/>
                </a:cubicBezTo>
                <a:moveTo>
                  <a:pt x="1871" y="1541"/>
                </a:moveTo>
                <a:cubicBezTo>
                  <a:pt x="1871" y="1791"/>
                  <a:pt x="1871" y="1791"/>
                  <a:pt x="1871" y="1791"/>
                </a:cubicBezTo>
                <a:moveTo>
                  <a:pt x="0" y="1541"/>
                </a:moveTo>
                <a:cubicBezTo>
                  <a:pt x="0" y="2041"/>
                  <a:pt x="0" y="2041"/>
                  <a:pt x="0" y="2041"/>
                </a:cubicBezTo>
                <a:moveTo>
                  <a:pt x="2742" y="1541"/>
                </a:moveTo>
                <a:cubicBezTo>
                  <a:pt x="2742" y="2041"/>
                  <a:pt x="2742" y="2041"/>
                  <a:pt x="2742" y="2041"/>
                </a:cubicBezTo>
                <a:moveTo>
                  <a:pt x="1371" y="339"/>
                </a:moveTo>
                <a:cubicBezTo>
                  <a:pt x="1371" y="916"/>
                  <a:pt x="1371" y="916"/>
                  <a:pt x="1371" y="916"/>
                </a:cubicBezTo>
                <a:moveTo>
                  <a:pt x="1121" y="2916"/>
                </a:moveTo>
                <a:cubicBezTo>
                  <a:pt x="1121" y="3541"/>
                  <a:pt x="1121" y="3541"/>
                  <a:pt x="1121" y="3541"/>
                </a:cubicBezTo>
                <a:cubicBezTo>
                  <a:pt x="1809" y="2916"/>
                  <a:pt x="1809" y="2916"/>
                  <a:pt x="1809" y="2916"/>
                </a:cubicBezTo>
                <a:cubicBezTo>
                  <a:pt x="2371" y="2916"/>
                  <a:pt x="2371" y="2916"/>
                  <a:pt x="2371" y="2916"/>
                </a:cubicBezTo>
                <a:cubicBezTo>
                  <a:pt x="2509" y="2916"/>
                  <a:pt x="2621" y="2804"/>
                  <a:pt x="2621" y="2666"/>
                </a:cubicBezTo>
                <a:cubicBezTo>
                  <a:pt x="2621" y="1166"/>
                  <a:pt x="2621" y="1166"/>
                  <a:pt x="2621" y="1166"/>
                </a:cubicBezTo>
                <a:cubicBezTo>
                  <a:pt x="2621" y="1028"/>
                  <a:pt x="2509" y="916"/>
                  <a:pt x="2371" y="916"/>
                </a:cubicBezTo>
                <a:cubicBezTo>
                  <a:pt x="371" y="916"/>
                  <a:pt x="371" y="916"/>
                  <a:pt x="371" y="916"/>
                </a:cubicBezTo>
                <a:cubicBezTo>
                  <a:pt x="233" y="916"/>
                  <a:pt x="121" y="1028"/>
                  <a:pt x="121" y="1166"/>
                </a:cubicBezTo>
                <a:cubicBezTo>
                  <a:pt x="121" y="2666"/>
                  <a:pt x="121" y="2666"/>
                  <a:pt x="121" y="2666"/>
                </a:cubicBezTo>
                <a:cubicBezTo>
                  <a:pt x="121" y="2804"/>
                  <a:pt x="233" y="2916"/>
                  <a:pt x="371" y="2916"/>
                </a:cubicBezTo>
                <a:lnTo>
                  <a:pt x="1121" y="2916"/>
                </a:lnTo>
                <a:close/>
                <a:moveTo>
                  <a:pt x="1371" y="0"/>
                </a:moveTo>
                <a:cubicBezTo>
                  <a:pt x="1279" y="0"/>
                  <a:pt x="1205" y="74"/>
                  <a:pt x="1205" y="166"/>
                </a:cubicBezTo>
                <a:cubicBezTo>
                  <a:pt x="1205" y="258"/>
                  <a:pt x="1279" y="332"/>
                  <a:pt x="1371" y="332"/>
                </a:cubicBezTo>
                <a:cubicBezTo>
                  <a:pt x="1463" y="332"/>
                  <a:pt x="1537" y="258"/>
                  <a:pt x="1537" y="166"/>
                </a:cubicBezTo>
                <a:cubicBezTo>
                  <a:pt x="1537" y="74"/>
                  <a:pt x="1463" y="0"/>
                  <a:pt x="1371" y="0"/>
                </a:cubicBezTo>
                <a:close/>
                <a:moveTo>
                  <a:pt x="746" y="2157"/>
                </a:moveTo>
                <a:cubicBezTo>
                  <a:pt x="1091" y="2502"/>
                  <a:pt x="1651" y="2502"/>
                  <a:pt x="1996" y="2157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77736" y="2603991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998769" y="846414"/>
            <a:ext cx="428599" cy="693183"/>
            <a:chOff x="3476" y="1492"/>
            <a:chExt cx="878" cy="1420"/>
          </a:xfrm>
          <a:solidFill>
            <a:schemeClr val="tx2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476" y="2014"/>
              <a:ext cx="878" cy="898"/>
            </a:xfrm>
            <a:custGeom>
              <a:avLst/>
              <a:gdLst>
                <a:gd name="T0" fmla="*/ 0 w 878"/>
                <a:gd name="T1" fmla="*/ 898 h 898"/>
                <a:gd name="T2" fmla="*/ 0 w 878"/>
                <a:gd name="T3" fmla="*/ 898 h 898"/>
                <a:gd name="T4" fmla="*/ 878 w 878"/>
                <a:gd name="T5" fmla="*/ 397 h 898"/>
                <a:gd name="T6" fmla="*/ 878 w 878"/>
                <a:gd name="T7" fmla="*/ 0 h 898"/>
                <a:gd name="T8" fmla="*/ 0 w 878"/>
                <a:gd name="T9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98">
                  <a:moveTo>
                    <a:pt x="0" y="898"/>
                  </a:moveTo>
                  <a:lnTo>
                    <a:pt x="0" y="898"/>
                  </a:lnTo>
                  <a:lnTo>
                    <a:pt x="878" y="397"/>
                  </a:lnTo>
                  <a:lnTo>
                    <a:pt x="878" y="0"/>
                  </a:lnTo>
                  <a:lnTo>
                    <a:pt x="0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76" y="1492"/>
              <a:ext cx="836" cy="689"/>
            </a:xfrm>
            <a:custGeom>
              <a:avLst/>
              <a:gdLst>
                <a:gd name="T0" fmla="*/ 0 w 836"/>
                <a:gd name="T1" fmla="*/ 0 h 689"/>
                <a:gd name="T2" fmla="*/ 0 w 836"/>
                <a:gd name="T3" fmla="*/ 376 h 689"/>
                <a:gd name="T4" fmla="*/ 564 w 836"/>
                <a:gd name="T5" fmla="*/ 689 h 689"/>
                <a:gd name="T6" fmla="*/ 836 w 836"/>
                <a:gd name="T7" fmla="*/ 480 h 689"/>
                <a:gd name="T8" fmla="*/ 0 w 836"/>
                <a:gd name="T9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689">
                  <a:moveTo>
                    <a:pt x="0" y="0"/>
                  </a:moveTo>
                  <a:lnTo>
                    <a:pt x="0" y="376"/>
                  </a:lnTo>
                  <a:lnTo>
                    <a:pt x="564" y="689"/>
                  </a:lnTo>
                  <a:lnTo>
                    <a:pt x="836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76" y="1931"/>
              <a:ext cx="293" cy="981"/>
            </a:xfrm>
            <a:custGeom>
              <a:avLst/>
              <a:gdLst>
                <a:gd name="T0" fmla="*/ 0 w 293"/>
                <a:gd name="T1" fmla="*/ 0 h 981"/>
                <a:gd name="T2" fmla="*/ 293 w 293"/>
                <a:gd name="T3" fmla="*/ 208 h 981"/>
                <a:gd name="T4" fmla="*/ 0 w 293"/>
                <a:gd name="T5" fmla="*/ 981 h 981"/>
                <a:gd name="T6" fmla="*/ 0 w 293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981">
                  <a:moveTo>
                    <a:pt x="0" y="0"/>
                  </a:moveTo>
                  <a:lnTo>
                    <a:pt x="293" y="208"/>
                  </a:lnTo>
                  <a:lnTo>
                    <a:pt x="0" y="9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4564997" y="544934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553524" y="260280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rain_2" title="Icon of a brain with circles and connection lines inside">
            <a:extLst>
              <a:ext uri="{FF2B5EF4-FFF2-40B4-BE49-F238E27FC236}">
                <a16:creationId xmlns:a16="http://schemas.microsoft.com/office/drawing/2014/main" xmlns="" id="{43831704-DBA6-45CF-8A80-E22CC7AFCA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11577" y="2989725"/>
            <a:ext cx="782480" cy="524676"/>
          </a:xfrm>
          <a:custGeom>
            <a:avLst/>
            <a:gdLst>
              <a:gd name="T0" fmla="*/ 379 w 440"/>
              <a:gd name="T1" fmla="*/ 133 h 295"/>
              <a:gd name="T2" fmla="*/ 379 w 440"/>
              <a:gd name="T3" fmla="*/ 169 h 295"/>
              <a:gd name="T4" fmla="*/ 259 w 440"/>
              <a:gd name="T5" fmla="*/ 181 h 295"/>
              <a:gd name="T6" fmla="*/ 295 w 440"/>
              <a:gd name="T7" fmla="*/ 181 h 295"/>
              <a:gd name="T8" fmla="*/ 259 w 440"/>
              <a:gd name="T9" fmla="*/ 181 h 295"/>
              <a:gd name="T10" fmla="*/ 114 w 440"/>
              <a:gd name="T11" fmla="*/ 179 h 295"/>
              <a:gd name="T12" fmla="*/ 78 w 440"/>
              <a:gd name="T13" fmla="*/ 169 h 295"/>
              <a:gd name="T14" fmla="*/ 235 w 440"/>
              <a:gd name="T15" fmla="*/ 88 h 295"/>
              <a:gd name="T16" fmla="*/ 192 w 440"/>
              <a:gd name="T17" fmla="*/ 79 h 295"/>
              <a:gd name="T18" fmla="*/ 174 w 440"/>
              <a:gd name="T19" fmla="*/ 97 h 295"/>
              <a:gd name="T20" fmla="*/ 174 w 440"/>
              <a:gd name="T21" fmla="*/ 61 h 295"/>
              <a:gd name="T22" fmla="*/ 277 w 440"/>
              <a:gd name="T23" fmla="*/ 85 h 295"/>
              <a:gd name="T24" fmla="*/ 313 w 440"/>
              <a:gd name="T25" fmla="*/ 85 h 295"/>
              <a:gd name="T26" fmla="*/ 277 w 440"/>
              <a:gd name="T27" fmla="*/ 85 h 295"/>
              <a:gd name="T28" fmla="*/ 168 w 440"/>
              <a:gd name="T29" fmla="*/ 205 h 295"/>
              <a:gd name="T30" fmla="*/ 168 w 440"/>
              <a:gd name="T31" fmla="*/ 169 h 295"/>
              <a:gd name="T32" fmla="*/ 42 w 440"/>
              <a:gd name="T33" fmla="*/ 169 h 295"/>
              <a:gd name="T34" fmla="*/ 78 w 440"/>
              <a:gd name="T35" fmla="*/ 169 h 295"/>
              <a:gd name="T36" fmla="*/ 42 w 440"/>
              <a:gd name="T37" fmla="*/ 169 h 295"/>
              <a:gd name="T38" fmla="*/ 284 w 440"/>
              <a:gd name="T39" fmla="*/ 121 h 295"/>
              <a:gd name="T40" fmla="*/ 295 w 440"/>
              <a:gd name="T41" fmla="*/ 103 h 295"/>
              <a:gd name="T42" fmla="*/ 114 w 440"/>
              <a:gd name="T43" fmla="*/ 125 h 295"/>
              <a:gd name="T44" fmla="*/ 143 w 440"/>
              <a:gd name="T45" fmla="*/ 133 h 295"/>
              <a:gd name="T46" fmla="*/ 168 w 440"/>
              <a:gd name="T47" fmla="*/ 144 h 295"/>
              <a:gd name="T48" fmla="*/ 361 w 440"/>
              <a:gd name="T49" fmla="*/ 151 h 295"/>
              <a:gd name="T50" fmla="*/ 331 w 440"/>
              <a:gd name="T51" fmla="*/ 160 h 295"/>
              <a:gd name="T52" fmla="*/ 331 w 440"/>
              <a:gd name="T53" fmla="*/ 243 h 295"/>
              <a:gd name="T54" fmla="*/ 321 w 440"/>
              <a:gd name="T55" fmla="*/ 181 h 295"/>
              <a:gd name="T56" fmla="*/ 358 w 440"/>
              <a:gd name="T57" fmla="*/ 206 h 295"/>
              <a:gd name="T58" fmla="*/ 440 w 440"/>
              <a:gd name="T59" fmla="*/ 163 h 295"/>
              <a:gd name="T60" fmla="*/ 388 w 440"/>
              <a:gd name="T61" fmla="*/ 110 h 295"/>
              <a:gd name="T62" fmla="*/ 227 w 440"/>
              <a:gd name="T63" fmla="*/ 30 h 295"/>
              <a:gd name="T64" fmla="*/ 68 w 440"/>
              <a:gd name="T65" fmla="*/ 103 h 295"/>
              <a:gd name="T66" fmla="*/ 4 w 440"/>
              <a:gd name="T67" fmla="*/ 165 h 295"/>
              <a:gd name="T68" fmla="*/ 164 w 440"/>
              <a:gd name="T69" fmla="*/ 237 h 295"/>
              <a:gd name="T70" fmla="*/ 358 w 440"/>
              <a:gd name="T71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295">
                <a:moveTo>
                  <a:pt x="361" y="151"/>
                </a:moveTo>
                <a:cubicBezTo>
                  <a:pt x="361" y="141"/>
                  <a:pt x="369" y="133"/>
                  <a:pt x="379" y="133"/>
                </a:cubicBezTo>
                <a:cubicBezTo>
                  <a:pt x="389" y="133"/>
                  <a:pt x="397" y="141"/>
                  <a:pt x="397" y="151"/>
                </a:cubicBezTo>
                <a:cubicBezTo>
                  <a:pt x="397" y="161"/>
                  <a:pt x="389" y="169"/>
                  <a:pt x="379" y="169"/>
                </a:cubicBezTo>
                <a:cubicBezTo>
                  <a:pt x="369" y="169"/>
                  <a:pt x="361" y="161"/>
                  <a:pt x="361" y="151"/>
                </a:cubicBezTo>
                <a:close/>
                <a:moveTo>
                  <a:pt x="259" y="181"/>
                </a:moveTo>
                <a:cubicBezTo>
                  <a:pt x="259" y="191"/>
                  <a:pt x="267" y="199"/>
                  <a:pt x="277" y="199"/>
                </a:cubicBezTo>
                <a:cubicBezTo>
                  <a:pt x="287" y="199"/>
                  <a:pt x="295" y="191"/>
                  <a:pt x="295" y="181"/>
                </a:cubicBezTo>
                <a:cubicBezTo>
                  <a:pt x="295" y="171"/>
                  <a:pt x="287" y="163"/>
                  <a:pt x="277" y="163"/>
                </a:cubicBezTo>
                <a:cubicBezTo>
                  <a:pt x="267" y="163"/>
                  <a:pt x="259" y="171"/>
                  <a:pt x="259" y="181"/>
                </a:cubicBezTo>
                <a:close/>
                <a:moveTo>
                  <a:pt x="114" y="23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9" y="169"/>
                  <a:pt x="104" y="169"/>
                </a:cubicBezTo>
                <a:cubicBezTo>
                  <a:pt x="104" y="169"/>
                  <a:pt x="104" y="169"/>
                  <a:pt x="78" y="169"/>
                </a:cubicBezTo>
                <a:moveTo>
                  <a:pt x="235" y="260"/>
                </a:moveTo>
                <a:cubicBezTo>
                  <a:pt x="235" y="260"/>
                  <a:pt x="235" y="260"/>
                  <a:pt x="235" y="88"/>
                </a:cubicBezTo>
                <a:cubicBezTo>
                  <a:pt x="235" y="82"/>
                  <a:pt x="231" y="79"/>
                  <a:pt x="225" y="79"/>
                </a:cubicBezTo>
                <a:cubicBezTo>
                  <a:pt x="225" y="79"/>
                  <a:pt x="225" y="79"/>
                  <a:pt x="192" y="79"/>
                </a:cubicBezTo>
                <a:moveTo>
                  <a:pt x="156" y="79"/>
                </a:moveTo>
                <a:cubicBezTo>
                  <a:pt x="156" y="89"/>
                  <a:pt x="164" y="97"/>
                  <a:pt x="174" y="97"/>
                </a:cubicBezTo>
                <a:cubicBezTo>
                  <a:pt x="184" y="97"/>
                  <a:pt x="192" y="89"/>
                  <a:pt x="192" y="79"/>
                </a:cubicBezTo>
                <a:cubicBezTo>
                  <a:pt x="192" y="69"/>
                  <a:pt x="184" y="61"/>
                  <a:pt x="174" y="61"/>
                </a:cubicBezTo>
                <a:cubicBezTo>
                  <a:pt x="164" y="61"/>
                  <a:pt x="156" y="69"/>
                  <a:pt x="156" y="79"/>
                </a:cubicBezTo>
                <a:close/>
                <a:moveTo>
                  <a:pt x="277" y="85"/>
                </a:moveTo>
                <a:cubicBezTo>
                  <a:pt x="277" y="95"/>
                  <a:pt x="285" y="103"/>
                  <a:pt x="295" y="103"/>
                </a:cubicBezTo>
                <a:cubicBezTo>
                  <a:pt x="305" y="103"/>
                  <a:pt x="313" y="95"/>
                  <a:pt x="313" y="85"/>
                </a:cubicBezTo>
                <a:cubicBezTo>
                  <a:pt x="313" y="75"/>
                  <a:pt x="305" y="67"/>
                  <a:pt x="295" y="67"/>
                </a:cubicBezTo>
                <a:cubicBezTo>
                  <a:pt x="285" y="67"/>
                  <a:pt x="277" y="75"/>
                  <a:pt x="277" y="85"/>
                </a:cubicBezTo>
                <a:close/>
                <a:moveTo>
                  <a:pt x="150" y="187"/>
                </a:moveTo>
                <a:cubicBezTo>
                  <a:pt x="150" y="197"/>
                  <a:pt x="158" y="205"/>
                  <a:pt x="168" y="205"/>
                </a:cubicBezTo>
                <a:cubicBezTo>
                  <a:pt x="178" y="205"/>
                  <a:pt x="186" y="197"/>
                  <a:pt x="186" y="187"/>
                </a:cubicBezTo>
                <a:cubicBezTo>
                  <a:pt x="186" y="177"/>
                  <a:pt x="178" y="169"/>
                  <a:pt x="168" y="169"/>
                </a:cubicBezTo>
                <a:cubicBezTo>
                  <a:pt x="158" y="169"/>
                  <a:pt x="150" y="177"/>
                  <a:pt x="150" y="187"/>
                </a:cubicBezTo>
                <a:close/>
                <a:moveTo>
                  <a:pt x="42" y="169"/>
                </a:moveTo>
                <a:cubicBezTo>
                  <a:pt x="42" y="179"/>
                  <a:pt x="50" y="187"/>
                  <a:pt x="60" y="187"/>
                </a:cubicBezTo>
                <a:cubicBezTo>
                  <a:pt x="70" y="187"/>
                  <a:pt x="78" y="179"/>
                  <a:pt x="78" y="169"/>
                </a:cubicBezTo>
                <a:cubicBezTo>
                  <a:pt x="78" y="159"/>
                  <a:pt x="70" y="151"/>
                  <a:pt x="60" y="151"/>
                </a:cubicBezTo>
                <a:cubicBezTo>
                  <a:pt x="50" y="151"/>
                  <a:pt x="42" y="159"/>
                  <a:pt x="42" y="169"/>
                </a:cubicBezTo>
                <a:close/>
                <a:moveTo>
                  <a:pt x="235" y="121"/>
                </a:moveTo>
                <a:cubicBezTo>
                  <a:pt x="235" y="121"/>
                  <a:pt x="235" y="121"/>
                  <a:pt x="284" y="121"/>
                </a:cubicBezTo>
                <a:cubicBezTo>
                  <a:pt x="290" y="121"/>
                  <a:pt x="295" y="117"/>
                  <a:pt x="295" y="112"/>
                </a:cubicBezTo>
                <a:cubicBezTo>
                  <a:pt x="295" y="112"/>
                  <a:pt x="295" y="112"/>
                  <a:pt x="295" y="103"/>
                </a:cubicBezTo>
                <a:moveTo>
                  <a:pt x="114" y="49"/>
                </a:moveTo>
                <a:cubicBezTo>
                  <a:pt x="114" y="49"/>
                  <a:pt x="114" y="51"/>
                  <a:pt x="114" y="125"/>
                </a:cubicBezTo>
                <a:cubicBezTo>
                  <a:pt x="114" y="130"/>
                  <a:pt x="118" y="133"/>
                  <a:pt x="123" y="133"/>
                </a:cubicBezTo>
                <a:cubicBezTo>
                  <a:pt x="123" y="133"/>
                  <a:pt x="123" y="133"/>
                  <a:pt x="143" y="133"/>
                </a:cubicBezTo>
                <a:cubicBezTo>
                  <a:pt x="143" y="133"/>
                  <a:pt x="143" y="133"/>
                  <a:pt x="158" y="133"/>
                </a:cubicBezTo>
                <a:cubicBezTo>
                  <a:pt x="163" y="133"/>
                  <a:pt x="168" y="139"/>
                  <a:pt x="168" y="144"/>
                </a:cubicBezTo>
                <a:cubicBezTo>
                  <a:pt x="168" y="144"/>
                  <a:pt x="168" y="144"/>
                  <a:pt x="168" y="169"/>
                </a:cubicBezTo>
                <a:moveTo>
                  <a:pt x="361" y="151"/>
                </a:moveTo>
                <a:cubicBezTo>
                  <a:pt x="361" y="151"/>
                  <a:pt x="361" y="151"/>
                  <a:pt x="340" y="151"/>
                </a:cubicBezTo>
                <a:cubicBezTo>
                  <a:pt x="335" y="151"/>
                  <a:pt x="331" y="155"/>
                  <a:pt x="331" y="160"/>
                </a:cubicBezTo>
                <a:cubicBezTo>
                  <a:pt x="331" y="160"/>
                  <a:pt x="331" y="160"/>
                  <a:pt x="331" y="205"/>
                </a:cubicBezTo>
                <a:moveTo>
                  <a:pt x="331" y="243"/>
                </a:moveTo>
                <a:cubicBezTo>
                  <a:pt x="331" y="243"/>
                  <a:pt x="331" y="243"/>
                  <a:pt x="331" y="190"/>
                </a:cubicBezTo>
                <a:cubicBezTo>
                  <a:pt x="331" y="185"/>
                  <a:pt x="327" y="181"/>
                  <a:pt x="321" y="181"/>
                </a:cubicBezTo>
                <a:cubicBezTo>
                  <a:pt x="321" y="181"/>
                  <a:pt x="321" y="181"/>
                  <a:pt x="295" y="181"/>
                </a:cubicBezTo>
                <a:moveTo>
                  <a:pt x="358" y="206"/>
                </a:moveTo>
                <a:cubicBezTo>
                  <a:pt x="367" y="212"/>
                  <a:pt x="377" y="215"/>
                  <a:pt x="388" y="215"/>
                </a:cubicBezTo>
                <a:cubicBezTo>
                  <a:pt x="417" y="215"/>
                  <a:pt x="440" y="192"/>
                  <a:pt x="440" y="163"/>
                </a:cubicBezTo>
                <a:cubicBezTo>
                  <a:pt x="440" y="134"/>
                  <a:pt x="417" y="111"/>
                  <a:pt x="388" y="111"/>
                </a:cubicBezTo>
                <a:cubicBezTo>
                  <a:pt x="388" y="110"/>
                  <a:pt x="388" y="110"/>
                  <a:pt x="388" y="110"/>
                </a:cubicBezTo>
                <a:cubicBezTo>
                  <a:pt x="388" y="110"/>
                  <a:pt x="379" y="38"/>
                  <a:pt x="310" y="41"/>
                </a:cubicBezTo>
                <a:cubicBezTo>
                  <a:pt x="310" y="41"/>
                  <a:pt x="275" y="4"/>
                  <a:pt x="227" y="30"/>
                </a:cubicBezTo>
                <a:cubicBezTo>
                  <a:pt x="227" y="30"/>
                  <a:pt x="183" y="0"/>
                  <a:pt x="146" y="53"/>
                </a:cubicBezTo>
                <a:cubicBezTo>
                  <a:pt x="146" y="53"/>
                  <a:pt x="79" y="26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7" y="116"/>
                  <a:pt x="4" y="165"/>
                </a:cubicBezTo>
                <a:cubicBezTo>
                  <a:pt x="0" y="213"/>
                  <a:pt x="42" y="247"/>
                  <a:pt x="87" y="215"/>
                </a:cubicBezTo>
                <a:cubicBezTo>
                  <a:pt x="87" y="215"/>
                  <a:pt x="120" y="263"/>
                  <a:pt x="164" y="237"/>
                </a:cubicBezTo>
                <a:cubicBezTo>
                  <a:pt x="164" y="237"/>
                  <a:pt x="222" y="295"/>
                  <a:pt x="270" y="235"/>
                </a:cubicBezTo>
                <a:cubicBezTo>
                  <a:pt x="270" y="235"/>
                  <a:pt x="329" y="282"/>
                  <a:pt x="358" y="206"/>
                </a:cubicBezTo>
                <a:close/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64997" y="464939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67717" y="4504084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globe_2" title="Icon of a sphere made of lines">
            <a:extLst>
              <a:ext uri="{FF2B5EF4-FFF2-40B4-BE49-F238E27FC236}">
                <a16:creationId xmlns:a16="http://schemas.microsoft.com/office/drawing/2014/main" xmlns="" id="{7D3E6722-9215-472A-9F24-9CE8537810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56941" y="4693308"/>
            <a:ext cx="365760" cy="365760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1114" y="1870548"/>
            <a:ext cx="190340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Dynamics 365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28137" y="3908248"/>
            <a:ext cx="237084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4835" y="5945534"/>
            <a:ext cx="1415965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4284" y="3927756"/>
            <a:ext cx="230306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Bot 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2343" y="5248292"/>
            <a:ext cx="77495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</p:txBody>
      </p:sp>
      <p:cxnSp>
        <p:nvCxnSpPr>
          <p:cNvPr id="21" name="Straight Arrow Connector 24"/>
          <p:cNvCxnSpPr>
            <a:stCxn id="5" idx="6"/>
            <a:endCxn id="10" idx="2"/>
          </p:cNvCxnSpPr>
          <p:nvPr/>
        </p:nvCxnSpPr>
        <p:spPr>
          <a:xfrm flipV="1">
            <a:off x="3573880" y="1193006"/>
            <a:ext cx="991117" cy="20590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/>
          <p:cNvCxnSpPr>
            <a:stCxn id="5" idx="6"/>
            <a:endCxn id="11" idx="2"/>
          </p:cNvCxnSpPr>
          <p:nvPr/>
        </p:nvCxnSpPr>
        <p:spPr>
          <a:xfrm flipV="1">
            <a:off x="3573880" y="3250872"/>
            <a:ext cx="979644" cy="11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>
            <a:stCxn id="5" idx="6"/>
            <a:endCxn id="13" idx="2"/>
          </p:cNvCxnSpPr>
          <p:nvPr/>
        </p:nvCxnSpPr>
        <p:spPr>
          <a:xfrm>
            <a:off x="3573880" y="3252063"/>
            <a:ext cx="991117" cy="20453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aker_F196" title="Icon of a scientific flask with liquid in it">
            <a:extLst>
              <a:ext uri="{FF2B5EF4-FFF2-40B4-BE49-F238E27FC236}">
                <a16:creationId xmlns:a16="http://schemas.microsoft.com/office/drawing/2014/main" xmlns="" id="{2BA98208-A342-4DC4-8776-7A4CCA48F6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65860" y="5039398"/>
            <a:ext cx="482944" cy="558012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aptop_E770" title="Icon of a laptop">
            <a:extLst>
              <a:ext uri="{FF2B5EF4-FFF2-40B4-BE49-F238E27FC236}">
                <a16:creationId xmlns:a16="http://schemas.microsoft.com/office/drawing/2014/main" xmlns="" id="{B26D4F93-AEF4-4836-BA68-3EFBAD2D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452" y="3021961"/>
            <a:ext cx="686105" cy="457822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25433" y="260854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282" y="3927488"/>
            <a:ext cx="124444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Browser</a:t>
            </a:r>
          </a:p>
        </p:txBody>
      </p:sp>
      <p:cxnSp>
        <p:nvCxnSpPr>
          <p:cNvPr id="28" name="Straight Arrow Connector 24"/>
          <p:cNvCxnSpPr>
            <a:stCxn id="26" idx="6"/>
            <a:endCxn id="5" idx="2"/>
          </p:cNvCxnSpPr>
          <p:nvPr/>
        </p:nvCxnSpPr>
        <p:spPr>
          <a:xfrm flipV="1">
            <a:off x="1821577" y="3252063"/>
            <a:ext cx="456159" cy="4549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795167" y="4504084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1870" y="5248292"/>
            <a:ext cx="107080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Cortana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93256" y="1335787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0207" y="2079995"/>
            <a:ext cx="89030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Skype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65181" y="4667865"/>
            <a:ext cx="416646" cy="416646"/>
            <a:chOff x="7279575" y="4867910"/>
            <a:chExt cx="2242504" cy="2242502"/>
          </a:xfrm>
        </p:grpSpPr>
        <p:sp>
          <p:nvSpPr>
            <p:cNvPr id="34" name="Freeform: Shape 47"/>
            <p:cNvSpPr/>
            <p:nvPr/>
          </p:nvSpPr>
          <p:spPr bwMode="auto">
            <a:xfrm>
              <a:off x="7279575" y="4867910"/>
              <a:ext cx="2242504" cy="2242502"/>
            </a:xfrm>
            <a:custGeom>
              <a:avLst/>
              <a:gdLst>
                <a:gd name="connsiteX0" fmla="*/ 1121252 w 2242504"/>
                <a:gd name="connsiteY0" fmla="*/ 224314 h 2242502"/>
                <a:gd name="connsiteX1" fmla="*/ 224314 w 2242504"/>
                <a:gd name="connsiteY1" fmla="*/ 1121251 h 2242502"/>
                <a:gd name="connsiteX2" fmla="*/ 1121252 w 2242504"/>
                <a:gd name="connsiteY2" fmla="*/ 2018188 h 2242502"/>
                <a:gd name="connsiteX3" fmla="*/ 2018190 w 2242504"/>
                <a:gd name="connsiteY3" fmla="*/ 1121251 h 2242502"/>
                <a:gd name="connsiteX4" fmla="*/ 1121252 w 2242504"/>
                <a:gd name="connsiteY4" fmla="*/ 224314 h 2242502"/>
                <a:gd name="connsiteX5" fmla="*/ 1121252 w 2242504"/>
                <a:gd name="connsiteY5" fmla="*/ 0 h 2242502"/>
                <a:gd name="connsiteX6" fmla="*/ 2242504 w 2242504"/>
                <a:gd name="connsiteY6" fmla="*/ 1121251 h 2242502"/>
                <a:gd name="connsiteX7" fmla="*/ 1121252 w 2242504"/>
                <a:gd name="connsiteY7" fmla="*/ 2242502 h 2242502"/>
                <a:gd name="connsiteX8" fmla="*/ 0 w 2242504"/>
                <a:gd name="connsiteY8" fmla="*/ 1121251 h 2242502"/>
                <a:gd name="connsiteX9" fmla="*/ 1121252 w 2242504"/>
                <a:gd name="connsiteY9" fmla="*/ 0 h 224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504" h="2242502">
                  <a:moveTo>
                    <a:pt x="1121252" y="224314"/>
                  </a:moveTo>
                  <a:cubicBezTo>
                    <a:pt x="625887" y="224314"/>
                    <a:pt x="224314" y="625886"/>
                    <a:pt x="224314" y="1121251"/>
                  </a:cubicBezTo>
                  <a:cubicBezTo>
                    <a:pt x="224314" y="1616616"/>
                    <a:pt x="625887" y="2018188"/>
                    <a:pt x="1121252" y="2018188"/>
                  </a:cubicBezTo>
                  <a:cubicBezTo>
                    <a:pt x="1616617" y="2018188"/>
                    <a:pt x="2018190" y="1616616"/>
                    <a:pt x="2018190" y="1121251"/>
                  </a:cubicBezTo>
                  <a:cubicBezTo>
                    <a:pt x="2018190" y="625886"/>
                    <a:pt x="1616617" y="224314"/>
                    <a:pt x="1121252" y="224314"/>
                  </a:cubicBezTo>
                  <a:close/>
                  <a:moveTo>
                    <a:pt x="1121252" y="0"/>
                  </a:moveTo>
                  <a:cubicBezTo>
                    <a:pt x="1740502" y="0"/>
                    <a:pt x="2242504" y="502001"/>
                    <a:pt x="2242504" y="1121251"/>
                  </a:cubicBezTo>
                  <a:cubicBezTo>
                    <a:pt x="2242504" y="1740501"/>
                    <a:pt x="1740502" y="2242502"/>
                    <a:pt x="1121252" y="2242502"/>
                  </a:cubicBezTo>
                  <a:cubicBezTo>
                    <a:pt x="502002" y="2242502"/>
                    <a:pt x="0" y="1740501"/>
                    <a:pt x="0" y="1121251"/>
                  </a:cubicBezTo>
                  <a:cubicBezTo>
                    <a:pt x="0" y="502001"/>
                    <a:pt x="502002" y="0"/>
                    <a:pt x="11212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Freeform: Shape 48"/>
            <p:cNvSpPr/>
            <p:nvPr/>
          </p:nvSpPr>
          <p:spPr bwMode="auto">
            <a:xfrm>
              <a:off x="7503889" y="5092224"/>
              <a:ext cx="1793876" cy="1793874"/>
            </a:xfrm>
            <a:custGeom>
              <a:avLst/>
              <a:gdLst>
                <a:gd name="connsiteX0" fmla="*/ 896938 w 1793876"/>
                <a:gd name="connsiteY0" fmla="*/ 146526 h 1793874"/>
                <a:gd name="connsiteX1" fmla="*/ 146525 w 1793876"/>
                <a:gd name="connsiteY1" fmla="*/ 896937 h 1793874"/>
                <a:gd name="connsiteX2" fmla="*/ 896938 w 1793876"/>
                <a:gd name="connsiteY2" fmla="*/ 1647348 h 1793874"/>
                <a:gd name="connsiteX3" fmla="*/ 1647351 w 1793876"/>
                <a:gd name="connsiteY3" fmla="*/ 896937 h 1793874"/>
                <a:gd name="connsiteX4" fmla="*/ 896938 w 1793876"/>
                <a:gd name="connsiteY4" fmla="*/ 146526 h 1793874"/>
                <a:gd name="connsiteX5" fmla="*/ 896938 w 1793876"/>
                <a:gd name="connsiteY5" fmla="*/ 0 h 1793874"/>
                <a:gd name="connsiteX6" fmla="*/ 1793876 w 1793876"/>
                <a:gd name="connsiteY6" fmla="*/ 896937 h 1793874"/>
                <a:gd name="connsiteX7" fmla="*/ 896938 w 1793876"/>
                <a:gd name="connsiteY7" fmla="*/ 1793874 h 1793874"/>
                <a:gd name="connsiteX8" fmla="*/ 0 w 1793876"/>
                <a:gd name="connsiteY8" fmla="*/ 896937 h 1793874"/>
                <a:gd name="connsiteX9" fmla="*/ 896938 w 1793876"/>
                <a:gd name="connsiteY9" fmla="*/ 0 h 179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3876" h="1793874">
                  <a:moveTo>
                    <a:pt x="896938" y="146526"/>
                  </a:moveTo>
                  <a:cubicBezTo>
                    <a:pt x="482496" y="146526"/>
                    <a:pt x="146525" y="482496"/>
                    <a:pt x="146525" y="896937"/>
                  </a:cubicBezTo>
                  <a:cubicBezTo>
                    <a:pt x="146525" y="1311378"/>
                    <a:pt x="482496" y="1647348"/>
                    <a:pt x="896938" y="1647348"/>
                  </a:cubicBezTo>
                  <a:cubicBezTo>
                    <a:pt x="1311380" y="1647348"/>
                    <a:pt x="1647351" y="1311378"/>
                    <a:pt x="1647351" y="896937"/>
                  </a:cubicBezTo>
                  <a:cubicBezTo>
                    <a:pt x="1647351" y="482496"/>
                    <a:pt x="1311380" y="146526"/>
                    <a:pt x="896938" y="146526"/>
                  </a:cubicBezTo>
                  <a:close/>
                  <a:moveTo>
                    <a:pt x="896938" y="0"/>
                  </a:moveTo>
                  <a:cubicBezTo>
                    <a:pt x="1392303" y="0"/>
                    <a:pt x="1793876" y="401572"/>
                    <a:pt x="1793876" y="896937"/>
                  </a:cubicBezTo>
                  <a:cubicBezTo>
                    <a:pt x="1793876" y="1392302"/>
                    <a:pt x="1392303" y="1793874"/>
                    <a:pt x="896938" y="1793874"/>
                  </a:cubicBezTo>
                  <a:cubicBezTo>
                    <a:pt x="401573" y="1793874"/>
                    <a:pt x="0" y="1392302"/>
                    <a:pt x="0" y="896937"/>
                  </a:cubicBezTo>
                  <a:cubicBezTo>
                    <a:pt x="0" y="401572"/>
                    <a:pt x="401573" y="0"/>
                    <a:pt x="896938" y="0"/>
                  </a:cubicBezTo>
                  <a:close/>
                </a:path>
              </a:pathLst>
            </a:custGeom>
            <a:solidFill>
              <a:schemeClr val="tx2">
                <a:alpha val="41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" name="Freeform 13"/>
          <p:cNvSpPr>
            <a:spLocks noChangeAspect="1" noEditPoints="1"/>
          </p:cNvSpPr>
          <p:nvPr/>
        </p:nvSpPr>
        <p:spPr bwMode="black">
          <a:xfrm>
            <a:off x="965180" y="1497147"/>
            <a:ext cx="416646" cy="421487"/>
          </a:xfrm>
          <a:custGeom>
            <a:avLst/>
            <a:gdLst>
              <a:gd name="T0" fmla="*/ 747 w 769"/>
              <a:gd name="T1" fmla="*/ 473 h 780"/>
              <a:gd name="T2" fmla="*/ 756 w 769"/>
              <a:gd name="T3" fmla="*/ 394 h 780"/>
              <a:gd name="T4" fmla="*/ 389 w 769"/>
              <a:gd name="T5" fmla="*/ 27 h 780"/>
              <a:gd name="T6" fmla="*/ 326 w 769"/>
              <a:gd name="T7" fmla="*/ 33 h 780"/>
              <a:gd name="T8" fmla="*/ 213 w 769"/>
              <a:gd name="T9" fmla="*/ 0 h 780"/>
              <a:gd name="T10" fmla="*/ 0 w 769"/>
              <a:gd name="T11" fmla="*/ 213 h 780"/>
              <a:gd name="T12" fmla="*/ 29 w 769"/>
              <a:gd name="T13" fmla="*/ 320 h 780"/>
              <a:gd name="T14" fmla="*/ 22 w 769"/>
              <a:gd name="T15" fmla="*/ 394 h 780"/>
              <a:gd name="T16" fmla="*/ 389 w 769"/>
              <a:gd name="T17" fmla="*/ 761 h 780"/>
              <a:gd name="T18" fmla="*/ 456 w 769"/>
              <a:gd name="T19" fmla="*/ 755 h 780"/>
              <a:gd name="T20" fmla="*/ 556 w 769"/>
              <a:gd name="T21" fmla="*/ 780 h 780"/>
              <a:gd name="T22" fmla="*/ 769 w 769"/>
              <a:gd name="T23" fmla="*/ 567 h 780"/>
              <a:gd name="T24" fmla="*/ 747 w 769"/>
              <a:gd name="T25" fmla="*/ 473 h 780"/>
              <a:gd name="T26" fmla="*/ 577 w 769"/>
              <a:gd name="T27" fmla="*/ 570 h 780"/>
              <a:gd name="T28" fmla="*/ 502 w 769"/>
              <a:gd name="T29" fmla="*/ 626 h 780"/>
              <a:gd name="T30" fmla="*/ 388 w 769"/>
              <a:gd name="T31" fmla="*/ 646 h 780"/>
              <a:gd name="T32" fmla="*/ 256 w 769"/>
              <a:gd name="T33" fmla="*/ 619 h 780"/>
              <a:gd name="T34" fmla="*/ 196 w 769"/>
              <a:gd name="T35" fmla="*/ 565 h 780"/>
              <a:gd name="T36" fmla="*/ 172 w 769"/>
              <a:gd name="T37" fmla="*/ 499 h 780"/>
              <a:gd name="T38" fmla="*/ 188 w 769"/>
              <a:gd name="T39" fmla="*/ 464 h 780"/>
              <a:gd name="T40" fmla="*/ 226 w 769"/>
              <a:gd name="T41" fmla="*/ 450 h 780"/>
              <a:gd name="T42" fmla="*/ 258 w 769"/>
              <a:gd name="T43" fmla="*/ 461 h 780"/>
              <a:gd name="T44" fmla="*/ 280 w 769"/>
              <a:gd name="T45" fmla="*/ 493 h 780"/>
              <a:gd name="T46" fmla="*/ 301 w 769"/>
              <a:gd name="T47" fmla="*/ 530 h 780"/>
              <a:gd name="T48" fmla="*/ 332 w 769"/>
              <a:gd name="T49" fmla="*/ 554 h 780"/>
              <a:gd name="T50" fmla="*/ 385 w 769"/>
              <a:gd name="T51" fmla="*/ 563 h 780"/>
              <a:gd name="T52" fmla="*/ 459 w 769"/>
              <a:gd name="T53" fmla="*/ 544 h 780"/>
              <a:gd name="T54" fmla="*/ 486 w 769"/>
              <a:gd name="T55" fmla="*/ 498 h 780"/>
              <a:gd name="T56" fmla="*/ 472 w 769"/>
              <a:gd name="T57" fmla="*/ 463 h 780"/>
              <a:gd name="T58" fmla="*/ 433 w 769"/>
              <a:gd name="T59" fmla="*/ 442 h 780"/>
              <a:gd name="T60" fmla="*/ 365 w 769"/>
              <a:gd name="T61" fmla="*/ 425 h 780"/>
              <a:gd name="T62" fmla="*/ 269 w 769"/>
              <a:gd name="T63" fmla="*/ 396 h 780"/>
              <a:gd name="T64" fmla="*/ 206 w 769"/>
              <a:gd name="T65" fmla="*/ 350 h 780"/>
              <a:gd name="T66" fmla="*/ 182 w 769"/>
              <a:gd name="T67" fmla="*/ 277 h 780"/>
              <a:gd name="T68" fmla="*/ 207 w 769"/>
              <a:gd name="T69" fmla="*/ 202 h 780"/>
              <a:gd name="T70" fmla="*/ 279 w 769"/>
              <a:gd name="T71" fmla="*/ 153 h 780"/>
              <a:gd name="T72" fmla="*/ 386 w 769"/>
              <a:gd name="T73" fmla="*/ 136 h 780"/>
              <a:gd name="T74" fmla="*/ 472 w 769"/>
              <a:gd name="T75" fmla="*/ 147 h 780"/>
              <a:gd name="T76" fmla="*/ 532 w 769"/>
              <a:gd name="T77" fmla="*/ 178 h 780"/>
              <a:gd name="T78" fmla="*/ 568 w 769"/>
              <a:gd name="T79" fmla="*/ 218 h 780"/>
              <a:gd name="T80" fmla="*/ 580 w 769"/>
              <a:gd name="T81" fmla="*/ 259 h 780"/>
              <a:gd name="T82" fmla="*/ 565 w 769"/>
              <a:gd name="T83" fmla="*/ 295 h 780"/>
              <a:gd name="T84" fmla="*/ 527 w 769"/>
              <a:gd name="T85" fmla="*/ 311 h 780"/>
              <a:gd name="T86" fmla="*/ 495 w 769"/>
              <a:gd name="T87" fmla="*/ 301 h 780"/>
              <a:gd name="T88" fmla="*/ 473 w 769"/>
              <a:gd name="T89" fmla="*/ 272 h 780"/>
              <a:gd name="T90" fmla="*/ 440 w 769"/>
              <a:gd name="T91" fmla="*/ 231 h 780"/>
              <a:gd name="T92" fmla="*/ 379 w 769"/>
              <a:gd name="T93" fmla="*/ 217 h 780"/>
              <a:gd name="T94" fmla="*/ 316 w 769"/>
              <a:gd name="T95" fmla="*/ 232 h 780"/>
              <a:gd name="T96" fmla="*/ 293 w 769"/>
              <a:gd name="T97" fmla="*/ 268 h 780"/>
              <a:gd name="T98" fmla="*/ 300 w 769"/>
              <a:gd name="T99" fmla="*/ 289 h 780"/>
              <a:gd name="T100" fmla="*/ 322 w 769"/>
              <a:gd name="T101" fmla="*/ 306 h 780"/>
              <a:gd name="T102" fmla="*/ 352 w 769"/>
              <a:gd name="T103" fmla="*/ 317 h 780"/>
              <a:gd name="T104" fmla="*/ 402 w 769"/>
              <a:gd name="T105" fmla="*/ 329 h 780"/>
              <a:gd name="T106" fmla="*/ 483 w 769"/>
              <a:gd name="T107" fmla="*/ 351 h 780"/>
              <a:gd name="T108" fmla="*/ 546 w 769"/>
              <a:gd name="T109" fmla="*/ 379 h 780"/>
              <a:gd name="T110" fmla="*/ 588 w 769"/>
              <a:gd name="T111" fmla="*/ 423 h 780"/>
              <a:gd name="T112" fmla="*/ 603 w 769"/>
              <a:gd name="T113" fmla="*/ 488 h 780"/>
              <a:gd name="T114" fmla="*/ 577 w 769"/>
              <a:gd name="T115" fmla="*/ 57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9" h="780">
                <a:moveTo>
                  <a:pt x="747" y="473"/>
                </a:moveTo>
                <a:cubicBezTo>
                  <a:pt x="753" y="448"/>
                  <a:pt x="756" y="421"/>
                  <a:pt x="756" y="394"/>
                </a:cubicBezTo>
                <a:cubicBezTo>
                  <a:pt x="756" y="192"/>
                  <a:pt x="591" y="27"/>
                  <a:pt x="389" y="27"/>
                </a:cubicBezTo>
                <a:cubicBezTo>
                  <a:pt x="367" y="27"/>
                  <a:pt x="346" y="29"/>
                  <a:pt x="326" y="33"/>
                </a:cubicBezTo>
                <a:cubicBezTo>
                  <a:pt x="293" y="12"/>
                  <a:pt x="254" y="0"/>
                  <a:pt x="213" y="0"/>
                </a:cubicBezTo>
                <a:cubicBezTo>
                  <a:pt x="95" y="0"/>
                  <a:pt x="0" y="95"/>
                  <a:pt x="0" y="213"/>
                </a:cubicBezTo>
                <a:cubicBezTo>
                  <a:pt x="0" y="252"/>
                  <a:pt x="11" y="289"/>
                  <a:pt x="29" y="320"/>
                </a:cubicBezTo>
                <a:cubicBezTo>
                  <a:pt x="24" y="344"/>
                  <a:pt x="22" y="369"/>
                  <a:pt x="22" y="394"/>
                </a:cubicBezTo>
                <a:cubicBezTo>
                  <a:pt x="22" y="597"/>
                  <a:pt x="186" y="761"/>
                  <a:pt x="389" y="761"/>
                </a:cubicBezTo>
                <a:cubicBezTo>
                  <a:pt x="412" y="761"/>
                  <a:pt x="434" y="759"/>
                  <a:pt x="456" y="755"/>
                </a:cubicBezTo>
                <a:cubicBezTo>
                  <a:pt x="486" y="771"/>
                  <a:pt x="520" y="780"/>
                  <a:pt x="556" y="780"/>
                </a:cubicBezTo>
                <a:cubicBezTo>
                  <a:pt x="674" y="780"/>
                  <a:pt x="769" y="685"/>
                  <a:pt x="769" y="567"/>
                </a:cubicBezTo>
                <a:cubicBezTo>
                  <a:pt x="769" y="534"/>
                  <a:pt x="761" y="501"/>
                  <a:pt x="747" y="473"/>
                </a:cubicBezTo>
                <a:close/>
                <a:moveTo>
                  <a:pt x="577" y="570"/>
                </a:moveTo>
                <a:cubicBezTo>
                  <a:pt x="560" y="594"/>
                  <a:pt x="535" y="613"/>
                  <a:pt x="502" y="626"/>
                </a:cubicBezTo>
                <a:cubicBezTo>
                  <a:pt x="470" y="640"/>
                  <a:pt x="432" y="646"/>
                  <a:pt x="388" y="646"/>
                </a:cubicBezTo>
                <a:cubicBezTo>
                  <a:pt x="335" y="646"/>
                  <a:pt x="291" y="637"/>
                  <a:pt x="256" y="619"/>
                </a:cubicBezTo>
                <a:cubicBezTo>
                  <a:pt x="232" y="605"/>
                  <a:pt x="211" y="587"/>
                  <a:pt x="196" y="565"/>
                </a:cubicBezTo>
                <a:cubicBezTo>
                  <a:pt x="180" y="543"/>
                  <a:pt x="172" y="520"/>
                  <a:pt x="172" y="499"/>
                </a:cubicBezTo>
                <a:cubicBezTo>
                  <a:pt x="172" y="485"/>
                  <a:pt x="177" y="474"/>
                  <a:pt x="188" y="464"/>
                </a:cubicBezTo>
                <a:cubicBezTo>
                  <a:pt x="198" y="455"/>
                  <a:pt x="211" y="450"/>
                  <a:pt x="226" y="450"/>
                </a:cubicBezTo>
                <a:cubicBezTo>
                  <a:pt x="239" y="450"/>
                  <a:pt x="249" y="454"/>
                  <a:pt x="258" y="461"/>
                </a:cubicBezTo>
                <a:cubicBezTo>
                  <a:pt x="267" y="468"/>
                  <a:pt x="274" y="479"/>
                  <a:pt x="280" y="493"/>
                </a:cubicBezTo>
                <a:cubicBezTo>
                  <a:pt x="286" y="508"/>
                  <a:pt x="293" y="520"/>
                  <a:pt x="301" y="530"/>
                </a:cubicBezTo>
                <a:cubicBezTo>
                  <a:pt x="308" y="540"/>
                  <a:pt x="318" y="548"/>
                  <a:pt x="332" y="554"/>
                </a:cubicBezTo>
                <a:cubicBezTo>
                  <a:pt x="345" y="560"/>
                  <a:pt x="363" y="563"/>
                  <a:pt x="385" y="563"/>
                </a:cubicBezTo>
                <a:cubicBezTo>
                  <a:pt x="415" y="563"/>
                  <a:pt x="440" y="557"/>
                  <a:pt x="459" y="544"/>
                </a:cubicBezTo>
                <a:cubicBezTo>
                  <a:pt x="477" y="532"/>
                  <a:pt x="486" y="517"/>
                  <a:pt x="486" y="498"/>
                </a:cubicBezTo>
                <a:cubicBezTo>
                  <a:pt x="486" y="484"/>
                  <a:pt x="481" y="472"/>
                  <a:pt x="472" y="463"/>
                </a:cubicBezTo>
                <a:cubicBezTo>
                  <a:pt x="462" y="454"/>
                  <a:pt x="449" y="447"/>
                  <a:pt x="433" y="442"/>
                </a:cubicBezTo>
                <a:cubicBezTo>
                  <a:pt x="416" y="437"/>
                  <a:pt x="393" y="431"/>
                  <a:pt x="365" y="425"/>
                </a:cubicBezTo>
                <a:cubicBezTo>
                  <a:pt x="327" y="417"/>
                  <a:pt x="295" y="407"/>
                  <a:pt x="269" y="396"/>
                </a:cubicBezTo>
                <a:cubicBezTo>
                  <a:pt x="243" y="385"/>
                  <a:pt x="222" y="370"/>
                  <a:pt x="206" y="350"/>
                </a:cubicBezTo>
                <a:cubicBezTo>
                  <a:pt x="190" y="331"/>
                  <a:pt x="182" y="306"/>
                  <a:pt x="182" y="277"/>
                </a:cubicBezTo>
                <a:cubicBezTo>
                  <a:pt x="182" y="249"/>
                  <a:pt x="191" y="224"/>
                  <a:pt x="207" y="202"/>
                </a:cubicBezTo>
                <a:cubicBezTo>
                  <a:pt x="224" y="181"/>
                  <a:pt x="248" y="164"/>
                  <a:pt x="279" y="153"/>
                </a:cubicBezTo>
                <a:cubicBezTo>
                  <a:pt x="309" y="142"/>
                  <a:pt x="345" y="136"/>
                  <a:pt x="386" y="136"/>
                </a:cubicBezTo>
                <a:cubicBezTo>
                  <a:pt x="419" y="136"/>
                  <a:pt x="448" y="140"/>
                  <a:pt x="472" y="147"/>
                </a:cubicBezTo>
                <a:cubicBezTo>
                  <a:pt x="496" y="155"/>
                  <a:pt x="516" y="165"/>
                  <a:pt x="532" y="178"/>
                </a:cubicBezTo>
                <a:cubicBezTo>
                  <a:pt x="549" y="190"/>
                  <a:pt x="561" y="204"/>
                  <a:pt x="568" y="218"/>
                </a:cubicBezTo>
                <a:cubicBezTo>
                  <a:pt x="576" y="232"/>
                  <a:pt x="580" y="246"/>
                  <a:pt x="580" y="259"/>
                </a:cubicBezTo>
                <a:cubicBezTo>
                  <a:pt x="580" y="273"/>
                  <a:pt x="575" y="284"/>
                  <a:pt x="565" y="295"/>
                </a:cubicBezTo>
                <a:cubicBezTo>
                  <a:pt x="555" y="305"/>
                  <a:pt x="542" y="311"/>
                  <a:pt x="527" y="311"/>
                </a:cubicBezTo>
                <a:cubicBezTo>
                  <a:pt x="513" y="311"/>
                  <a:pt x="503" y="307"/>
                  <a:pt x="495" y="301"/>
                </a:cubicBezTo>
                <a:cubicBezTo>
                  <a:pt x="488" y="295"/>
                  <a:pt x="481" y="285"/>
                  <a:pt x="473" y="272"/>
                </a:cubicBezTo>
                <a:cubicBezTo>
                  <a:pt x="464" y="254"/>
                  <a:pt x="453" y="241"/>
                  <a:pt x="440" y="231"/>
                </a:cubicBezTo>
                <a:cubicBezTo>
                  <a:pt x="428" y="221"/>
                  <a:pt x="407" y="217"/>
                  <a:pt x="379" y="217"/>
                </a:cubicBezTo>
                <a:cubicBezTo>
                  <a:pt x="353" y="217"/>
                  <a:pt x="331" y="222"/>
                  <a:pt x="316" y="232"/>
                </a:cubicBezTo>
                <a:cubicBezTo>
                  <a:pt x="300" y="242"/>
                  <a:pt x="293" y="254"/>
                  <a:pt x="293" y="268"/>
                </a:cubicBezTo>
                <a:cubicBezTo>
                  <a:pt x="293" y="276"/>
                  <a:pt x="295" y="283"/>
                  <a:pt x="300" y="289"/>
                </a:cubicBezTo>
                <a:cubicBezTo>
                  <a:pt x="305" y="295"/>
                  <a:pt x="313" y="301"/>
                  <a:pt x="322" y="306"/>
                </a:cubicBezTo>
                <a:cubicBezTo>
                  <a:pt x="332" y="310"/>
                  <a:pt x="342" y="314"/>
                  <a:pt x="352" y="317"/>
                </a:cubicBezTo>
                <a:cubicBezTo>
                  <a:pt x="362" y="320"/>
                  <a:pt x="379" y="324"/>
                  <a:pt x="402" y="329"/>
                </a:cubicBezTo>
                <a:cubicBezTo>
                  <a:pt x="432" y="336"/>
                  <a:pt x="459" y="343"/>
                  <a:pt x="483" y="351"/>
                </a:cubicBezTo>
                <a:cubicBezTo>
                  <a:pt x="508" y="359"/>
                  <a:pt x="529" y="368"/>
                  <a:pt x="546" y="379"/>
                </a:cubicBezTo>
                <a:cubicBezTo>
                  <a:pt x="564" y="391"/>
                  <a:pt x="578" y="406"/>
                  <a:pt x="588" y="423"/>
                </a:cubicBezTo>
                <a:cubicBezTo>
                  <a:pt x="598" y="441"/>
                  <a:pt x="603" y="462"/>
                  <a:pt x="603" y="488"/>
                </a:cubicBezTo>
                <a:cubicBezTo>
                  <a:pt x="603" y="518"/>
                  <a:pt x="594" y="545"/>
                  <a:pt x="577" y="5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422794" y="5562904"/>
            <a:ext cx="1833131" cy="1280894"/>
            <a:chOff x="7794410" y="5586350"/>
            <a:chExt cx="1833131" cy="1280894"/>
          </a:xfrm>
        </p:grpSpPr>
        <p:grpSp>
          <p:nvGrpSpPr>
            <p:cNvPr id="56" name="Group 55"/>
            <p:cNvGrpSpPr/>
            <p:nvPr/>
          </p:nvGrpSpPr>
          <p:grpSpPr>
            <a:xfrm>
              <a:off x="7794410" y="5586350"/>
              <a:ext cx="1833131" cy="1280894"/>
              <a:chOff x="7769155" y="544934"/>
              <a:chExt cx="1833131" cy="1280894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69155" y="1308763"/>
                <a:ext cx="1833131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Cognitive Toolkit</a:t>
                </a:r>
              </a:p>
            </p:txBody>
          </p:sp>
        </p:grpSp>
        <p:sp>
          <p:nvSpPr>
            <p:cNvPr id="59" name="Data &amp; AI" title="Icon of several circles connected to eachother by lines">
              <a:extLst>
                <a:ext uri="{FF2B5EF4-FFF2-40B4-BE49-F238E27FC236}">
                  <a16:creationId xmlns="" xmlns:a16="http://schemas.microsoft.com/office/drawing/2014/main" id="{58AD02C3-4CBE-4ADB-B300-2FBB03A077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61990" y="5756652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89393" y="4253799"/>
            <a:ext cx="899926" cy="1280894"/>
            <a:chOff x="8261009" y="4277245"/>
            <a:chExt cx="899926" cy="1280894"/>
          </a:xfrm>
        </p:grpSpPr>
        <p:grpSp>
          <p:nvGrpSpPr>
            <p:cNvPr id="53" name="Group 52"/>
            <p:cNvGrpSpPr/>
            <p:nvPr/>
          </p:nvGrpSpPr>
          <p:grpSpPr>
            <a:xfrm>
              <a:off x="8261009" y="4277245"/>
              <a:ext cx="899926" cy="1280894"/>
              <a:chOff x="8235754" y="544934"/>
              <a:chExt cx="899926" cy="1280894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235754" y="1308763"/>
                <a:ext cx="899926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Vision</a:t>
                </a:r>
              </a:p>
            </p:txBody>
          </p:sp>
        </p:grpSp>
        <p:sp>
          <p:nvSpPr>
            <p:cNvPr id="60" name="Eye" title="Icon of an eye">
              <a:extLst>
                <a:ext uri="{FF2B5EF4-FFF2-40B4-BE49-F238E27FC236}">
                  <a16:creationId xmlns="" xmlns:a16="http://schemas.microsoft.com/office/drawing/2014/main" id="{26938F20-F7DA-44B2-A13A-ACCAE95132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71481" y="4497171"/>
              <a:ext cx="502920" cy="277671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34890" y="2908165"/>
            <a:ext cx="1008931" cy="1280894"/>
            <a:chOff x="8206506" y="2968140"/>
            <a:chExt cx="1008931" cy="1280894"/>
          </a:xfrm>
        </p:grpSpPr>
        <p:grpSp>
          <p:nvGrpSpPr>
            <p:cNvPr id="50" name="Group 49"/>
            <p:cNvGrpSpPr/>
            <p:nvPr/>
          </p:nvGrpSpPr>
          <p:grpSpPr>
            <a:xfrm>
              <a:off x="8206506" y="2968140"/>
              <a:ext cx="1008931" cy="1280894"/>
              <a:chOff x="8181251" y="544934"/>
              <a:chExt cx="1008931" cy="1280894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181251" y="1308763"/>
                <a:ext cx="1008931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Speech</a:t>
                </a:r>
              </a:p>
            </p:txBody>
          </p:sp>
        </p:grpSp>
        <p:sp>
          <p:nvSpPr>
            <p:cNvPr id="61" name="Microsoft_E720" title="Icon of a microphone">
              <a:extLst>
                <a:ext uri="{FF2B5EF4-FFF2-40B4-BE49-F238E27FC236}">
                  <a16:creationId xmlns="" xmlns:a16="http://schemas.microsoft.com/office/drawing/2014/main" id="{1D800E4A-CBB8-41CC-ADB2-D40BAD9E402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88189" y="3173845"/>
              <a:ext cx="243722" cy="365760"/>
            </a:xfrm>
            <a:custGeom>
              <a:avLst/>
              <a:gdLst>
                <a:gd name="T0" fmla="*/ 1250 w 2500"/>
                <a:gd name="T1" fmla="*/ 3251 h 3751"/>
                <a:gd name="T2" fmla="*/ 1250 w 2500"/>
                <a:gd name="T3" fmla="*/ 3751 h 3751"/>
                <a:gd name="T4" fmla="*/ 1875 w 2500"/>
                <a:gd name="T5" fmla="*/ 3750 h 3751"/>
                <a:gd name="T6" fmla="*/ 625 w 2500"/>
                <a:gd name="T7" fmla="*/ 3750 h 3751"/>
                <a:gd name="T8" fmla="*/ 2000 w 2500"/>
                <a:gd name="T9" fmla="*/ 2547 h 3751"/>
                <a:gd name="T10" fmla="*/ 2000 w 2500"/>
                <a:gd name="T11" fmla="*/ 203 h 3751"/>
                <a:gd name="T12" fmla="*/ 1797 w 2500"/>
                <a:gd name="T13" fmla="*/ 0 h 3751"/>
                <a:gd name="T14" fmla="*/ 703 w 2500"/>
                <a:gd name="T15" fmla="*/ 0 h 3751"/>
                <a:gd name="T16" fmla="*/ 500 w 2500"/>
                <a:gd name="T17" fmla="*/ 203 h 3751"/>
                <a:gd name="T18" fmla="*/ 500 w 2500"/>
                <a:gd name="T19" fmla="*/ 2547 h 3751"/>
                <a:gd name="T20" fmla="*/ 703 w 2500"/>
                <a:gd name="T21" fmla="*/ 2750 h 3751"/>
                <a:gd name="T22" fmla="*/ 1797 w 2500"/>
                <a:gd name="T23" fmla="*/ 2750 h 3751"/>
                <a:gd name="T24" fmla="*/ 2000 w 2500"/>
                <a:gd name="T25" fmla="*/ 2547 h 3751"/>
                <a:gd name="T26" fmla="*/ 0 w 2500"/>
                <a:gd name="T27" fmla="*/ 1875 h 3751"/>
                <a:gd name="T28" fmla="*/ 0 w 2500"/>
                <a:gd name="T29" fmla="*/ 2582 h 3751"/>
                <a:gd name="T30" fmla="*/ 668 w 2500"/>
                <a:gd name="T31" fmla="*/ 3250 h 3751"/>
                <a:gd name="T32" fmla="*/ 1832 w 2500"/>
                <a:gd name="T33" fmla="*/ 3250 h 3751"/>
                <a:gd name="T34" fmla="*/ 2500 w 2500"/>
                <a:gd name="T35" fmla="*/ 2582 h 3751"/>
                <a:gd name="T36" fmla="*/ 2500 w 2500"/>
                <a:gd name="T37" fmla="*/ 1875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00" h="3751">
                  <a:moveTo>
                    <a:pt x="1250" y="3251"/>
                  </a:moveTo>
                  <a:cubicBezTo>
                    <a:pt x="1250" y="3751"/>
                    <a:pt x="1250" y="3751"/>
                    <a:pt x="1250" y="3751"/>
                  </a:cubicBezTo>
                  <a:moveTo>
                    <a:pt x="1875" y="3750"/>
                  </a:moveTo>
                  <a:cubicBezTo>
                    <a:pt x="625" y="3750"/>
                    <a:pt x="625" y="3750"/>
                    <a:pt x="625" y="3750"/>
                  </a:cubicBezTo>
                  <a:moveTo>
                    <a:pt x="2000" y="2547"/>
                  </a:moveTo>
                  <a:cubicBezTo>
                    <a:pt x="2000" y="203"/>
                    <a:pt x="2000" y="203"/>
                    <a:pt x="2000" y="203"/>
                  </a:cubicBezTo>
                  <a:cubicBezTo>
                    <a:pt x="2000" y="91"/>
                    <a:pt x="1909" y="0"/>
                    <a:pt x="1797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591" y="0"/>
                    <a:pt x="500" y="91"/>
                    <a:pt x="500" y="203"/>
                  </a:cubicBezTo>
                  <a:cubicBezTo>
                    <a:pt x="500" y="2547"/>
                    <a:pt x="500" y="2547"/>
                    <a:pt x="500" y="2547"/>
                  </a:cubicBezTo>
                  <a:cubicBezTo>
                    <a:pt x="500" y="2659"/>
                    <a:pt x="591" y="2750"/>
                    <a:pt x="703" y="2750"/>
                  </a:cubicBezTo>
                  <a:cubicBezTo>
                    <a:pt x="1797" y="2750"/>
                    <a:pt x="1797" y="2750"/>
                    <a:pt x="1797" y="2750"/>
                  </a:cubicBezTo>
                  <a:cubicBezTo>
                    <a:pt x="1909" y="2750"/>
                    <a:pt x="2000" y="2659"/>
                    <a:pt x="2000" y="2547"/>
                  </a:cubicBezTo>
                  <a:close/>
                  <a:moveTo>
                    <a:pt x="0" y="1875"/>
                  </a:moveTo>
                  <a:cubicBezTo>
                    <a:pt x="0" y="2582"/>
                    <a:pt x="0" y="2582"/>
                    <a:pt x="0" y="2582"/>
                  </a:cubicBezTo>
                  <a:cubicBezTo>
                    <a:pt x="0" y="2951"/>
                    <a:pt x="299" y="3250"/>
                    <a:pt x="668" y="3250"/>
                  </a:cubicBezTo>
                  <a:cubicBezTo>
                    <a:pt x="1832" y="3250"/>
                    <a:pt x="1832" y="3250"/>
                    <a:pt x="1832" y="3250"/>
                  </a:cubicBezTo>
                  <a:cubicBezTo>
                    <a:pt x="2201" y="3250"/>
                    <a:pt x="2500" y="2951"/>
                    <a:pt x="2500" y="2582"/>
                  </a:cubicBezTo>
                  <a:cubicBezTo>
                    <a:pt x="2500" y="1875"/>
                    <a:pt x="2500" y="1875"/>
                    <a:pt x="2500" y="1875"/>
                  </a:cubicBezTo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20277" y="303038"/>
            <a:ext cx="1238159" cy="1280894"/>
            <a:chOff x="8091893" y="349930"/>
            <a:chExt cx="1238159" cy="1280894"/>
          </a:xfrm>
        </p:grpSpPr>
        <p:grpSp>
          <p:nvGrpSpPr>
            <p:cNvPr id="46" name="Group 45"/>
            <p:cNvGrpSpPr/>
            <p:nvPr/>
          </p:nvGrpSpPr>
          <p:grpSpPr>
            <a:xfrm>
              <a:off x="8091893" y="349930"/>
              <a:ext cx="1238159" cy="1280894"/>
              <a:chOff x="8066638" y="544934"/>
              <a:chExt cx="1238159" cy="128089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66638" y="1308763"/>
                <a:ext cx="1238159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Language</a:t>
                </a:r>
              </a:p>
            </p:txBody>
          </p:sp>
        </p:grpSp>
        <p:sp>
          <p:nvSpPr>
            <p:cNvPr id="62" name="Characters_E8C1" title="Icon of the letter A and a letter in another language">
              <a:extLst>
                <a:ext uri="{FF2B5EF4-FFF2-40B4-BE49-F238E27FC236}">
                  <a16:creationId xmlns="" xmlns:a16="http://schemas.microsoft.com/office/drawing/2014/main" id="{DD9EFE0F-BFF2-4EDD-8749-842AAF3785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21286" y="534280"/>
              <a:ext cx="354584" cy="365760"/>
            </a:xfrm>
            <a:custGeom>
              <a:avLst/>
              <a:gdLst>
                <a:gd name="T0" fmla="*/ 0 w 3316"/>
                <a:gd name="T1" fmla="*/ 3423 h 3423"/>
                <a:gd name="T2" fmla="*/ 358 w 3316"/>
                <a:gd name="T3" fmla="*/ 2923 h 3423"/>
                <a:gd name="T4" fmla="*/ 1329 w 3316"/>
                <a:gd name="T5" fmla="*/ 3423 h 3423"/>
                <a:gd name="T6" fmla="*/ 878 w 3316"/>
                <a:gd name="T7" fmla="*/ 1499 h 3423"/>
                <a:gd name="T8" fmla="*/ 416 w 3316"/>
                <a:gd name="T9" fmla="*/ 2749 h 3423"/>
                <a:gd name="T10" fmla="*/ 1104 w 3316"/>
                <a:gd name="T11" fmla="*/ 2749 h 3423"/>
                <a:gd name="T12" fmla="*/ 1252 w 3316"/>
                <a:gd name="T13" fmla="*/ 491 h 3423"/>
                <a:gd name="T14" fmla="*/ 1247 w 3316"/>
                <a:gd name="T15" fmla="*/ 252 h 3423"/>
                <a:gd name="T16" fmla="*/ 2140 w 3316"/>
                <a:gd name="T17" fmla="*/ 257 h 3423"/>
                <a:gd name="T18" fmla="*/ 2130 w 3316"/>
                <a:gd name="T19" fmla="*/ 0 h 3423"/>
                <a:gd name="T20" fmla="*/ 2339 w 3316"/>
                <a:gd name="T21" fmla="*/ 30 h 3423"/>
                <a:gd name="T22" fmla="*/ 2337 w 3316"/>
                <a:gd name="T23" fmla="*/ 34 h 3423"/>
                <a:gd name="T24" fmla="*/ 2324 w 3316"/>
                <a:gd name="T25" fmla="*/ 257 h 3423"/>
                <a:gd name="T26" fmla="*/ 3258 w 3316"/>
                <a:gd name="T27" fmla="*/ 252 h 3423"/>
                <a:gd name="T28" fmla="*/ 3254 w 3316"/>
                <a:gd name="T29" fmla="*/ 491 h 3423"/>
                <a:gd name="T30" fmla="*/ 3073 w 3316"/>
                <a:gd name="T31" fmla="*/ 764 h 3423"/>
                <a:gd name="T32" fmla="*/ 1431 w 3316"/>
                <a:gd name="T33" fmla="*/ 408 h 3423"/>
                <a:gd name="T34" fmla="*/ 1247 w 3316"/>
                <a:gd name="T35" fmla="*/ 767 h 3423"/>
                <a:gd name="T36" fmla="*/ 2351 w 3316"/>
                <a:gd name="T37" fmla="*/ 1475 h 3423"/>
                <a:gd name="T38" fmla="*/ 2359 w 3316"/>
                <a:gd name="T39" fmla="*/ 1983 h 3423"/>
                <a:gd name="T40" fmla="*/ 1943 w 3316"/>
                <a:gd name="T41" fmla="*/ 2173 h 3423"/>
                <a:gd name="T42" fmla="*/ 1884 w 3316"/>
                <a:gd name="T43" fmla="*/ 2125 h 3423"/>
                <a:gd name="T44" fmla="*/ 2033 w 3316"/>
                <a:gd name="T45" fmla="*/ 2002 h 3423"/>
                <a:gd name="T46" fmla="*/ 2167 w 3316"/>
                <a:gd name="T47" fmla="*/ 1884 h 3423"/>
                <a:gd name="T48" fmla="*/ 1506 w 3316"/>
                <a:gd name="T49" fmla="*/ 1475 h 3423"/>
                <a:gd name="T50" fmla="*/ 1204 w 3316"/>
                <a:gd name="T51" fmla="*/ 1311 h 3423"/>
                <a:gd name="T52" fmla="*/ 2169 w 3316"/>
                <a:gd name="T53" fmla="*/ 1315 h 3423"/>
                <a:gd name="T54" fmla="*/ 2157 w 3316"/>
                <a:gd name="T55" fmla="*/ 1114 h 3423"/>
                <a:gd name="T56" fmla="*/ 2290 w 3316"/>
                <a:gd name="T57" fmla="*/ 1128 h 3423"/>
                <a:gd name="T58" fmla="*/ 2564 w 3316"/>
                <a:gd name="T59" fmla="*/ 902 h 3423"/>
                <a:gd name="T60" fmla="*/ 1936 w 3316"/>
                <a:gd name="T61" fmla="*/ 836 h 3423"/>
                <a:gd name="T62" fmla="*/ 1620 w 3316"/>
                <a:gd name="T63" fmla="*/ 678 h 3423"/>
                <a:gd name="T64" fmla="*/ 2664 w 3316"/>
                <a:gd name="T65" fmla="*/ 682 h 3423"/>
                <a:gd name="T66" fmla="*/ 2755 w 3316"/>
                <a:gd name="T67" fmla="*/ 670 h 3423"/>
                <a:gd name="T68" fmla="*/ 2846 w 3316"/>
                <a:gd name="T69" fmla="*/ 730 h 3423"/>
                <a:gd name="T70" fmla="*/ 2892 w 3316"/>
                <a:gd name="T71" fmla="*/ 832 h 3423"/>
                <a:gd name="T72" fmla="*/ 2783 w 3316"/>
                <a:gd name="T73" fmla="*/ 912 h 3423"/>
                <a:gd name="T74" fmla="*/ 2351 w 3316"/>
                <a:gd name="T75" fmla="*/ 1235 h 3423"/>
                <a:gd name="T76" fmla="*/ 3015 w 3316"/>
                <a:gd name="T77" fmla="*/ 1315 h 3423"/>
                <a:gd name="T78" fmla="*/ 3316 w 3316"/>
                <a:gd name="T79" fmla="*/ 1480 h 3423"/>
                <a:gd name="T80" fmla="*/ 2351 w 3316"/>
                <a:gd name="T81" fmla="*/ 1475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16" h="3423">
                  <a:moveTo>
                    <a:pt x="642" y="1499"/>
                  </a:moveTo>
                  <a:cubicBezTo>
                    <a:pt x="0" y="3423"/>
                    <a:pt x="0" y="3423"/>
                    <a:pt x="0" y="3423"/>
                  </a:cubicBezTo>
                  <a:cubicBezTo>
                    <a:pt x="191" y="3423"/>
                    <a:pt x="191" y="3423"/>
                    <a:pt x="191" y="3423"/>
                  </a:cubicBezTo>
                  <a:cubicBezTo>
                    <a:pt x="358" y="2923"/>
                    <a:pt x="358" y="2923"/>
                    <a:pt x="358" y="2923"/>
                  </a:cubicBezTo>
                  <a:cubicBezTo>
                    <a:pt x="1162" y="2923"/>
                    <a:pt x="1162" y="2923"/>
                    <a:pt x="1162" y="2923"/>
                  </a:cubicBezTo>
                  <a:cubicBezTo>
                    <a:pt x="1329" y="3423"/>
                    <a:pt x="1329" y="3423"/>
                    <a:pt x="1329" y="3423"/>
                  </a:cubicBezTo>
                  <a:cubicBezTo>
                    <a:pt x="1520" y="3423"/>
                    <a:pt x="1520" y="3423"/>
                    <a:pt x="1520" y="3423"/>
                  </a:cubicBezTo>
                  <a:cubicBezTo>
                    <a:pt x="878" y="1499"/>
                    <a:pt x="878" y="1499"/>
                    <a:pt x="878" y="1499"/>
                  </a:cubicBezTo>
                  <a:lnTo>
                    <a:pt x="642" y="1499"/>
                  </a:lnTo>
                  <a:close/>
                  <a:moveTo>
                    <a:pt x="416" y="2749"/>
                  </a:moveTo>
                  <a:cubicBezTo>
                    <a:pt x="760" y="1716"/>
                    <a:pt x="760" y="1716"/>
                    <a:pt x="760" y="1716"/>
                  </a:cubicBezTo>
                  <a:cubicBezTo>
                    <a:pt x="1104" y="2749"/>
                    <a:pt x="1104" y="2749"/>
                    <a:pt x="1104" y="2749"/>
                  </a:cubicBezTo>
                  <a:lnTo>
                    <a:pt x="416" y="2749"/>
                  </a:lnTo>
                  <a:close/>
                  <a:moveTo>
                    <a:pt x="1252" y="491"/>
                  </a:moveTo>
                  <a:cubicBezTo>
                    <a:pt x="1252" y="399"/>
                    <a:pt x="1252" y="399"/>
                    <a:pt x="1252" y="399"/>
                  </a:cubicBezTo>
                  <a:cubicBezTo>
                    <a:pt x="1247" y="252"/>
                    <a:pt x="1247" y="252"/>
                    <a:pt x="1247" y="252"/>
                  </a:cubicBezTo>
                  <a:cubicBezTo>
                    <a:pt x="1563" y="257"/>
                    <a:pt x="1563" y="257"/>
                    <a:pt x="1563" y="257"/>
                  </a:cubicBezTo>
                  <a:cubicBezTo>
                    <a:pt x="2140" y="257"/>
                    <a:pt x="2140" y="257"/>
                    <a:pt x="2140" y="257"/>
                  </a:cubicBezTo>
                  <a:cubicBezTo>
                    <a:pt x="2140" y="197"/>
                    <a:pt x="2140" y="197"/>
                    <a:pt x="2140" y="197"/>
                  </a:cubicBezTo>
                  <a:cubicBezTo>
                    <a:pt x="2140" y="114"/>
                    <a:pt x="2137" y="49"/>
                    <a:pt x="2130" y="0"/>
                  </a:cubicBezTo>
                  <a:cubicBezTo>
                    <a:pt x="2197" y="1"/>
                    <a:pt x="2270" y="5"/>
                    <a:pt x="2347" y="11"/>
                  </a:cubicBezTo>
                  <a:cubicBezTo>
                    <a:pt x="2345" y="16"/>
                    <a:pt x="2343" y="22"/>
                    <a:pt x="2339" y="30"/>
                  </a:cubicBezTo>
                  <a:cubicBezTo>
                    <a:pt x="2338" y="32"/>
                    <a:pt x="2338" y="32"/>
                    <a:pt x="2338" y="32"/>
                  </a:cubicBezTo>
                  <a:cubicBezTo>
                    <a:pt x="2337" y="34"/>
                    <a:pt x="2337" y="34"/>
                    <a:pt x="2337" y="34"/>
                  </a:cubicBezTo>
                  <a:cubicBezTo>
                    <a:pt x="2328" y="64"/>
                    <a:pt x="2324" y="114"/>
                    <a:pt x="2324" y="193"/>
                  </a:cubicBezTo>
                  <a:cubicBezTo>
                    <a:pt x="2324" y="257"/>
                    <a:pt x="2324" y="257"/>
                    <a:pt x="2324" y="257"/>
                  </a:cubicBezTo>
                  <a:cubicBezTo>
                    <a:pt x="2940" y="257"/>
                    <a:pt x="2940" y="257"/>
                    <a:pt x="2940" y="257"/>
                  </a:cubicBezTo>
                  <a:cubicBezTo>
                    <a:pt x="3258" y="252"/>
                    <a:pt x="3258" y="252"/>
                    <a:pt x="3258" y="252"/>
                  </a:cubicBezTo>
                  <a:cubicBezTo>
                    <a:pt x="3254" y="376"/>
                    <a:pt x="3254" y="376"/>
                    <a:pt x="3254" y="376"/>
                  </a:cubicBezTo>
                  <a:cubicBezTo>
                    <a:pt x="3254" y="491"/>
                    <a:pt x="3254" y="491"/>
                    <a:pt x="3254" y="491"/>
                  </a:cubicBezTo>
                  <a:cubicBezTo>
                    <a:pt x="3259" y="764"/>
                    <a:pt x="3259" y="764"/>
                    <a:pt x="3259" y="764"/>
                  </a:cubicBezTo>
                  <a:cubicBezTo>
                    <a:pt x="3073" y="764"/>
                    <a:pt x="3073" y="764"/>
                    <a:pt x="3073" y="764"/>
                  </a:cubicBezTo>
                  <a:cubicBezTo>
                    <a:pt x="3073" y="408"/>
                    <a:pt x="3073" y="408"/>
                    <a:pt x="3073" y="408"/>
                  </a:cubicBezTo>
                  <a:cubicBezTo>
                    <a:pt x="1431" y="408"/>
                    <a:pt x="1431" y="408"/>
                    <a:pt x="1431" y="408"/>
                  </a:cubicBezTo>
                  <a:cubicBezTo>
                    <a:pt x="1431" y="767"/>
                    <a:pt x="1431" y="767"/>
                    <a:pt x="1431" y="767"/>
                  </a:cubicBezTo>
                  <a:cubicBezTo>
                    <a:pt x="1247" y="767"/>
                    <a:pt x="1247" y="767"/>
                    <a:pt x="1247" y="767"/>
                  </a:cubicBezTo>
                  <a:lnTo>
                    <a:pt x="1252" y="491"/>
                  </a:lnTo>
                  <a:close/>
                  <a:moveTo>
                    <a:pt x="2351" y="1475"/>
                  </a:moveTo>
                  <a:cubicBezTo>
                    <a:pt x="2351" y="1640"/>
                    <a:pt x="2351" y="1640"/>
                    <a:pt x="2351" y="1640"/>
                  </a:cubicBezTo>
                  <a:cubicBezTo>
                    <a:pt x="2359" y="1983"/>
                    <a:pt x="2359" y="1983"/>
                    <a:pt x="2359" y="1983"/>
                  </a:cubicBezTo>
                  <a:cubicBezTo>
                    <a:pt x="2358" y="2052"/>
                    <a:pt x="2339" y="2099"/>
                    <a:pt x="2299" y="2129"/>
                  </a:cubicBezTo>
                  <a:cubicBezTo>
                    <a:pt x="2276" y="2145"/>
                    <a:pt x="2200" y="2173"/>
                    <a:pt x="1943" y="2173"/>
                  </a:cubicBezTo>
                  <a:cubicBezTo>
                    <a:pt x="1917" y="2173"/>
                    <a:pt x="1904" y="2172"/>
                    <a:pt x="1898" y="2170"/>
                  </a:cubicBezTo>
                  <a:cubicBezTo>
                    <a:pt x="1896" y="2164"/>
                    <a:pt x="1891" y="2152"/>
                    <a:pt x="1884" y="2125"/>
                  </a:cubicBezTo>
                  <a:cubicBezTo>
                    <a:pt x="1873" y="2081"/>
                    <a:pt x="1857" y="2037"/>
                    <a:pt x="1836" y="1993"/>
                  </a:cubicBezTo>
                  <a:cubicBezTo>
                    <a:pt x="1906" y="1999"/>
                    <a:pt x="1972" y="2002"/>
                    <a:pt x="2033" y="2002"/>
                  </a:cubicBezTo>
                  <a:cubicBezTo>
                    <a:pt x="2084" y="2002"/>
                    <a:pt x="2117" y="1992"/>
                    <a:pt x="2138" y="1972"/>
                  </a:cubicBezTo>
                  <a:cubicBezTo>
                    <a:pt x="2158" y="1953"/>
                    <a:pt x="2167" y="1924"/>
                    <a:pt x="2167" y="1884"/>
                  </a:cubicBezTo>
                  <a:cubicBezTo>
                    <a:pt x="2167" y="1475"/>
                    <a:pt x="2167" y="1475"/>
                    <a:pt x="2167" y="1475"/>
                  </a:cubicBezTo>
                  <a:cubicBezTo>
                    <a:pt x="1506" y="1475"/>
                    <a:pt x="1506" y="1475"/>
                    <a:pt x="1506" y="1475"/>
                  </a:cubicBezTo>
                  <a:cubicBezTo>
                    <a:pt x="1204" y="1480"/>
                    <a:pt x="1204" y="1480"/>
                    <a:pt x="1204" y="1480"/>
                  </a:cubicBezTo>
                  <a:cubicBezTo>
                    <a:pt x="1204" y="1311"/>
                    <a:pt x="1204" y="1311"/>
                    <a:pt x="1204" y="1311"/>
                  </a:cubicBezTo>
                  <a:cubicBezTo>
                    <a:pt x="1505" y="1315"/>
                    <a:pt x="1505" y="1315"/>
                    <a:pt x="1505" y="1315"/>
                  </a:cubicBezTo>
                  <a:cubicBezTo>
                    <a:pt x="2169" y="1315"/>
                    <a:pt x="2169" y="1315"/>
                    <a:pt x="2169" y="1315"/>
                  </a:cubicBezTo>
                  <a:cubicBezTo>
                    <a:pt x="2167" y="1276"/>
                    <a:pt x="2167" y="1276"/>
                    <a:pt x="2167" y="1276"/>
                  </a:cubicBezTo>
                  <a:cubicBezTo>
                    <a:pt x="2165" y="1211"/>
                    <a:pt x="2162" y="1157"/>
                    <a:pt x="2157" y="1114"/>
                  </a:cubicBezTo>
                  <a:cubicBezTo>
                    <a:pt x="2210" y="1119"/>
                    <a:pt x="2250" y="1123"/>
                    <a:pt x="2276" y="1127"/>
                  </a:cubicBezTo>
                  <a:cubicBezTo>
                    <a:pt x="2290" y="1128"/>
                    <a:pt x="2290" y="1128"/>
                    <a:pt x="2290" y="1128"/>
                  </a:cubicBezTo>
                  <a:cubicBezTo>
                    <a:pt x="2302" y="1120"/>
                    <a:pt x="2302" y="1120"/>
                    <a:pt x="2302" y="1120"/>
                  </a:cubicBezTo>
                  <a:cubicBezTo>
                    <a:pt x="2365" y="1077"/>
                    <a:pt x="2452" y="1003"/>
                    <a:pt x="2564" y="902"/>
                  </a:cubicBezTo>
                  <a:cubicBezTo>
                    <a:pt x="2636" y="836"/>
                    <a:pt x="2636" y="836"/>
                    <a:pt x="2636" y="836"/>
                  </a:cubicBezTo>
                  <a:cubicBezTo>
                    <a:pt x="1936" y="836"/>
                    <a:pt x="1936" y="836"/>
                    <a:pt x="1936" y="836"/>
                  </a:cubicBezTo>
                  <a:cubicBezTo>
                    <a:pt x="1620" y="840"/>
                    <a:pt x="1620" y="840"/>
                    <a:pt x="1620" y="840"/>
                  </a:cubicBezTo>
                  <a:cubicBezTo>
                    <a:pt x="1620" y="678"/>
                    <a:pt x="1620" y="678"/>
                    <a:pt x="1620" y="678"/>
                  </a:cubicBezTo>
                  <a:cubicBezTo>
                    <a:pt x="1936" y="682"/>
                    <a:pt x="1936" y="682"/>
                    <a:pt x="1936" y="682"/>
                  </a:cubicBezTo>
                  <a:cubicBezTo>
                    <a:pt x="2664" y="682"/>
                    <a:pt x="2664" y="682"/>
                    <a:pt x="2664" y="682"/>
                  </a:cubicBezTo>
                  <a:cubicBezTo>
                    <a:pt x="2703" y="682"/>
                    <a:pt x="2733" y="678"/>
                    <a:pt x="2754" y="670"/>
                  </a:cubicBezTo>
                  <a:cubicBezTo>
                    <a:pt x="2755" y="670"/>
                    <a:pt x="2755" y="670"/>
                    <a:pt x="2755" y="670"/>
                  </a:cubicBezTo>
                  <a:cubicBezTo>
                    <a:pt x="2763" y="667"/>
                    <a:pt x="2768" y="666"/>
                    <a:pt x="2771" y="665"/>
                  </a:cubicBezTo>
                  <a:cubicBezTo>
                    <a:pt x="2776" y="667"/>
                    <a:pt x="2796" y="677"/>
                    <a:pt x="2846" y="730"/>
                  </a:cubicBezTo>
                  <a:cubicBezTo>
                    <a:pt x="2904" y="792"/>
                    <a:pt x="2910" y="814"/>
                    <a:pt x="2911" y="817"/>
                  </a:cubicBezTo>
                  <a:cubicBezTo>
                    <a:pt x="2910" y="821"/>
                    <a:pt x="2903" y="827"/>
                    <a:pt x="2892" y="832"/>
                  </a:cubicBezTo>
                  <a:cubicBezTo>
                    <a:pt x="2891" y="833"/>
                    <a:pt x="2891" y="833"/>
                    <a:pt x="2891" y="833"/>
                  </a:cubicBezTo>
                  <a:cubicBezTo>
                    <a:pt x="2867" y="846"/>
                    <a:pt x="2831" y="872"/>
                    <a:pt x="2783" y="912"/>
                  </a:cubicBezTo>
                  <a:cubicBezTo>
                    <a:pt x="2612" y="1053"/>
                    <a:pt x="2473" y="1158"/>
                    <a:pt x="2369" y="1224"/>
                  </a:cubicBezTo>
                  <a:cubicBezTo>
                    <a:pt x="2351" y="1235"/>
                    <a:pt x="2351" y="1235"/>
                    <a:pt x="2351" y="1235"/>
                  </a:cubicBezTo>
                  <a:cubicBezTo>
                    <a:pt x="2351" y="1315"/>
                    <a:pt x="2351" y="1315"/>
                    <a:pt x="2351" y="1315"/>
                  </a:cubicBezTo>
                  <a:cubicBezTo>
                    <a:pt x="3015" y="1315"/>
                    <a:pt x="3015" y="1315"/>
                    <a:pt x="3015" y="1315"/>
                  </a:cubicBezTo>
                  <a:cubicBezTo>
                    <a:pt x="3316" y="1311"/>
                    <a:pt x="3316" y="1311"/>
                    <a:pt x="3316" y="1311"/>
                  </a:cubicBezTo>
                  <a:cubicBezTo>
                    <a:pt x="3316" y="1480"/>
                    <a:pt x="3316" y="1480"/>
                    <a:pt x="3316" y="1480"/>
                  </a:cubicBezTo>
                  <a:cubicBezTo>
                    <a:pt x="3016" y="1475"/>
                    <a:pt x="3016" y="1475"/>
                    <a:pt x="3016" y="1475"/>
                  </a:cubicBezTo>
                  <a:lnTo>
                    <a:pt x="2351" y="1475"/>
                  </a:lnTo>
                  <a:close/>
                </a:path>
              </a:pathLst>
            </a:custGeom>
            <a:solidFill>
              <a:schemeClr val="tx2"/>
            </a:solidFill>
            <a:ln cap="sq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63370" y="1612143"/>
            <a:ext cx="1351973" cy="1280894"/>
            <a:chOff x="8034986" y="1659035"/>
            <a:chExt cx="1351973" cy="1280894"/>
          </a:xfrm>
        </p:grpSpPr>
        <p:grpSp>
          <p:nvGrpSpPr>
            <p:cNvPr id="47" name="Group 46"/>
            <p:cNvGrpSpPr/>
            <p:nvPr/>
          </p:nvGrpSpPr>
          <p:grpSpPr>
            <a:xfrm>
              <a:off x="8034986" y="1659035"/>
              <a:ext cx="1351973" cy="1280894"/>
              <a:chOff x="8009731" y="544934"/>
              <a:chExt cx="1351973" cy="128089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09731" y="1308763"/>
                <a:ext cx="1351973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Knowledge</a:t>
                </a:r>
              </a:p>
            </p:txBody>
          </p:sp>
        </p:grpSp>
        <p:sp>
          <p:nvSpPr>
            <p:cNvPr id="63" name="Dictionary_E82D" title="Icon of a book">
              <a:extLst>
                <a:ext uri="{FF2B5EF4-FFF2-40B4-BE49-F238E27FC236}">
                  <a16:creationId xmlns="" xmlns:a16="http://schemas.microsoft.com/office/drawing/2014/main" id="{D1CB3D68-DA6B-4803-A514-A78C66C7D4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76637" y="1848171"/>
              <a:ext cx="292608" cy="365760"/>
            </a:xfrm>
            <a:custGeom>
              <a:avLst/>
              <a:gdLst>
                <a:gd name="T0" fmla="*/ 0 w 3004"/>
                <a:gd name="T1" fmla="*/ 3379 h 3754"/>
                <a:gd name="T2" fmla="*/ 0 w 3004"/>
                <a:gd name="T3" fmla="*/ 375 h 3754"/>
                <a:gd name="T4" fmla="*/ 376 w 3004"/>
                <a:gd name="T5" fmla="*/ 0 h 3754"/>
                <a:gd name="T6" fmla="*/ 3004 w 3004"/>
                <a:gd name="T7" fmla="*/ 0 h 3754"/>
                <a:gd name="T8" fmla="*/ 3004 w 3004"/>
                <a:gd name="T9" fmla="*/ 3754 h 3754"/>
                <a:gd name="T10" fmla="*/ 376 w 3004"/>
                <a:gd name="T11" fmla="*/ 3754 h 3754"/>
                <a:gd name="T12" fmla="*/ 0 w 3004"/>
                <a:gd name="T13" fmla="*/ 3379 h 3754"/>
                <a:gd name="T14" fmla="*/ 376 w 3004"/>
                <a:gd name="T15" fmla="*/ 3003 h 3754"/>
                <a:gd name="T16" fmla="*/ 3004 w 3004"/>
                <a:gd name="T17" fmla="*/ 3003 h 3754"/>
                <a:gd name="T18" fmla="*/ 751 w 3004"/>
                <a:gd name="T19" fmla="*/ 1251 h 3754"/>
                <a:gd name="T20" fmla="*/ 2253 w 3004"/>
                <a:gd name="T21" fmla="*/ 1251 h 3754"/>
                <a:gd name="T22" fmla="*/ 2253 w 3004"/>
                <a:gd name="T23" fmla="*/ 751 h 3754"/>
                <a:gd name="T24" fmla="*/ 751 w 3004"/>
                <a:gd name="T25" fmla="*/ 751 h 3754"/>
                <a:gd name="T26" fmla="*/ 751 w 3004"/>
                <a:gd name="T27" fmla="*/ 1251 h 3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4" h="3754">
                  <a:moveTo>
                    <a:pt x="0" y="3379"/>
                  </a:moveTo>
                  <a:cubicBezTo>
                    <a:pt x="0" y="375"/>
                    <a:pt x="0" y="375"/>
                    <a:pt x="0" y="375"/>
                  </a:cubicBezTo>
                  <a:cubicBezTo>
                    <a:pt x="0" y="186"/>
                    <a:pt x="187" y="0"/>
                    <a:pt x="376" y="0"/>
                  </a:cubicBezTo>
                  <a:cubicBezTo>
                    <a:pt x="3004" y="0"/>
                    <a:pt x="3004" y="0"/>
                    <a:pt x="3004" y="0"/>
                  </a:cubicBezTo>
                  <a:cubicBezTo>
                    <a:pt x="3004" y="3754"/>
                    <a:pt x="3004" y="3754"/>
                    <a:pt x="3004" y="3754"/>
                  </a:cubicBezTo>
                  <a:cubicBezTo>
                    <a:pt x="376" y="3754"/>
                    <a:pt x="376" y="3754"/>
                    <a:pt x="376" y="3754"/>
                  </a:cubicBezTo>
                  <a:cubicBezTo>
                    <a:pt x="168" y="3754"/>
                    <a:pt x="0" y="3586"/>
                    <a:pt x="0" y="3379"/>
                  </a:cubicBezTo>
                  <a:cubicBezTo>
                    <a:pt x="0" y="3172"/>
                    <a:pt x="168" y="3003"/>
                    <a:pt x="376" y="3003"/>
                  </a:cubicBezTo>
                  <a:cubicBezTo>
                    <a:pt x="3004" y="3003"/>
                    <a:pt x="3004" y="3003"/>
                    <a:pt x="3004" y="3003"/>
                  </a:cubicBezTo>
                  <a:moveTo>
                    <a:pt x="751" y="1251"/>
                  </a:moveTo>
                  <a:cubicBezTo>
                    <a:pt x="2253" y="1251"/>
                    <a:pt x="2253" y="1251"/>
                    <a:pt x="2253" y="1251"/>
                  </a:cubicBezTo>
                  <a:cubicBezTo>
                    <a:pt x="2253" y="751"/>
                    <a:pt x="2253" y="751"/>
                    <a:pt x="2253" y="751"/>
                  </a:cubicBezTo>
                  <a:cubicBezTo>
                    <a:pt x="751" y="751"/>
                    <a:pt x="751" y="751"/>
                    <a:pt x="751" y="751"/>
                  </a:cubicBezTo>
                  <a:lnTo>
                    <a:pt x="751" y="1251"/>
                  </a:lnTo>
                  <a:close/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71" name="Oval 70"/>
          <p:cNvSpPr/>
          <p:nvPr/>
        </p:nvSpPr>
        <p:spPr bwMode="auto">
          <a:xfrm>
            <a:off x="5083108" y="2903705"/>
            <a:ext cx="744209" cy="744209"/>
          </a:xfrm>
          <a:prstGeom prst="ellipse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Arrow Connector 72"/>
          <p:cNvCxnSpPr>
            <a:stCxn id="71" idx="6"/>
            <a:endCxn id="51" idx="2"/>
          </p:cNvCxnSpPr>
          <p:nvPr/>
        </p:nvCxnSpPr>
        <p:spPr>
          <a:xfrm>
            <a:off x="5827317" y="3275810"/>
            <a:ext cx="1145412" cy="4460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6"/>
            <a:endCxn id="48" idx="2"/>
          </p:cNvCxnSpPr>
          <p:nvPr/>
        </p:nvCxnSpPr>
        <p:spPr>
          <a:xfrm flipV="1">
            <a:off x="5827317" y="1984248"/>
            <a:ext cx="1145412" cy="12915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3"/>
          <p:cNvCxnSpPr>
            <a:stCxn id="71" idx="6"/>
            <a:endCxn id="38" idx="2"/>
          </p:cNvCxnSpPr>
          <p:nvPr/>
        </p:nvCxnSpPr>
        <p:spPr>
          <a:xfrm flipV="1">
            <a:off x="5827317" y="675143"/>
            <a:ext cx="1145412" cy="26006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3"/>
          <p:cNvCxnSpPr>
            <a:stCxn id="71" idx="6"/>
            <a:endCxn id="54" idx="2"/>
          </p:cNvCxnSpPr>
          <p:nvPr/>
        </p:nvCxnSpPr>
        <p:spPr>
          <a:xfrm>
            <a:off x="5827317" y="3275810"/>
            <a:ext cx="1145412" cy="13500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3"/>
          <p:cNvCxnSpPr>
            <a:stCxn id="71" idx="6"/>
            <a:endCxn id="57" idx="2"/>
          </p:cNvCxnSpPr>
          <p:nvPr/>
        </p:nvCxnSpPr>
        <p:spPr>
          <a:xfrm>
            <a:off x="5827317" y="3275810"/>
            <a:ext cx="1145412" cy="26591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247636" y="4059"/>
            <a:ext cx="4188840" cy="6990466"/>
          </a:xfrm>
          <a:prstGeom prst="rect">
            <a:avLst/>
          </a:prstGeom>
          <a:solidFill>
            <a:schemeClr val="tx2"/>
          </a:solidFill>
        </p:spPr>
        <p:txBody>
          <a:bodyPr wrap="square" lIns="288000" tIns="146304" rIns="288000" bIns="146304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How do I interact with my users using speech instead of text?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i="1" dirty="0" smtClean="0">
                <a:solidFill>
                  <a:schemeClr val="bg1"/>
                </a:solidFill>
              </a:rPr>
              <a:t>Bing Speech, Custom Speech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How do I recognize my users’ voices?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i="1" dirty="0" smtClean="0">
                <a:solidFill>
                  <a:schemeClr val="bg1"/>
                </a:solidFill>
              </a:rPr>
              <a:t>Speaker Recognition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500"/>
                            </p:stCondLst>
                            <p:childTnLst>
                              <p:par>
                                <p:cTn id="1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4" grpId="0" animBg="1"/>
      <p:bldP spid="25" grpId="0" animBg="1"/>
      <p:bldP spid="26" grpId="0" animBg="1"/>
      <p:bldP spid="27" grpId="0"/>
      <p:bldP spid="29" grpId="0" animBg="1"/>
      <p:bldP spid="30" grpId="0"/>
      <p:bldP spid="31" grpId="0" animBg="1"/>
      <p:bldP spid="32" grpId="0"/>
      <p:bldP spid="36" grpId="0" animBg="1"/>
      <p:bldP spid="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23406" y="1697062"/>
            <a:ext cx="2733128" cy="1604783"/>
            <a:chOff x="1516462" y="2705174"/>
            <a:chExt cx="2733128" cy="1604783"/>
          </a:xfrm>
        </p:grpSpPr>
        <p:grpSp>
          <p:nvGrpSpPr>
            <p:cNvPr id="4" name="Group 3"/>
            <p:cNvGrpSpPr/>
            <p:nvPr/>
          </p:nvGrpSpPr>
          <p:grpSpPr>
            <a:xfrm>
              <a:off x="2430840" y="2705174"/>
              <a:ext cx="904372" cy="904372"/>
              <a:chOff x="11008690" y="265919"/>
              <a:chExt cx="904372" cy="904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BEA5184E-7E43-4232-8146-E2F2E74C7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36" t="18542" r="32236" b="18542"/>
              <a:stretch/>
            </p:blipFill>
            <p:spPr>
              <a:xfrm>
                <a:off x="11219387" y="504691"/>
                <a:ext cx="482979" cy="42682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516462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79940" y="1625054"/>
            <a:ext cx="2733128" cy="1676791"/>
            <a:chOff x="4851674" y="2633166"/>
            <a:chExt cx="2733128" cy="1676791"/>
          </a:xfrm>
        </p:grpSpPr>
        <p:grpSp>
          <p:nvGrpSpPr>
            <p:cNvPr id="12" name="Group 11"/>
            <p:cNvGrpSpPr/>
            <p:nvPr/>
          </p:nvGrpSpPr>
          <p:grpSpPr>
            <a:xfrm>
              <a:off x="5766052" y="2633166"/>
              <a:ext cx="904372" cy="904372"/>
              <a:chOff x="11008690" y="265919"/>
              <a:chExt cx="904372" cy="9043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E3F21068-1F99-4F9B-AD67-1E2B3D7B5B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45" t="24539" r="29945" b="24539"/>
              <a:stretch/>
            </p:blipFill>
            <p:spPr>
              <a:xfrm>
                <a:off x="11193335" y="548277"/>
                <a:ext cx="535082" cy="339657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4851674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Speaker Recognition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79940" y="3824950"/>
            <a:ext cx="2733128" cy="1676791"/>
            <a:chOff x="8186886" y="2633166"/>
            <a:chExt cx="2733128" cy="1676791"/>
          </a:xfrm>
        </p:grpSpPr>
        <p:grpSp>
          <p:nvGrpSpPr>
            <p:cNvPr id="7" name="Group 6"/>
            <p:cNvGrpSpPr/>
            <p:nvPr/>
          </p:nvGrpSpPr>
          <p:grpSpPr>
            <a:xfrm>
              <a:off x="9101264" y="2633166"/>
              <a:ext cx="904372" cy="904372"/>
              <a:chOff x="11008690" y="265919"/>
              <a:chExt cx="904372" cy="90437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FBC16A1C-0C42-4DA7-BD21-E4D82E7B4DFA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069567D1-6EC0-4F07-947B-142D5793A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13" t="16241" r="30713" b="16241"/>
              <a:stretch/>
            </p:blipFill>
            <p:spPr>
              <a:xfrm>
                <a:off x="11217039" y="504698"/>
                <a:ext cx="487675" cy="42681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8186886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Custom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7847" y="3859294"/>
            <a:ext cx="2464246" cy="1642447"/>
            <a:chOff x="8414897" y="3782117"/>
            <a:chExt cx="2464246" cy="1642447"/>
          </a:xfrm>
        </p:grpSpPr>
        <p:grpSp>
          <p:nvGrpSpPr>
            <p:cNvPr id="20" name="Group 19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/>
            </p:cNvPr>
            <p:cNvSpPr txBox="1"/>
            <p:nvPr/>
          </p:nvSpPr>
          <p:spPr>
            <a:xfrm>
              <a:off x="8414897" y="4857948"/>
              <a:ext cx="2464246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(Speech)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7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23406" y="1697062"/>
            <a:ext cx="2733128" cy="1604783"/>
            <a:chOff x="1516462" y="2705174"/>
            <a:chExt cx="2733128" cy="1604783"/>
          </a:xfrm>
        </p:grpSpPr>
        <p:grpSp>
          <p:nvGrpSpPr>
            <p:cNvPr id="4" name="Group 3"/>
            <p:cNvGrpSpPr/>
            <p:nvPr/>
          </p:nvGrpSpPr>
          <p:grpSpPr>
            <a:xfrm>
              <a:off x="2430840" y="2705174"/>
              <a:ext cx="904372" cy="904372"/>
              <a:chOff x="11008690" y="265919"/>
              <a:chExt cx="904372" cy="904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BEA5184E-7E43-4232-8146-E2F2E74C7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36" t="18542" r="32236" b="18542"/>
              <a:stretch/>
            </p:blipFill>
            <p:spPr>
              <a:xfrm>
                <a:off x="11219387" y="504691"/>
                <a:ext cx="482979" cy="42682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516462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79940" y="1625054"/>
            <a:ext cx="2733128" cy="1676791"/>
            <a:chOff x="4851674" y="2633166"/>
            <a:chExt cx="2733128" cy="1676791"/>
          </a:xfrm>
        </p:grpSpPr>
        <p:grpSp>
          <p:nvGrpSpPr>
            <p:cNvPr id="12" name="Group 11"/>
            <p:cNvGrpSpPr/>
            <p:nvPr/>
          </p:nvGrpSpPr>
          <p:grpSpPr>
            <a:xfrm>
              <a:off x="5766052" y="2633166"/>
              <a:ext cx="904372" cy="904372"/>
              <a:chOff x="11008690" y="265919"/>
              <a:chExt cx="904372" cy="9043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E3F21068-1F99-4F9B-AD67-1E2B3D7B5B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45" t="24539" r="29945" b="24539"/>
              <a:stretch/>
            </p:blipFill>
            <p:spPr>
              <a:xfrm>
                <a:off x="11193335" y="548277"/>
                <a:ext cx="535082" cy="339657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4851674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Speaker Recognition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79940" y="3824950"/>
            <a:ext cx="2733128" cy="1676791"/>
            <a:chOff x="8186886" y="2633166"/>
            <a:chExt cx="2733128" cy="1676791"/>
          </a:xfrm>
        </p:grpSpPr>
        <p:grpSp>
          <p:nvGrpSpPr>
            <p:cNvPr id="7" name="Group 6"/>
            <p:cNvGrpSpPr/>
            <p:nvPr/>
          </p:nvGrpSpPr>
          <p:grpSpPr>
            <a:xfrm>
              <a:off x="9101264" y="2633166"/>
              <a:ext cx="904372" cy="904372"/>
              <a:chOff x="11008690" y="265919"/>
              <a:chExt cx="904372" cy="90437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FBC16A1C-0C42-4DA7-BD21-E4D82E7B4DFA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069567D1-6EC0-4F07-947B-142D5793A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13" t="16241" r="30713" b="16241"/>
              <a:stretch/>
            </p:blipFill>
            <p:spPr>
              <a:xfrm>
                <a:off x="11217039" y="504698"/>
                <a:ext cx="487675" cy="42681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8186886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Custom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7847" y="3859294"/>
            <a:ext cx="2464246" cy="1642447"/>
            <a:chOff x="8414897" y="3782117"/>
            <a:chExt cx="2464246" cy="1642447"/>
          </a:xfrm>
        </p:grpSpPr>
        <p:grpSp>
          <p:nvGrpSpPr>
            <p:cNvPr id="20" name="Group 19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/>
            </p:cNvPr>
            <p:cNvSpPr txBox="1"/>
            <p:nvPr/>
          </p:nvSpPr>
          <p:spPr>
            <a:xfrm>
              <a:off x="8414897" y="4857948"/>
              <a:ext cx="2464246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(Speech)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7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Speech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4801314"/>
          </a:xfrm>
        </p:spPr>
        <p:txBody>
          <a:bodyPr/>
          <a:lstStyle/>
          <a:p>
            <a:r>
              <a:rPr lang="en-US" dirty="0" smtClean="0"/>
              <a:t>Transcribe speech-to-text (STT) or generate speech from text (TTS, or text-to-speech)</a:t>
            </a:r>
          </a:p>
          <a:p>
            <a:r>
              <a:rPr lang="en-US" dirty="0" smtClean="0"/>
              <a:t>STT supports 29 languages, TTS supports 42 languages</a:t>
            </a:r>
          </a:p>
          <a:p>
            <a:r>
              <a:rPr lang="en-US" dirty="0" smtClean="0"/>
              <a:t>Either: PCM single channel at 16kHz with 16 bits per sample </a:t>
            </a:r>
            <a:r>
              <a:rPr lang="en-US" i="1" dirty="0" smtClean="0"/>
              <a:t>or</a:t>
            </a:r>
            <a:r>
              <a:rPr lang="en-US" dirty="0" smtClean="0"/>
              <a:t> OPUS</a:t>
            </a:r>
          </a:p>
          <a:p>
            <a:r>
              <a:rPr lang="en-US" dirty="0" smtClean="0"/>
              <a:t>Provides partial translations and confidence levels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552921" y="1211287"/>
            <a:ext cx="4608917" cy="926407"/>
          </a:xfrm>
        </p:spPr>
        <p:txBody>
          <a:bodyPr/>
          <a:lstStyle/>
          <a:p>
            <a:r>
              <a:rPr lang="en-US" dirty="0" smtClean="0"/>
              <a:t>Cross-platform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REST, WS, C</a:t>
            </a:r>
            <a:r>
              <a:rPr lang="en-US" sz="1800" dirty="0">
                <a:ea typeface="Consolas" charset="0"/>
                <a:cs typeface="Consolas" charset="0"/>
              </a:rPr>
              <a:t># client, C# server, </a:t>
            </a:r>
            <a:r>
              <a:rPr lang="en-US" sz="1800" dirty="0" smtClean="0">
                <a:ea typeface="Consolas" charset="0"/>
                <a:cs typeface="Consolas" charset="0"/>
              </a:rPr>
              <a:t>JS, </a:t>
            </a:r>
            <a:r>
              <a:rPr lang="en-US" sz="1800" dirty="0">
                <a:ea typeface="Consolas" charset="0"/>
                <a:cs typeface="Consolas" charset="0"/>
              </a:rPr>
              <a:t>iOS, </a:t>
            </a:r>
            <a:r>
              <a:rPr lang="en-US" sz="1800" dirty="0" smtClean="0">
                <a:ea typeface="Consolas" charset="0"/>
                <a:cs typeface="Consolas" charset="0"/>
              </a:rPr>
              <a:t>Java</a:t>
            </a:r>
            <a:endParaRPr lang="en-US" sz="1800" dirty="0"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22293" y="3982232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22293" y="5294104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722293" y="2647162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7552921" y="3898651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Detailed responses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Lexical, ITN, Masked ITN, Display form</a:t>
            </a:r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7552921" y="5209312"/>
            <a:ext cx="4785996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 TTS voices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Including different genders (for some locales)</a:t>
            </a:r>
            <a:endParaRPr lang="en-US" sz="1800" dirty="0">
              <a:ea typeface="Consolas" charset="0"/>
              <a:cs typeface="Consolas" charset="0"/>
            </a:endParaRPr>
          </a:p>
        </p:txBody>
      </p:sp>
      <p:sp>
        <p:nvSpPr>
          <p:cNvPr id="16" name="Text Placeholder 8"/>
          <p:cNvSpPr txBox="1">
            <a:spLocks/>
          </p:cNvSpPr>
          <p:nvPr/>
        </p:nvSpPr>
        <p:spPr>
          <a:xfrm>
            <a:off x="7552921" y="2561158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latency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Sub-second after last byte received</a:t>
            </a:r>
            <a:endParaRPr lang="en-US" sz="1800" dirty="0">
              <a:ea typeface="Consolas" charset="0"/>
              <a:cs typeface="Consolas" charset="0"/>
            </a:endParaRPr>
          </a:p>
        </p:txBody>
      </p:sp>
      <p:sp>
        <p:nvSpPr>
          <p:cNvPr id="20" name="arrow_6" descr="Bidirectional">
            <a:extLst>
              <a:ext uri="{FF2B5EF4-FFF2-40B4-BE49-F238E27FC236}">
                <a16:creationId xmlns:a16="http://schemas.microsoft.com/office/drawing/2014/main" xmlns="" id="{8DC0D1F3-853C-49E1-A41D-8AD09C140B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1698" y="2825434"/>
            <a:ext cx="389417" cy="365760"/>
          </a:xfrm>
          <a:custGeom>
            <a:avLst/>
            <a:gdLst>
              <a:gd name="T0" fmla="*/ 162 w 214"/>
              <a:gd name="T1" fmla="*/ 0 h 201"/>
              <a:gd name="T2" fmla="*/ 214 w 214"/>
              <a:gd name="T3" fmla="*/ 53 h 201"/>
              <a:gd name="T4" fmla="*/ 162 w 214"/>
              <a:gd name="T5" fmla="*/ 105 h 201"/>
              <a:gd name="T6" fmla="*/ 214 w 214"/>
              <a:gd name="T7" fmla="*/ 53 h 201"/>
              <a:gd name="T8" fmla="*/ 0 w 214"/>
              <a:gd name="T9" fmla="*/ 53 h 201"/>
              <a:gd name="T10" fmla="*/ 52 w 214"/>
              <a:gd name="T11" fmla="*/ 96 h 201"/>
              <a:gd name="T12" fmla="*/ 0 w 214"/>
              <a:gd name="T13" fmla="*/ 148 h 201"/>
              <a:gd name="T14" fmla="*/ 52 w 214"/>
              <a:gd name="T15" fmla="*/ 201 h 201"/>
              <a:gd name="T16" fmla="*/ 0 w 214"/>
              <a:gd name="T17" fmla="*/ 148 h 201"/>
              <a:gd name="T18" fmla="*/ 214 w 214"/>
              <a:gd name="T19" fmla="*/ 14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201">
                <a:moveTo>
                  <a:pt x="162" y="0"/>
                </a:moveTo>
                <a:lnTo>
                  <a:pt x="214" y="53"/>
                </a:lnTo>
                <a:lnTo>
                  <a:pt x="162" y="105"/>
                </a:lnTo>
                <a:moveTo>
                  <a:pt x="214" y="53"/>
                </a:moveTo>
                <a:lnTo>
                  <a:pt x="0" y="53"/>
                </a:lnTo>
                <a:moveTo>
                  <a:pt x="52" y="96"/>
                </a:moveTo>
                <a:lnTo>
                  <a:pt x="0" y="148"/>
                </a:lnTo>
                <a:lnTo>
                  <a:pt x="52" y="201"/>
                </a:lnTo>
                <a:moveTo>
                  <a:pt x="0" y="148"/>
                </a:moveTo>
                <a:lnTo>
                  <a:pt x="214" y="148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7" name="boy" title="Icon of a man">
            <a:extLst>
              <a:ext uri="{FF2B5EF4-FFF2-40B4-BE49-F238E27FC236}">
                <a16:creationId xmlns="" xmlns:a16="http://schemas.microsoft.com/office/drawing/2014/main" id="{0DA52365-226C-40AF-B8E0-72F7B99CA8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5903" y="5472376"/>
            <a:ext cx="281011" cy="365760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8" name="list_4" title="Icon of a checklist">
            <a:extLst>
              <a:ext uri="{FF2B5EF4-FFF2-40B4-BE49-F238E27FC236}">
                <a16:creationId xmlns="" xmlns:a16="http://schemas.microsoft.com/office/drawing/2014/main" id="{C034DDA1-D63F-46D3-A547-58F17AE52E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25831" y="4160504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722293" y="1327969"/>
            <a:ext cx="753709" cy="722304"/>
            <a:chOff x="6722293" y="1327969"/>
            <a:chExt cx="753709" cy="722304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22293" y="1327969"/>
              <a:ext cx="753709" cy="72230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25" name="globe_2" title="Icon of a sphere made of lines">
              <a:extLst>
                <a:ext uri="{FF2B5EF4-FFF2-40B4-BE49-F238E27FC236}">
                  <a16:creationId xmlns="" xmlns:a16="http://schemas.microsoft.com/office/drawing/2014/main" id="{46DD45A4-63F4-48F7-9EF8-2AE40C6379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25355" y="1492391"/>
              <a:ext cx="365760" cy="365760"/>
            </a:xfrm>
            <a:custGeom>
              <a:avLst/>
              <a:gdLst>
                <a:gd name="T0" fmla="*/ 0 w 335"/>
                <a:gd name="T1" fmla="*/ 168 h 335"/>
                <a:gd name="T2" fmla="*/ 168 w 335"/>
                <a:gd name="T3" fmla="*/ 0 h 335"/>
                <a:gd name="T4" fmla="*/ 335 w 335"/>
                <a:gd name="T5" fmla="*/ 168 h 335"/>
                <a:gd name="T6" fmla="*/ 168 w 335"/>
                <a:gd name="T7" fmla="*/ 335 h 335"/>
                <a:gd name="T8" fmla="*/ 0 w 335"/>
                <a:gd name="T9" fmla="*/ 168 h 335"/>
                <a:gd name="T10" fmla="*/ 168 w 335"/>
                <a:gd name="T11" fmla="*/ 335 h 335"/>
                <a:gd name="T12" fmla="*/ 253 w 335"/>
                <a:gd name="T13" fmla="*/ 168 h 335"/>
                <a:gd name="T14" fmla="*/ 168 w 335"/>
                <a:gd name="T15" fmla="*/ 0 h 335"/>
                <a:gd name="T16" fmla="*/ 82 w 335"/>
                <a:gd name="T17" fmla="*/ 168 h 335"/>
                <a:gd name="T18" fmla="*/ 168 w 335"/>
                <a:gd name="T19" fmla="*/ 335 h 335"/>
                <a:gd name="T20" fmla="*/ 8 w 335"/>
                <a:gd name="T21" fmla="*/ 116 h 335"/>
                <a:gd name="T22" fmla="*/ 327 w 335"/>
                <a:gd name="T23" fmla="*/ 116 h 335"/>
                <a:gd name="T24" fmla="*/ 9 w 335"/>
                <a:gd name="T25" fmla="*/ 221 h 335"/>
                <a:gd name="T26" fmla="*/ 326 w 335"/>
                <a:gd name="T27" fmla="*/ 22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35">
                  <a:moveTo>
                    <a:pt x="0" y="168"/>
                  </a:moveTo>
                  <a:cubicBezTo>
                    <a:pt x="0" y="75"/>
                    <a:pt x="75" y="0"/>
                    <a:pt x="168" y="0"/>
                  </a:cubicBezTo>
                  <a:cubicBezTo>
                    <a:pt x="260" y="0"/>
                    <a:pt x="335" y="75"/>
                    <a:pt x="335" y="168"/>
                  </a:cubicBezTo>
                  <a:cubicBezTo>
                    <a:pt x="335" y="260"/>
                    <a:pt x="260" y="335"/>
                    <a:pt x="168" y="335"/>
                  </a:cubicBezTo>
                  <a:cubicBezTo>
                    <a:pt x="75" y="335"/>
                    <a:pt x="0" y="260"/>
                    <a:pt x="0" y="168"/>
                  </a:cubicBezTo>
                  <a:close/>
                  <a:moveTo>
                    <a:pt x="168" y="335"/>
                  </a:moveTo>
                  <a:cubicBezTo>
                    <a:pt x="215" y="335"/>
                    <a:pt x="253" y="260"/>
                    <a:pt x="253" y="168"/>
                  </a:cubicBezTo>
                  <a:cubicBezTo>
                    <a:pt x="253" y="75"/>
                    <a:pt x="215" y="0"/>
                    <a:pt x="168" y="0"/>
                  </a:cubicBezTo>
                  <a:cubicBezTo>
                    <a:pt x="120" y="0"/>
                    <a:pt x="82" y="75"/>
                    <a:pt x="82" y="168"/>
                  </a:cubicBezTo>
                  <a:cubicBezTo>
                    <a:pt x="82" y="260"/>
                    <a:pt x="120" y="335"/>
                    <a:pt x="168" y="335"/>
                  </a:cubicBezTo>
                  <a:close/>
                  <a:moveTo>
                    <a:pt x="8" y="116"/>
                  </a:moveTo>
                  <a:cubicBezTo>
                    <a:pt x="327" y="116"/>
                    <a:pt x="327" y="116"/>
                    <a:pt x="327" y="116"/>
                  </a:cubicBezTo>
                  <a:moveTo>
                    <a:pt x="9" y="221"/>
                  </a:moveTo>
                  <a:cubicBezTo>
                    <a:pt x="326" y="221"/>
                    <a:pt x="326" y="221"/>
                    <a:pt x="326" y="221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1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Speech: Modes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41973" y="1500881"/>
            <a:ext cx="2916886" cy="4660677"/>
            <a:chOff x="3841973" y="1500881"/>
            <a:chExt cx="2916886" cy="4660677"/>
          </a:xfrm>
        </p:grpSpPr>
        <p:grpSp>
          <p:nvGrpSpPr>
            <p:cNvPr id="15" name="Group 14"/>
            <p:cNvGrpSpPr/>
            <p:nvPr/>
          </p:nvGrpSpPr>
          <p:grpSpPr>
            <a:xfrm>
              <a:off x="3841973" y="1500881"/>
              <a:ext cx="2916886" cy="4660677"/>
              <a:chOff x="2652089" y="1211263"/>
              <a:chExt cx="2916886" cy="4660677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652090" y="1211263"/>
                <a:ext cx="2916885" cy="2331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52089" y="3542982"/>
                <a:ext cx="2916885" cy="2328958"/>
              </a:xfrm>
              <a:prstGeom prst="rect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46304" rIns="182880" bIns="146304" rtlCol="0" anchor="t"/>
              <a:lstStyle>
                <a:defPPr>
                  <a:defRPr lang="en-US"/>
                </a:defPPr>
                <a:lvl1pPr defTabSz="932472" fontAlgn="base">
                  <a:spcBef>
                    <a:spcPct val="0"/>
                  </a:spcBef>
                  <a:spcAft>
                    <a:spcPct val="0"/>
                  </a:spcAft>
                  <a:defRP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400"/>
                <a:r>
                  <a:rPr lang="en-US" dirty="0" smtClean="0">
                    <a:gradFill>
                      <a:gsLst>
                        <a:gs pos="76623">
                          <a:schemeClr val="accent1"/>
                        </a:gs>
                        <a:gs pos="61000">
                          <a:schemeClr val="accent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Dictation</a:t>
                </a:r>
                <a:endParaRPr lang="en-US" dirty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Continuous recognition; longer sentences with a more formal style</a:t>
                </a:r>
                <a:endParaRPr lang="en-US" dirty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7" name="people_23" descr="Chat, talk, conversation, speech&#10;">
              <a:extLst>
                <a:ext uri="{FF2B5EF4-FFF2-40B4-BE49-F238E27FC236}">
                  <a16:creationId xmlns:a16="http://schemas.microsoft.com/office/drawing/2014/main" xmlns="" id="{A1CEB6B5-3EFB-4AD9-8BDE-4A19B0DABF3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96359" y="2168019"/>
              <a:ext cx="1008112" cy="997444"/>
            </a:xfrm>
            <a:custGeom>
              <a:avLst/>
              <a:gdLst>
                <a:gd name="T0" fmla="*/ 75 w 275"/>
                <a:gd name="T1" fmla="*/ 34 h 273"/>
                <a:gd name="T2" fmla="*/ 75 w 275"/>
                <a:gd name="T3" fmla="*/ 0 h 273"/>
                <a:gd name="T4" fmla="*/ 275 w 275"/>
                <a:gd name="T5" fmla="*/ 0 h 273"/>
                <a:gd name="T6" fmla="*/ 275 w 275"/>
                <a:gd name="T7" fmla="*/ 125 h 273"/>
                <a:gd name="T8" fmla="*/ 247 w 275"/>
                <a:gd name="T9" fmla="*/ 125 h 273"/>
                <a:gd name="T10" fmla="*/ 203 w 275"/>
                <a:gd name="T11" fmla="*/ 170 h 273"/>
                <a:gd name="T12" fmla="*/ 203 w 275"/>
                <a:gd name="T13" fmla="*/ 127 h 273"/>
                <a:gd name="T14" fmla="*/ 181 w 275"/>
                <a:gd name="T15" fmla="*/ 127 h 273"/>
                <a:gd name="T16" fmla="*/ 92 w 275"/>
                <a:gd name="T17" fmla="*/ 71 h 273"/>
                <a:gd name="T18" fmla="*/ 38 w 275"/>
                <a:gd name="T19" fmla="*/ 126 h 273"/>
                <a:gd name="T20" fmla="*/ 92 w 275"/>
                <a:gd name="T21" fmla="*/ 181 h 273"/>
                <a:gd name="T22" fmla="*/ 147 w 275"/>
                <a:gd name="T23" fmla="*/ 126 h 273"/>
                <a:gd name="T24" fmla="*/ 92 w 275"/>
                <a:gd name="T25" fmla="*/ 71 h 273"/>
                <a:gd name="T26" fmla="*/ 185 w 275"/>
                <a:gd name="T27" fmla="*/ 273 h 273"/>
                <a:gd name="T28" fmla="*/ 92 w 275"/>
                <a:gd name="T29" fmla="*/ 181 h 273"/>
                <a:gd name="T30" fmla="*/ 0 w 275"/>
                <a:gd name="T3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3">
                  <a:moveTo>
                    <a:pt x="75" y="3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125"/>
                    <a:pt x="275" y="125"/>
                    <a:pt x="275" y="125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03" y="170"/>
                    <a:pt x="203" y="170"/>
                    <a:pt x="203" y="170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181" y="127"/>
                    <a:pt x="181" y="127"/>
                    <a:pt x="181" y="127"/>
                  </a:cubicBezTo>
                  <a:moveTo>
                    <a:pt x="92" y="71"/>
                  </a:moveTo>
                  <a:cubicBezTo>
                    <a:pt x="62" y="71"/>
                    <a:pt x="38" y="96"/>
                    <a:pt x="38" y="126"/>
                  </a:cubicBezTo>
                  <a:cubicBezTo>
                    <a:pt x="38" y="156"/>
                    <a:pt x="62" y="181"/>
                    <a:pt x="92" y="181"/>
                  </a:cubicBezTo>
                  <a:cubicBezTo>
                    <a:pt x="123" y="181"/>
                    <a:pt x="147" y="156"/>
                    <a:pt x="147" y="126"/>
                  </a:cubicBezTo>
                  <a:cubicBezTo>
                    <a:pt x="147" y="96"/>
                    <a:pt x="123" y="71"/>
                    <a:pt x="92" y="71"/>
                  </a:cubicBezTo>
                  <a:close/>
                  <a:moveTo>
                    <a:pt x="185" y="273"/>
                  </a:moveTo>
                  <a:cubicBezTo>
                    <a:pt x="185" y="222"/>
                    <a:pt x="144" y="181"/>
                    <a:pt x="92" y="181"/>
                  </a:cubicBezTo>
                  <a:cubicBezTo>
                    <a:pt x="41" y="181"/>
                    <a:pt x="0" y="222"/>
                    <a:pt x="0" y="273"/>
                  </a:cubicBez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9575" y="1500881"/>
            <a:ext cx="2916885" cy="4660677"/>
            <a:chOff x="7229575" y="1500881"/>
            <a:chExt cx="2916885" cy="4660677"/>
          </a:xfrm>
        </p:grpSpPr>
        <p:grpSp>
          <p:nvGrpSpPr>
            <p:cNvPr id="14" name="Group 13"/>
            <p:cNvGrpSpPr/>
            <p:nvPr/>
          </p:nvGrpSpPr>
          <p:grpSpPr>
            <a:xfrm>
              <a:off x="7229575" y="1500881"/>
              <a:ext cx="2916885" cy="4660677"/>
              <a:chOff x="5029543" y="1211263"/>
              <a:chExt cx="2916885" cy="4660677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029543" y="1211263"/>
                <a:ext cx="2916885" cy="2331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29543" y="3542982"/>
                <a:ext cx="2916885" cy="2328958"/>
              </a:xfrm>
              <a:prstGeom prst="rect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46304" rIns="182880" bIns="146304" rtlCol="0" anchor="t"/>
              <a:lstStyle>
                <a:defPPr>
                  <a:defRPr lang="en-US"/>
                </a:defPPr>
                <a:lvl1pPr defTabSz="932472" fontAlgn="base">
                  <a:spcBef>
                    <a:spcPct val="0"/>
                  </a:spcBef>
                  <a:spcAft>
                    <a:spcPct val="0"/>
                  </a:spcAft>
                  <a:defRP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400"/>
                <a:r>
                  <a:rPr lang="en-US" dirty="0" smtClean="0">
                    <a:gradFill>
                      <a:gsLst>
                        <a:gs pos="76623">
                          <a:schemeClr val="accent1"/>
                        </a:gs>
                        <a:gs pos="61000">
                          <a:schemeClr val="accent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Conversation*</a:t>
                </a:r>
                <a:endParaRPr lang="en-US" dirty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</a:rPr>
                  <a:t>Transcribe interactions between humans; less formal and mixture of short &amp; long sentences</a:t>
                </a:r>
                <a:endParaRPr lang="en-US" dirty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8" name="manager" descr="Network, collaboration, meeting, manager&#10;">
              <a:extLst>
                <a:ext uri="{FF2B5EF4-FFF2-40B4-BE49-F238E27FC236}">
                  <a16:creationId xmlns:a16="http://schemas.microsoft.com/office/drawing/2014/main" xmlns="" id="{06484BE9-73D9-41C6-A8FA-B656BE5FFA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34461" y="2168019"/>
              <a:ext cx="989591" cy="997444"/>
            </a:xfrm>
            <a:custGeom>
              <a:avLst/>
              <a:gdLst>
                <a:gd name="T0" fmla="*/ 128 w 348"/>
                <a:gd name="T1" fmla="*/ 46 h 352"/>
                <a:gd name="T2" fmla="*/ 174 w 348"/>
                <a:gd name="T3" fmla="*/ 0 h 352"/>
                <a:gd name="T4" fmla="*/ 220 w 348"/>
                <a:gd name="T5" fmla="*/ 46 h 352"/>
                <a:gd name="T6" fmla="*/ 174 w 348"/>
                <a:gd name="T7" fmla="*/ 91 h 352"/>
                <a:gd name="T8" fmla="*/ 128 w 348"/>
                <a:gd name="T9" fmla="*/ 46 h 352"/>
                <a:gd name="T10" fmla="*/ 231 w 348"/>
                <a:gd name="T11" fmla="*/ 148 h 352"/>
                <a:gd name="T12" fmla="*/ 174 w 348"/>
                <a:gd name="T13" fmla="*/ 91 h 352"/>
                <a:gd name="T14" fmla="*/ 117 w 348"/>
                <a:gd name="T15" fmla="*/ 148 h 352"/>
                <a:gd name="T16" fmla="*/ 57 w 348"/>
                <a:gd name="T17" fmla="*/ 295 h 352"/>
                <a:gd name="T18" fmla="*/ 102 w 348"/>
                <a:gd name="T19" fmla="*/ 249 h 352"/>
                <a:gd name="T20" fmla="*/ 57 w 348"/>
                <a:gd name="T21" fmla="*/ 204 h 352"/>
                <a:gd name="T22" fmla="*/ 11 w 348"/>
                <a:gd name="T23" fmla="*/ 249 h 352"/>
                <a:gd name="T24" fmla="*/ 57 w 348"/>
                <a:gd name="T25" fmla="*/ 295 h 352"/>
                <a:gd name="T26" fmla="*/ 114 w 348"/>
                <a:gd name="T27" fmla="*/ 352 h 352"/>
                <a:gd name="T28" fmla="*/ 57 w 348"/>
                <a:gd name="T29" fmla="*/ 295 h 352"/>
                <a:gd name="T30" fmla="*/ 0 w 348"/>
                <a:gd name="T31" fmla="*/ 352 h 352"/>
                <a:gd name="T32" fmla="*/ 291 w 348"/>
                <a:gd name="T33" fmla="*/ 295 h 352"/>
                <a:gd name="T34" fmla="*/ 337 w 348"/>
                <a:gd name="T35" fmla="*/ 249 h 352"/>
                <a:gd name="T36" fmla="*/ 291 w 348"/>
                <a:gd name="T37" fmla="*/ 204 h 352"/>
                <a:gd name="T38" fmla="*/ 246 w 348"/>
                <a:gd name="T39" fmla="*/ 249 h 352"/>
                <a:gd name="T40" fmla="*/ 291 w 348"/>
                <a:gd name="T41" fmla="*/ 295 h 352"/>
                <a:gd name="T42" fmla="*/ 348 w 348"/>
                <a:gd name="T43" fmla="*/ 352 h 352"/>
                <a:gd name="T44" fmla="*/ 291 w 348"/>
                <a:gd name="T45" fmla="*/ 295 h 352"/>
                <a:gd name="T46" fmla="*/ 234 w 348"/>
                <a:gd name="T47" fmla="*/ 352 h 352"/>
                <a:gd name="T48" fmla="*/ 224 w 348"/>
                <a:gd name="T49" fmla="*/ 219 h 352"/>
                <a:gd name="T50" fmla="*/ 174 w 348"/>
                <a:gd name="T51" fmla="*/ 169 h 352"/>
                <a:gd name="T52" fmla="*/ 124 w 348"/>
                <a:gd name="T53" fmla="*/ 2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352">
                  <a:moveTo>
                    <a:pt x="128" y="46"/>
                  </a:moveTo>
                  <a:cubicBezTo>
                    <a:pt x="128" y="20"/>
                    <a:pt x="149" y="0"/>
                    <a:pt x="174" y="0"/>
                  </a:cubicBezTo>
                  <a:cubicBezTo>
                    <a:pt x="199" y="0"/>
                    <a:pt x="220" y="20"/>
                    <a:pt x="220" y="46"/>
                  </a:cubicBezTo>
                  <a:cubicBezTo>
                    <a:pt x="220" y="71"/>
                    <a:pt x="199" y="91"/>
                    <a:pt x="174" y="91"/>
                  </a:cubicBezTo>
                  <a:cubicBezTo>
                    <a:pt x="149" y="91"/>
                    <a:pt x="128" y="71"/>
                    <a:pt x="128" y="46"/>
                  </a:cubicBezTo>
                  <a:close/>
                  <a:moveTo>
                    <a:pt x="231" y="148"/>
                  </a:moveTo>
                  <a:cubicBezTo>
                    <a:pt x="231" y="117"/>
                    <a:pt x="206" y="91"/>
                    <a:pt x="174" y="91"/>
                  </a:cubicBezTo>
                  <a:cubicBezTo>
                    <a:pt x="142" y="91"/>
                    <a:pt x="117" y="117"/>
                    <a:pt x="117" y="148"/>
                  </a:cubicBezTo>
                  <a:moveTo>
                    <a:pt x="57" y="295"/>
                  </a:moveTo>
                  <a:cubicBezTo>
                    <a:pt x="82" y="295"/>
                    <a:pt x="102" y="275"/>
                    <a:pt x="102" y="249"/>
                  </a:cubicBezTo>
                  <a:cubicBezTo>
                    <a:pt x="102" y="224"/>
                    <a:pt x="82" y="204"/>
                    <a:pt x="57" y="204"/>
                  </a:cubicBezTo>
                  <a:cubicBezTo>
                    <a:pt x="32" y="204"/>
                    <a:pt x="11" y="224"/>
                    <a:pt x="11" y="249"/>
                  </a:cubicBezTo>
                  <a:cubicBezTo>
                    <a:pt x="11" y="275"/>
                    <a:pt x="32" y="295"/>
                    <a:pt x="57" y="295"/>
                  </a:cubicBezTo>
                  <a:close/>
                  <a:moveTo>
                    <a:pt x="114" y="352"/>
                  </a:moveTo>
                  <a:cubicBezTo>
                    <a:pt x="114" y="320"/>
                    <a:pt x="88" y="295"/>
                    <a:pt x="57" y="295"/>
                  </a:cubicBezTo>
                  <a:cubicBezTo>
                    <a:pt x="25" y="295"/>
                    <a:pt x="0" y="320"/>
                    <a:pt x="0" y="352"/>
                  </a:cubicBezTo>
                  <a:moveTo>
                    <a:pt x="291" y="295"/>
                  </a:moveTo>
                  <a:cubicBezTo>
                    <a:pt x="316" y="295"/>
                    <a:pt x="337" y="275"/>
                    <a:pt x="337" y="249"/>
                  </a:cubicBezTo>
                  <a:cubicBezTo>
                    <a:pt x="337" y="224"/>
                    <a:pt x="316" y="204"/>
                    <a:pt x="291" y="204"/>
                  </a:cubicBezTo>
                  <a:cubicBezTo>
                    <a:pt x="266" y="204"/>
                    <a:pt x="246" y="224"/>
                    <a:pt x="246" y="249"/>
                  </a:cubicBezTo>
                  <a:cubicBezTo>
                    <a:pt x="246" y="275"/>
                    <a:pt x="266" y="295"/>
                    <a:pt x="291" y="295"/>
                  </a:cubicBezTo>
                  <a:close/>
                  <a:moveTo>
                    <a:pt x="348" y="352"/>
                  </a:moveTo>
                  <a:cubicBezTo>
                    <a:pt x="348" y="320"/>
                    <a:pt x="323" y="295"/>
                    <a:pt x="291" y="295"/>
                  </a:cubicBezTo>
                  <a:cubicBezTo>
                    <a:pt x="260" y="295"/>
                    <a:pt x="234" y="320"/>
                    <a:pt x="234" y="352"/>
                  </a:cubicBezTo>
                  <a:moveTo>
                    <a:pt x="224" y="219"/>
                  </a:moveTo>
                  <a:cubicBezTo>
                    <a:pt x="174" y="169"/>
                    <a:pt x="174" y="169"/>
                    <a:pt x="174" y="169"/>
                  </a:cubicBezTo>
                  <a:cubicBezTo>
                    <a:pt x="124" y="219"/>
                    <a:pt x="124" y="219"/>
                    <a:pt x="124" y="219"/>
                  </a:cubicBez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597" y="1500881"/>
            <a:ext cx="2916885" cy="4660677"/>
            <a:chOff x="457597" y="1500881"/>
            <a:chExt cx="2916885" cy="4660677"/>
          </a:xfrm>
        </p:grpSpPr>
        <p:grpSp>
          <p:nvGrpSpPr>
            <p:cNvPr id="16" name="Group 15"/>
            <p:cNvGrpSpPr/>
            <p:nvPr/>
          </p:nvGrpSpPr>
          <p:grpSpPr>
            <a:xfrm>
              <a:off x="457597" y="1500881"/>
              <a:ext cx="2916885" cy="4660677"/>
              <a:chOff x="274637" y="1211263"/>
              <a:chExt cx="2916885" cy="4660677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74637" y="1211263"/>
                <a:ext cx="2916885" cy="2331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637" y="3542983"/>
                <a:ext cx="2916885" cy="2328957"/>
              </a:xfrm>
              <a:prstGeom prst="rect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46304" rIns="182880" bIns="146304" rtlCol="0" anchor="t"/>
              <a:lstStyle>
                <a:defPPr>
                  <a:defRPr lang="en-US"/>
                </a:defPPr>
                <a:lvl1pPr algn="ctr">
                  <a:defRPr>
                    <a:gradFill>
                      <a:gsLst>
                        <a:gs pos="0">
                          <a:srgbClr val="000000"/>
                        </a:gs>
                        <a:gs pos="100000">
                          <a:srgbClr val="000000"/>
                        </a:gs>
                      </a:gsLst>
                      <a:lin ang="5400000" scaled="0"/>
                    </a:gra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gradFill>
                      <a:gsLst>
                        <a:gs pos="76623">
                          <a:schemeClr val="accent1"/>
                        </a:gs>
                        <a:gs pos="61000">
                          <a:schemeClr val="accent1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Interactive</a:t>
                </a:r>
                <a:endParaRPr lang="en-US" dirty="0">
                  <a:gradFill>
                    <a:gsLst>
                      <a:gs pos="76623">
                        <a:schemeClr val="accent1"/>
                      </a:gs>
                      <a:gs pos="61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  <a:p>
                <a:pPr algn="l" defTabSz="932472"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smtClean="0">
                    <a:gradFill>
                      <a:gsLst>
                        <a:gs pos="14159">
                          <a:srgbClr val="505050"/>
                        </a:gs>
                        <a:gs pos="38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Command and control style for user apps; expects short phrases</a:t>
                </a:r>
                <a:endParaRPr lang="en-US" dirty="0">
                  <a:gradFill>
                    <a:gsLst>
                      <a:gs pos="14159">
                        <a:srgbClr val="505050"/>
                      </a:gs>
                      <a:gs pos="38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9" name="ActivityFeed_F056" descr="Chat thread, texting, Conversation, chat, talk&#10;">
              <a:extLst>
                <a:ext uri="{FF2B5EF4-FFF2-40B4-BE49-F238E27FC236}">
                  <a16:creationId xmlns:a16="http://schemas.microsoft.com/office/drawing/2014/main" xmlns="" id="{5952FB18-14C1-4D4A-BBD3-8A3A490A0D6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21693" y="2168019"/>
              <a:ext cx="1125059" cy="997444"/>
            </a:xfrm>
            <a:custGeom>
              <a:avLst/>
              <a:gdLst>
                <a:gd name="T0" fmla="*/ 3734 w 4408"/>
                <a:gd name="T1" fmla="*/ 3380 h 3908"/>
                <a:gd name="T2" fmla="*/ 879 w 4408"/>
                <a:gd name="T3" fmla="*/ 3380 h 3908"/>
                <a:gd name="T4" fmla="*/ 879 w 4408"/>
                <a:gd name="T5" fmla="*/ 2056 h 3908"/>
                <a:gd name="T6" fmla="*/ 4408 w 4408"/>
                <a:gd name="T7" fmla="*/ 2056 h 3908"/>
                <a:gd name="T8" fmla="*/ 4408 w 4408"/>
                <a:gd name="T9" fmla="*/ 3380 h 3908"/>
                <a:gd name="T10" fmla="*/ 4261 w 4408"/>
                <a:gd name="T11" fmla="*/ 3380 h 3908"/>
                <a:gd name="T12" fmla="*/ 4261 w 4408"/>
                <a:gd name="T13" fmla="*/ 3908 h 3908"/>
                <a:gd name="T14" fmla="*/ 3734 w 4408"/>
                <a:gd name="T15" fmla="*/ 3380 h 3908"/>
                <a:gd name="T16" fmla="*/ 147 w 4408"/>
                <a:gd name="T17" fmla="*/ 1849 h 3908"/>
                <a:gd name="T18" fmla="*/ 673 w 4408"/>
                <a:gd name="T19" fmla="*/ 1323 h 3908"/>
                <a:gd name="T20" fmla="*/ 3523 w 4408"/>
                <a:gd name="T21" fmla="*/ 1323 h 3908"/>
                <a:gd name="T22" fmla="*/ 3523 w 4408"/>
                <a:gd name="T23" fmla="*/ 0 h 3908"/>
                <a:gd name="T24" fmla="*/ 0 w 4408"/>
                <a:gd name="T25" fmla="*/ 0 h 3908"/>
                <a:gd name="T26" fmla="*/ 0 w 4408"/>
                <a:gd name="T27" fmla="*/ 1323 h 3908"/>
                <a:gd name="T28" fmla="*/ 147 w 4408"/>
                <a:gd name="T29" fmla="*/ 1323 h 3908"/>
                <a:gd name="T30" fmla="*/ 147 w 4408"/>
                <a:gd name="T31" fmla="*/ 1849 h 3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08" h="3908">
                  <a:moveTo>
                    <a:pt x="3734" y="3380"/>
                  </a:moveTo>
                  <a:lnTo>
                    <a:pt x="879" y="3380"/>
                  </a:lnTo>
                  <a:lnTo>
                    <a:pt x="879" y="2056"/>
                  </a:lnTo>
                  <a:lnTo>
                    <a:pt x="4408" y="2056"/>
                  </a:lnTo>
                  <a:lnTo>
                    <a:pt x="4408" y="3380"/>
                  </a:lnTo>
                  <a:lnTo>
                    <a:pt x="4261" y="3380"/>
                  </a:lnTo>
                  <a:lnTo>
                    <a:pt x="4261" y="3908"/>
                  </a:lnTo>
                  <a:lnTo>
                    <a:pt x="3734" y="3380"/>
                  </a:lnTo>
                  <a:close/>
                  <a:moveTo>
                    <a:pt x="147" y="1849"/>
                  </a:moveTo>
                  <a:lnTo>
                    <a:pt x="673" y="1323"/>
                  </a:lnTo>
                  <a:lnTo>
                    <a:pt x="3523" y="1323"/>
                  </a:lnTo>
                  <a:lnTo>
                    <a:pt x="3523" y="0"/>
                  </a:lnTo>
                  <a:lnTo>
                    <a:pt x="0" y="0"/>
                  </a:lnTo>
                  <a:lnTo>
                    <a:pt x="0" y="1323"/>
                  </a:lnTo>
                  <a:lnTo>
                    <a:pt x="147" y="1323"/>
                  </a:lnTo>
                  <a:lnTo>
                    <a:pt x="147" y="1849"/>
                  </a:ln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7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Speech: Endpoints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3838"/>
              </p:ext>
            </p:extLst>
          </p:nvPr>
        </p:nvGraphicFramePr>
        <p:xfrm>
          <a:off x="274639" y="1409030"/>
          <a:ext cx="11272192" cy="4389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18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27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27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gradFill>
                          <a:gsLst>
                            <a:gs pos="94891">
                              <a:srgbClr val="FFFFFF"/>
                            </a:gs>
                            <a:gs pos="81752">
                              <a:srgbClr val="FFFFFF"/>
                            </a:gs>
                          </a:gsLst>
                          <a:lin ang="5400000" scaled="1"/>
                        </a:gradFill>
                        <a:latin typeface="+mj-lt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gradFill>
                            <a:gsLst>
                              <a:gs pos="94891">
                                <a:srgbClr val="FFFFFF"/>
                              </a:gs>
                              <a:gs pos="81752">
                                <a:srgbClr val="FFFFFF"/>
                              </a:gs>
                            </a:gsLst>
                            <a:lin ang="5400000" scaled="1"/>
                          </a:gradFill>
                          <a:latin typeface="+mj-lt"/>
                        </a:rPr>
                        <a:t>REST API</a:t>
                      </a:r>
                      <a:endParaRPr lang="en-US" sz="2400" b="1" dirty="0">
                        <a:gradFill>
                          <a:gsLst>
                            <a:gs pos="94891">
                              <a:srgbClr val="FFFFFF"/>
                            </a:gs>
                            <a:gs pos="81752">
                              <a:srgbClr val="FFFFFF"/>
                            </a:gs>
                          </a:gsLst>
                          <a:lin ang="5400000" scaled="1"/>
                        </a:gradFill>
                        <a:latin typeface="+mj-lt"/>
                      </a:endParaRP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gradFill>
                            <a:gsLst>
                              <a:gs pos="94891">
                                <a:srgbClr val="FFFFFF"/>
                              </a:gs>
                              <a:gs pos="81752">
                                <a:srgbClr val="FFFFFF"/>
                              </a:gs>
                            </a:gsLst>
                            <a:lin ang="5400000" scaled="1"/>
                          </a:gradFill>
                          <a:latin typeface="+mj-lt"/>
                        </a:rPr>
                        <a:t>Websocket</a:t>
                      </a:r>
                      <a:r>
                        <a:rPr lang="en-US" sz="2400" dirty="0" smtClean="0">
                          <a:gradFill>
                            <a:gsLst>
                              <a:gs pos="94891">
                                <a:srgbClr val="FFFFFF"/>
                              </a:gs>
                              <a:gs pos="81752">
                                <a:srgbClr val="FFFFFF"/>
                              </a:gs>
                            </a:gsLst>
                            <a:lin ang="5400000" scaled="1"/>
                          </a:gradFill>
                          <a:latin typeface="+mj-lt"/>
                        </a:rPr>
                        <a:t> API</a:t>
                      </a:r>
                      <a:endParaRPr lang="en-US" sz="2400" b="0" dirty="0">
                        <a:gradFill>
                          <a:gsLst>
                            <a:gs pos="94891">
                              <a:srgbClr val="FFFFFF"/>
                            </a:gs>
                            <a:gs pos="81752">
                              <a:srgbClr val="FFFFFF"/>
                            </a:gs>
                          </a:gsLst>
                          <a:lin ang="5400000" scaled="1"/>
                        </a:gradFill>
                        <a:latin typeface="+mj-lt"/>
                      </a:endParaRP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400" kern="1200" dirty="0" smtClean="0">
                          <a:gradFill>
                            <a:gsLst>
                              <a:gs pos="42857">
                                <a:srgbClr val="353535"/>
                              </a:gs>
                              <a:gs pos="72000">
                                <a:srgbClr val="353535"/>
                              </a:gs>
                            </a:gsLst>
                            <a:lin ang="5400000" scaled="0"/>
                          </a:gradFill>
                        </a:rPr>
                        <a:t>Speech hypotheses</a:t>
                      </a:r>
                      <a:endParaRPr lang="en-US" sz="2400" b="0" kern="1200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gradFill>
                            <a:gsLst>
                              <a:gs pos="42857">
                                <a:srgbClr val="353535"/>
                              </a:gs>
                              <a:gs pos="72000">
                                <a:srgbClr val="353535"/>
                              </a:gs>
                            </a:gsLst>
                            <a:lin ang="5400000" scaled="0"/>
                          </a:gradFill>
                        </a:rPr>
                        <a:t>Continuous</a:t>
                      </a:r>
                      <a:r>
                        <a:rPr lang="en-US" sz="2400" kern="1200" baseline="0" dirty="0" smtClean="0">
                          <a:gradFill>
                            <a:gsLst>
                              <a:gs pos="42857">
                                <a:srgbClr val="353535"/>
                              </a:gs>
                              <a:gs pos="72000">
                                <a:srgbClr val="353535"/>
                              </a:gs>
                            </a:gsLst>
                            <a:lin ang="5400000" scaled="0"/>
                          </a:gradFill>
                        </a:rPr>
                        <a:t> recognition</a:t>
                      </a:r>
                      <a:endParaRPr lang="en-US" sz="2400" b="0" kern="1200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400" kern="1200" dirty="0" smtClean="0">
                          <a:gradFill>
                            <a:gsLst>
                              <a:gs pos="42857">
                                <a:srgbClr val="353535"/>
                              </a:gs>
                              <a:gs pos="72000">
                                <a:srgbClr val="353535"/>
                              </a:gs>
                            </a:gsLst>
                            <a:lin ang="5400000" scaled="0"/>
                          </a:gradFill>
                        </a:rPr>
                        <a:t>Maximum audio input</a:t>
                      </a:r>
                      <a:endParaRPr lang="en-US" sz="2400" b="0" kern="1200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gradFill>
                            <a:gsLst>
                              <a:gs pos="42857">
                                <a:srgbClr val="353535"/>
                              </a:gs>
                              <a:gs pos="72000">
                                <a:srgbClr val="353535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15</a:t>
                      </a:r>
                      <a:r>
                        <a:rPr lang="en-US" baseline="0" dirty="0" smtClean="0">
                          <a:gradFill>
                            <a:gsLst>
                              <a:gs pos="42857">
                                <a:srgbClr val="353535"/>
                              </a:gs>
                              <a:gs pos="72000">
                                <a:srgbClr val="353535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 seconds</a:t>
                      </a:r>
                      <a:endParaRPr lang="en-US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gradFill>
                            <a:gsLst>
                              <a:gs pos="42857">
                                <a:srgbClr val="353535"/>
                              </a:gs>
                              <a:gs pos="72000">
                                <a:srgbClr val="353535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10 minutes</a:t>
                      </a:r>
                      <a:endParaRPr lang="en-US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400" b="0" kern="1200" dirty="0" smtClean="0">
                          <a:gradFill>
                            <a:gsLst>
                              <a:gs pos="42857">
                                <a:srgbClr val="353535"/>
                              </a:gs>
                              <a:gs pos="72000">
                                <a:srgbClr val="353535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Speech</a:t>
                      </a:r>
                      <a:r>
                        <a:rPr lang="en-US" sz="2400" b="0" kern="1200" baseline="0" dirty="0" smtClean="0">
                          <a:gradFill>
                            <a:gsLst>
                              <a:gs pos="42857">
                                <a:srgbClr val="353535"/>
                              </a:gs>
                              <a:gs pos="72000">
                                <a:srgbClr val="353535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 end detection</a:t>
                      </a:r>
                      <a:endParaRPr lang="en-US" sz="2400" b="0" kern="1200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gradFill>
                          <a:gsLst>
                            <a:gs pos="42857">
                              <a:srgbClr val="353535"/>
                            </a:gs>
                            <a:gs pos="72000">
                              <a:srgbClr val="353535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heck 3" descr="Check, approve, completed&#10;">
            <a:extLst>
              <a:ext uri="{FF2B5EF4-FFF2-40B4-BE49-F238E27FC236}">
                <a16:creationId xmlns="" xmlns:a16="http://schemas.microsoft.com/office/drawing/2014/main" id="{4CD39F8D-5472-4E43-A5FE-E4585360B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14381" y="2417142"/>
            <a:ext cx="367893" cy="365760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heck 3" descr="Check, approve, completed&#10;">
            <a:extLst>
              <a:ext uri="{FF2B5EF4-FFF2-40B4-BE49-F238E27FC236}">
                <a16:creationId xmlns="" xmlns:a16="http://schemas.microsoft.com/office/drawing/2014/main" id="{4CD39F8D-5472-4E43-A5FE-E4585360B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14380" y="3353246"/>
            <a:ext cx="367893" cy="365760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heck 3" descr="Check, approve, completed&#10;">
            <a:extLst>
              <a:ext uri="{FF2B5EF4-FFF2-40B4-BE49-F238E27FC236}">
                <a16:creationId xmlns="" xmlns:a16="http://schemas.microsoft.com/office/drawing/2014/main" id="{4CD39F8D-5472-4E43-A5FE-E4585360B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14379" y="5153446"/>
            <a:ext cx="367893" cy="365760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Speech: Endpoints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597" y="1212849"/>
            <a:ext cx="11887200" cy="1783080"/>
            <a:chOff x="457597" y="1212849"/>
            <a:chExt cx="11887200" cy="1783080"/>
          </a:xfrm>
        </p:grpSpPr>
        <p:sp>
          <p:nvSpPr>
            <p:cNvPr id="3" name="Rectangle 2"/>
            <p:cNvSpPr/>
            <p:nvPr/>
          </p:nvSpPr>
          <p:spPr bwMode="auto">
            <a:xfrm>
              <a:off x="457597" y="1212849"/>
              <a:ext cx="1830960" cy="17830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6" name="Text Placeholder 4"/>
            <p:cNvSpPr txBox="1">
              <a:spLocks/>
            </p:cNvSpPr>
            <p:nvPr/>
          </p:nvSpPr>
          <p:spPr>
            <a:xfrm>
              <a:off x="2286397" y="1212849"/>
              <a:ext cx="10058400" cy="1783080"/>
            </a:xfrm>
            <a:prstGeom prst="rect">
              <a:avLst/>
            </a:prstGeom>
          </p:spPr>
          <p:txBody>
            <a:bodyPr wrap="none" lIns="182880" tIns="146304" rIns="182880" bIns="146304" anchor="t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var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r = 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HttpRequestMessage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HttpMethod.Post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, "https://</a:t>
              </a:r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speech.platform.bing.com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/...");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r.Headers.Authorization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= 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AuthenticationHeaderValue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("Bearer", token);</a:t>
              </a:r>
            </a:p>
            <a:p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r.Headers.</a:t>
              </a:r>
              <a:r>
                <a:rPr lang="en-US" sz="1600" b="1" dirty="0" err="1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TransferEncodingChunked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= true;</a:t>
              </a:r>
            </a:p>
            <a:p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r.Content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= 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ByteArrayContent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stream.ToArray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());</a:t>
              </a:r>
            </a:p>
            <a:p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r.Content.Headers.ContentType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=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MediaTypeHeaderValue.Parse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("</a:t>
              </a:r>
              <a:r>
                <a: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audio/wav; </a:t>
              </a:r>
              <a:r>
                <a:rPr lang="en-US" sz="16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codec</a:t>
              </a:r>
              <a:r>
                <a: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=\"audio</a:t>
              </a:r>
              <a:r>
                <a:rPr lang="en-US" sz="16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/...</a:t>
              </a:r>
            </a:p>
            <a:p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var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response = await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Client.SendAsync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(request);</a:t>
              </a:r>
            </a:p>
          </p:txBody>
        </p:sp>
        <p:sp>
          <p:nvSpPr>
            <p:cNvPr id="12" name="plug" title="Icon of a power plug showing an A to B connection">
              <a:extLst>
                <a:ext uri="{FF2B5EF4-FFF2-40B4-BE49-F238E27FC236}">
                  <a16:creationId xmlns="" xmlns:a16="http://schemas.microsoft.com/office/drawing/2014/main" id="{08E9A98E-D227-41E2-8D4C-406C42F7DD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3241" y="1553046"/>
              <a:ext cx="759671" cy="720080"/>
            </a:xfrm>
            <a:custGeom>
              <a:avLst/>
              <a:gdLst>
                <a:gd name="T0" fmla="*/ 169 w 346"/>
                <a:gd name="T1" fmla="*/ 90 h 328"/>
                <a:gd name="T2" fmla="*/ 199 w 346"/>
                <a:gd name="T3" fmla="*/ 61 h 328"/>
                <a:gd name="T4" fmla="*/ 279 w 346"/>
                <a:gd name="T5" fmla="*/ 63 h 328"/>
                <a:gd name="T6" fmla="*/ 279 w 346"/>
                <a:gd name="T7" fmla="*/ 63 h 328"/>
                <a:gd name="T8" fmla="*/ 277 w 346"/>
                <a:gd name="T9" fmla="*/ 143 h 328"/>
                <a:gd name="T10" fmla="*/ 247 w 346"/>
                <a:gd name="T11" fmla="*/ 172 h 328"/>
                <a:gd name="T12" fmla="*/ 169 w 346"/>
                <a:gd name="T13" fmla="*/ 90 h 328"/>
                <a:gd name="T14" fmla="*/ 279 w 346"/>
                <a:gd name="T15" fmla="*/ 63 h 328"/>
                <a:gd name="T16" fmla="*/ 346 w 346"/>
                <a:gd name="T17" fmla="*/ 0 h 328"/>
                <a:gd name="T18" fmla="*/ 99 w 346"/>
                <a:gd name="T19" fmla="*/ 156 h 328"/>
                <a:gd name="T20" fmla="*/ 69 w 346"/>
                <a:gd name="T21" fmla="*/ 185 h 328"/>
                <a:gd name="T22" fmla="*/ 67 w 346"/>
                <a:gd name="T23" fmla="*/ 265 h 328"/>
                <a:gd name="T24" fmla="*/ 67 w 346"/>
                <a:gd name="T25" fmla="*/ 265 h 328"/>
                <a:gd name="T26" fmla="*/ 147 w 346"/>
                <a:gd name="T27" fmla="*/ 267 h 328"/>
                <a:gd name="T28" fmla="*/ 177 w 346"/>
                <a:gd name="T29" fmla="*/ 238 h 328"/>
                <a:gd name="T30" fmla="*/ 99 w 346"/>
                <a:gd name="T31" fmla="*/ 156 h 328"/>
                <a:gd name="T32" fmla="*/ 67 w 346"/>
                <a:gd name="T33" fmla="*/ 265 h 328"/>
                <a:gd name="T34" fmla="*/ 0 w 346"/>
                <a:gd name="T35" fmla="*/ 328 h 328"/>
                <a:gd name="T36" fmla="*/ 157 w 346"/>
                <a:gd name="T37" fmla="*/ 143 h 328"/>
                <a:gd name="T38" fmla="*/ 120 w 346"/>
                <a:gd name="T39" fmla="*/ 178 h 328"/>
                <a:gd name="T40" fmla="*/ 193 w 346"/>
                <a:gd name="T41" fmla="*/ 181 h 328"/>
                <a:gd name="T42" fmla="*/ 156 w 346"/>
                <a:gd name="T43" fmla="*/ 2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328">
                  <a:moveTo>
                    <a:pt x="169" y="90"/>
                  </a:moveTo>
                  <a:cubicBezTo>
                    <a:pt x="199" y="61"/>
                    <a:pt x="199" y="61"/>
                    <a:pt x="199" y="61"/>
                  </a:cubicBezTo>
                  <a:cubicBezTo>
                    <a:pt x="222" y="40"/>
                    <a:pt x="258" y="41"/>
                    <a:pt x="279" y="63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300" y="86"/>
                    <a:pt x="300" y="122"/>
                    <a:pt x="277" y="143"/>
                  </a:cubicBezTo>
                  <a:cubicBezTo>
                    <a:pt x="247" y="172"/>
                    <a:pt x="247" y="172"/>
                    <a:pt x="247" y="172"/>
                  </a:cubicBezTo>
                  <a:lnTo>
                    <a:pt x="169" y="90"/>
                  </a:lnTo>
                  <a:close/>
                  <a:moveTo>
                    <a:pt x="279" y="63"/>
                  </a:moveTo>
                  <a:cubicBezTo>
                    <a:pt x="346" y="0"/>
                    <a:pt x="346" y="0"/>
                    <a:pt x="346" y="0"/>
                  </a:cubicBezTo>
                  <a:moveTo>
                    <a:pt x="99" y="156"/>
                  </a:moveTo>
                  <a:cubicBezTo>
                    <a:pt x="69" y="185"/>
                    <a:pt x="69" y="185"/>
                    <a:pt x="69" y="185"/>
                  </a:cubicBezTo>
                  <a:cubicBezTo>
                    <a:pt x="46" y="206"/>
                    <a:pt x="46" y="242"/>
                    <a:pt x="67" y="265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88" y="287"/>
                    <a:pt x="124" y="288"/>
                    <a:pt x="147" y="267"/>
                  </a:cubicBezTo>
                  <a:cubicBezTo>
                    <a:pt x="177" y="238"/>
                    <a:pt x="177" y="238"/>
                    <a:pt x="177" y="238"/>
                  </a:cubicBezTo>
                  <a:lnTo>
                    <a:pt x="99" y="156"/>
                  </a:lnTo>
                  <a:close/>
                  <a:moveTo>
                    <a:pt x="67" y="265"/>
                  </a:moveTo>
                  <a:cubicBezTo>
                    <a:pt x="0" y="328"/>
                    <a:pt x="0" y="328"/>
                    <a:pt x="0" y="328"/>
                  </a:cubicBezTo>
                  <a:moveTo>
                    <a:pt x="157" y="143"/>
                  </a:moveTo>
                  <a:cubicBezTo>
                    <a:pt x="120" y="178"/>
                    <a:pt x="120" y="178"/>
                    <a:pt x="120" y="178"/>
                  </a:cubicBezTo>
                  <a:moveTo>
                    <a:pt x="193" y="181"/>
                  </a:moveTo>
                  <a:cubicBezTo>
                    <a:pt x="156" y="216"/>
                    <a:pt x="156" y="216"/>
                    <a:pt x="156" y="216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097" y="2423465"/>
              <a:ext cx="1771960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REST (or WS)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597" y="3043807"/>
            <a:ext cx="11887200" cy="1783082"/>
            <a:chOff x="457597" y="3043807"/>
            <a:chExt cx="11887200" cy="1783082"/>
          </a:xfrm>
        </p:grpSpPr>
        <p:sp>
          <p:nvSpPr>
            <p:cNvPr id="4" name="Rectangle 3"/>
            <p:cNvSpPr/>
            <p:nvPr/>
          </p:nvSpPr>
          <p:spPr bwMode="auto">
            <a:xfrm>
              <a:off x="457597" y="3043809"/>
              <a:ext cx="1830960" cy="17830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7" name="Text Placeholder 4"/>
            <p:cNvSpPr txBox="1">
              <a:spLocks/>
            </p:cNvSpPr>
            <p:nvPr/>
          </p:nvSpPr>
          <p:spPr>
            <a:xfrm>
              <a:off x="2286397" y="3043807"/>
              <a:ext cx="10058400" cy="1783080"/>
            </a:xfrm>
            <a:prstGeom prst="rect">
              <a:avLst/>
            </a:prstGeom>
          </p:spPr>
          <p:txBody>
            <a:bodyPr wrap="none" lIns="182880" tIns="146304" rIns="182880" bIns="146304" anchor="t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var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 client = </a:t>
              </a:r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SpeechRecognitionServiceFactory.CreateDataClient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(..., </a:t>
              </a:r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uri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client.OnResponseReceived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 += (s, e) =&gt; ...</a:t>
              </a:r>
            </a:p>
            <a:p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client.On</a:t>
              </a:r>
              <a:r>
                <a:rPr lang="en-US" sz="1600" b="1" dirty="0" err="1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Partial</a:t>
              </a:r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ResponseReceived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+= (s, e) =&gt; ...</a:t>
              </a:r>
            </a:p>
            <a:p>
              <a:endParaRPr lang="en-US" sz="160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client.SendAudio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(buffer, </a:t>
              </a:r>
              <a:r>
                <a:rPr lang="en-US" sz="1600" dirty="0" err="1" smtClean="0">
                  <a:latin typeface="Consolas" charset="0"/>
                  <a:ea typeface="Consolas" charset="0"/>
                  <a:cs typeface="Consolas" charset="0"/>
                </a:rPr>
                <a:t>buffer.Length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);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4" name="UniversalApp_E8CC" title="Icon of a cellphone in front of a tablet">
              <a:extLst>
                <a:ext uri="{FF2B5EF4-FFF2-40B4-BE49-F238E27FC236}">
                  <a16:creationId xmlns="" xmlns:a16="http://schemas.microsoft.com/office/drawing/2014/main" id="{6F00FC59-02D4-424E-B705-2D675CD63F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3241" y="3434328"/>
              <a:ext cx="759671" cy="5574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3840" y="4254423"/>
              <a:ext cx="978474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Client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597" y="4874768"/>
            <a:ext cx="11887200" cy="1830960"/>
            <a:chOff x="457597" y="4874768"/>
            <a:chExt cx="11887200" cy="1830960"/>
          </a:xfrm>
        </p:grpSpPr>
        <p:sp>
          <p:nvSpPr>
            <p:cNvPr id="5" name="Rectangle 4"/>
            <p:cNvSpPr/>
            <p:nvPr/>
          </p:nvSpPr>
          <p:spPr bwMode="auto">
            <a:xfrm>
              <a:off x="457597" y="4874768"/>
              <a:ext cx="1830960" cy="183096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2286397" y="4874768"/>
              <a:ext cx="10058400" cy="1828800"/>
            </a:xfrm>
            <a:prstGeom prst="rect">
              <a:avLst/>
            </a:prstGeom>
          </p:spPr>
          <p:txBody>
            <a:bodyPr wrap="none" lIns="182880" tIns="146304" rIns="182880" bIns="146304" anchor="t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var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client = 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SpeechClient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(new Preferences(...,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uri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, ...));</a:t>
              </a:r>
            </a:p>
            <a:p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client.</a:t>
              </a:r>
              <a:r>
                <a:rPr lang="en-US" sz="1600" b="1" dirty="0" err="1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SubscribeToRecognitionResult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+= (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args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) =&gt; ...</a:t>
              </a:r>
            </a:p>
            <a:p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await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client.RecognizeAsync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(new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SpeechInput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(stream, </a:t>
              </a:r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requestMetadata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), ...);</a:t>
              </a:r>
            </a:p>
          </p:txBody>
        </p:sp>
        <p:sp>
          <p:nvSpPr>
            <p:cNvPr id="13" name="network_3" title="Icon of a server connected to a network">
              <a:extLst>
                <a:ext uri="{FF2B5EF4-FFF2-40B4-BE49-F238E27FC236}">
                  <a16:creationId xmlns="" xmlns:a16="http://schemas.microsoft.com/office/drawing/2014/main" id="{FB7B04CD-C0A2-4B33-975F-CE9D89262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3241" y="5178167"/>
              <a:ext cx="759671" cy="788335"/>
            </a:xfrm>
            <a:custGeom>
              <a:avLst/>
              <a:gdLst>
                <a:gd name="T0" fmla="*/ 136 w 270"/>
                <a:gd name="T1" fmla="*/ 281 h 281"/>
                <a:gd name="T2" fmla="*/ 71 w 270"/>
                <a:gd name="T3" fmla="*/ 281 h 281"/>
                <a:gd name="T4" fmla="*/ 71 w 270"/>
                <a:gd name="T5" fmla="*/ 240 h 281"/>
                <a:gd name="T6" fmla="*/ 115 w 270"/>
                <a:gd name="T7" fmla="*/ 240 h 281"/>
                <a:gd name="T8" fmla="*/ 115 w 270"/>
                <a:gd name="T9" fmla="*/ 218 h 281"/>
                <a:gd name="T10" fmla="*/ 157 w 270"/>
                <a:gd name="T11" fmla="*/ 218 h 281"/>
                <a:gd name="T12" fmla="*/ 157 w 270"/>
                <a:gd name="T13" fmla="*/ 240 h 281"/>
                <a:gd name="T14" fmla="*/ 198 w 270"/>
                <a:gd name="T15" fmla="*/ 240 h 281"/>
                <a:gd name="T16" fmla="*/ 198 w 270"/>
                <a:gd name="T17" fmla="*/ 281 h 281"/>
                <a:gd name="T18" fmla="*/ 136 w 270"/>
                <a:gd name="T19" fmla="*/ 281 h 281"/>
                <a:gd name="T20" fmla="*/ 71 w 270"/>
                <a:gd name="T21" fmla="*/ 260 h 281"/>
                <a:gd name="T22" fmla="*/ 0 w 270"/>
                <a:gd name="T23" fmla="*/ 260 h 281"/>
                <a:gd name="T24" fmla="*/ 198 w 270"/>
                <a:gd name="T25" fmla="*/ 260 h 281"/>
                <a:gd name="T26" fmla="*/ 270 w 270"/>
                <a:gd name="T27" fmla="*/ 260 h 281"/>
                <a:gd name="T28" fmla="*/ 135 w 270"/>
                <a:gd name="T29" fmla="*/ 218 h 281"/>
                <a:gd name="T30" fmla="*/ 135 w 270"/>
                <a:gd name="T31" fmla="*/ 190 h 281"/>
                <a:gd name="T32" fmla="*/ 191 w 270"/>
                <a:gd name="T33" fmla="*/ 189 h 281"/>
                <a:gd name="T34" fmla="*/ 191 w 270"/>
                <a:gd name="T35" fmla="*/ 14 h 281"/>
                <a:gd name="T36" fmla="*/ 177 w 270"/>
                <a:gd name="T37" fmla="*/ 0 h 281"/>
                <a:gd name="T38" fmla="*/ 93 w 270"/>
                <a:gd name="T39" fmla="*/ 0 h 281"/>
                <a:gd name="T40" fmla="*/ 79 w 270"/>
                <a:gd name="T41" fmla="*/ 14 h 281"/>
                <a:gd name="T42" fmla="*/ 79 w 270"/>
                <a:gd name="T43" fmla="*/ 189 h 281"/>
                <a:gd name="T44" fmla="*/ 191 w 270"/>
                <a:gd name="T45" fmla="*/ 189 h 281"/>
                <a:gd name="T46" fmla="*/ 110 w 270"/>
                <a:gd name="T47" fmla="*/ 37 h 281"/>
                <a:gd name="T48" fmla="*/ 160 w 270"/>
                <a:gd name="T49" fmla="*/ 37 h 281"/>
                <a:gd name="T50" fmla="*/ 110 w 270"/>
                <a:gd name="T51" fmla="*/ 113 h 281"/>
                <a:gd name="T52" fmla="*/ 160 w 270"/>
                <a:gd name="T53" fmla="*/ 113 h 281"/>
                <a:gd name="T54" fmla="*/ 110 w 270"/>
                <a:gd name="T55" fmla="*/ 150 h 281"/>
                <a:gd name="T56" fmla="*/ 160 w 270"/>
                <a:gd name="T57" fmla="*/ 15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0" h="281">
                  <a:moveTo>
                    <a:pt x="136" y="281"/>
                  </a:moveTo>
                  <a:cubicBezTo>
                    <a:pt x="71" y="281"/>
                    <a:pt x="71" y="281"/>
                    <a:pt x="71" y="281"/>
                  </a:cubicBezTo>
                  <a:cubicBezTo>
                    <a:pt x="71" y="240"/>
                    <a:pt x="71" y="240"/>
                    <a:pt x="71" y="240"/>
                  </a:cubicBezTo>
                  <a:cubicBezTo>
                    <a:pt x="115" y="240"/>
                    <a:pt x="115" y="240"/>
                    <a:pt x="115" y="240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98" y="240"/>
                    <a:pt x="198" y="240"/>
                    <a:pt x="198" y="240"/>
                  </a:cubicBezTo>
                  <a:cubicBezTo>
                    <a:pt x="198" y="281"/>
                    <a:pt x="198" y="281"/>
                    <a:pt x="198" y="281"/>
                  </a:cubicBezTo>
                  <a:lnTo>
                    <a:pt x="136" y="281"/>
                  </a:lnTo>
                  <a:close/>
                  <a:moveTo>
                    <a:pt x="71" y="260"/>
                  </a:moveTo>
                  <a:cubicBezTo>
                    <a:pt x="0" y="260"/>
                    <a:pt x="0" y="260"/>
                    <a:pt x="0" y="260"/>
                  </a:cubicBezTo>
                  <a:moveTo>
                    <a:pt x="198" y="260"/>
                  </a:moveTo>
                  <a:cubicBezTo>
                    <a:pt x="270" y="260"/>
                    <a:pt x="270" y="260"/>
                    <a:pt x="270" y="260"/>
                  </a:cubicBezTo>
                  <a:moveTo>
                    <a:pt x="135" y="218"/>
                  </a:moveTo>
                  <a:cubicBezTo>
                    <a:pt x="135" y="190"/>
                    <a:pt x="135" y="190"/>
                    <a:pt x="135" y="190"/>
                  </a:cubicBezTo>
                  <a:moveTo>
                    <a:pt x="191" y="189"/>
                  </a:moveTo>
                  <a:cubicBezTo>
                    <a:pt x="191" y="14"/>
                    <a:pt x="191" y="14"/>
                    <a:pt x="191" y="14"/>
                  </a:cubicBezTo>
                  <a:cubicBezTo>
                    <a:pt x="191" y="6"/>
                    <a:pt x="185" y="0"/>
                    <a:pt x="17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79" y="6"/>
                    <a:pt x="79" y="14"/>
                  </a:cubicBezTo>
                  <a:cubicBezTo>
                    <a:pt x="79" y="189"/>
                    <a:pt x="79" y="189"/>
                    <a:pt x="79" y="189"/>
                  </a:cubicBezTo>
                  <a:lnTo>
                    <a:pt x="191" y="189"/>
                  </a:lnTo>
                  <a:close/>
                  <a:moveTo>
                    <a:pt x="110" y="37"/>
                  </a:moveTo>
                  <a:cubicBezTo>
                    <a:pt x="160" y="37"/>
                    <a:pt x="160" y="37"/>
                    <a:pt x="160" y="37"/>
                  </a:cubicBezTo>
                  <a:moveTo>
                    <a:pt x="110" y="113"/>
                  </a:moveTo>
                  <a:cubicBezTo>
                    <a:pt x="160" y="113"/>
                    <a:pt x="160" y="113"/>
                    <a:pt x="160" y="113"/>
                  </a:cubicBezTo>
                  <a:moveTo>
                    <a:pt x="110" y="150"/>
                  </a:moveTo>
                  <a:cubicBezTo>
                    <a:pt x="160" y="150"/>
                    <a:pt x="160" y="150"/>
                    <a:pt x="160" y="150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3157" y="6131104"/>
              <a:ext cx="105984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8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23406" y="1697062"/>
            <a:ext cx="2733128" cy="1604783"/>
            <a:chOff x="1516462" y="2705174"/>
            <a:chExt cx="2733128" cy="1604783"/>
          </a:xfrm>
        </p:grpSpPr>
        <p:grpSp>
          <p:nvGrpSpPr>
            <p:cNvPr id="4" name="Group 3"/>
            <p:cNvGrpSpPr/>
            <p:nvPr/>
          </p:nvGrpSpPr>
          <p:grpSpPr>
            <a:xfrm>
              <a:off x="2430840" y="2705174"/>
              <a:ext cx="904372" cy="904372"/>
              <a:chOff x="11008690" y="265919"/>
              <a:chExt cx="904372" cy="904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BEA5184E-7E43-4232-8146-E2F2E74C7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36" t="18542" r="32236" b="18542"/>
              <a:stretch/>
            </p:blipFill>
            <p:spPr>
              <a:xfrm>
                <a:off x="11219387" y="504691"/>
                <a:ext cx="482979" cy="42682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516462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79940" y="1625054"/>
            <a:ext cx="2733128" cy="1676791"/>
            <a:chOff x="4851674" y="2633166"/>
            <a:chExt cx="2733128" cy="1676791"/>
          </a:xfrm>
        </p:grpSpPr>
        <p:grpSp>
          <p:nvGrpSpPr>
            <p:cNvPr id="12" name="Group 11"/>
            <p:cNvGrpSpPr/>
            <p:nvPr/>
          </p:nvGrpSpPr>
          <p:grpSpPr>
            <a:xfrm>
              <a:off x="5766052" y="2633166"/>
              <a:ext cx="904372" cy="904372"/>
              <a:chOff x="11008690" y="265919"/>
              <a:chExt cx="904372" cy="9043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35BF7F89-5C24-4B9A-BB4E-45E6D11E3306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E3F21068-1F99-4F9B-AD67-1E2B3D7B5B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45" t="24539" r="29945" b="24539"/>
              <a:stretch/>
            </p:blipFill>
            <p:spPr>
              <a:xfrm>
                <a:off x="11193335" y="548277"/>
                <a:ext cx="535082" cy="339657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4851674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Speaker Recognition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79940" y="3824950"/>
            <a:ext cx="2733128" cy="1676791"/>
            <a:chOff x="8186886" y="2633166"/>
            <a:chExt cx="2733128" cy="1676791"/>
          </a:xfrm>
        </p:grpSpPr>
        <p:grpSp>
          <p:nvGrpSpPr>
            <p:cNvPr id="7" name="Group 6"/>
            <p:cNvGrpSpPr/>
            <p:nvPr/>
          </p:nvGrpSpPr>
          <p:grpSpPr>
            <a:xfrm>
              <a:off x="9101264" y="2633166"/>
              <a:ext cx="904372" cy="904372"/>
              <a:chOff x="11008690" y="265919"/>
              <a:chExt cx="904372" cy="90437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FBC16A1C-0C42-4DA7-BD21-E4D82E7B4DFA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069567D1-6EC0-4F07-947B-142D5793A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13" t="16241" r="30713" b="16241"/>
              <a:stretch/>
            </p:blipFill>
            <p:spPr>
              <a:xfrm>
                <a:off x="11217039" y="504698"/>
                <a:ext cx="487675" cy="42681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8186886" y="3848318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Custom Speech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7847" y="3859294"/>
            <a:ext cx="2464246" cy="1642447"/>
            <a:chOff x="8414897" y="3782117"/>
            <a:chExt cx="2464246" cy="1642447"/>
          </a:xfrm>
        </p:grpSpPr>
        <p:grpSp>
          <p:nvGrpSpPr>
            <p:cNvPr id="20" name="Group 19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/>
            </p:cNvPr>
            <p:cNvSpPr txBox="1"/>
            <p:nvPr/>
          </p:nvSpPr>
          <p:spPr>
            <a:xfrm>
              <a:off x="8414897" y="4857948"/>
              <a:ext cx="2464246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(Speech)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4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ff486e5-01e9-4515-9bdc-523a1891db27&quot;,&quot;TimeStamp&quot;:&quot;2017-05-08T14:53:15.7598041-07:00&quot;}"/>
</p:tagLst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2017-09-25T00:00:00+00:00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21d30605-03f6-4b08-a63a-5a553eb19f84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2017-09-29T00:00:00+00:00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e889e55c-35cf-43c7-aaf4-cf2500919dd8"/>
    <ds:schemaRef ds:uri="http://schemas.microsoft.com/office/infopath/2007/PartnerControls"/>
    <ds:schemaRef ds:uri="230e9df3-be65-4c73-a93b-d1236ebd677e"/>
    <ds:schemaRef ds:uri="04e01bb1-6d80-42e9-ae53-416b1e8aa845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878</TotalTime>
  <Words>1672</Words>
  <Application>Microsoft Macintosh PowerPoint</Application>
  <PresentationFormat>Custom</PresentationFormat>
  <Paragraphs>309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5-50109_Microsoft_Light_Template</vt:lpstr>
      <vt:lpstr>5-50109_Microsoft_Dark_Template</vt:lpstr>
      <vt:lpstr>AI developer bootcamp: Speech</vt:lpstr>
      <vt:lpstr>PowerPoint Presentation</vt:lpstr>
      <vt:lpstr>PowerPoint Presentation</vt:lpstr>
      <vt:lpstr>PowerPoint Presentation</vt:lpstr>
      <vt:lpstr>Bing Speech</vt:lpstr>
      <vt:lpstr>Bing Speech: Modes</vt:lpstr>
      <vt:lpstr>Bing Speech: Endpoints</vt:lpstr>
      <vt:lpstr>Bing Speech: Endpoints</vt:lpstr>
      <vt:lpstr>PowerPoint Presentation</vt:lpstr>
      <vt:lpstr>Translator (Speech)</vt:lpstr>
      <vt:lpstr>Translator (Speech)</vt:lpstr>
      <vt:lpstr>Translator (Speech): Speech Correction</vt:lpstr>
      <vt:lpstr>Translator (Speech)</vt:lpstr>
      <vt:lpstr>Translator (Speech)</vt:lpstr>
      <vt:lpstr>Demo</vt:lpstr>
      <vt:lpstr>PowerPoint Presentation</vt:lpstr>
      <vt:lpstr>Custom Speech</vt:lpstr>
      <vt:lpstr>Custom Speech</vt:lpstr>
      <vt:lpstr>Custom Speech: Endpoints</vt:lpstr>
      <vt:lpstr>Demo</vt:lpstr>
      <vt:lpstr>PowerPoint Presentation</vt:lpstr>
      <vt:lpstr>Speaker Recognition</vt:lpstr>
      <vt:lpstr>Speaker Recognition</vt:lpstr>
      <vt:lpstr>Demo</vt:lpstr>
      <vt:lpstr>Translator: Futures</vt:lpstr>
      <vt:lpstr>Translator: Futures</vt:lpstr>
      <vt:lpstr>What do I use then?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James Carpinter</dc:creator>
  <cp:keywords>Microsoft Ignite 2017</cp:keywords>
  <dc:description>Template: Mitchell Derrey, Silver Fox Productions_x000d_
Formatting: _x000d_
Audience Type:</dc:description>
  <cp:lastModifiedBy>James Carpinter</cp:lastModifiedBy>
  <cp:revision>78</cp:revision>
  <dcterms:created xsi:type="dcterms:W3CDTF">2017-09-09T21:17:10Z</dcterms:created>
  <dcterms:modified xsi:type="dcterms:W3CDTF">2017-09-26T07:48:15Z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</Properties>
</file>