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61" r:id="rId6"/>
    <p:sldId id="264" r:id="rId7"/>
    <p:sldId id="259" r:id="rId8"/>
    <p:sldId id="267" r:id="rId9"/>
    <p:sldId id="266" r:id="rId10"/>
    <p:sldId id="260" r:id="rId11"/>
    <p:sldId id="268" r:id="rId12"/>
    <p:sldId id="269" r:id="rId13"/>
    <p:sldId id="270" r:id="rId14"/>
    <p:sldId id="271" r:id="rId15"/>
    <p:sldId id="274" r:id="rId16"/>
    <p:sldId id="284" r:id="rId17"/>
    <p:sldId id="280" r:id="rId18"/>
    <p:sldId id="285" r:id="rId19"/>
    <p:sldId id="281" r:id="rId20"/>
    <p:sldId id="289" r:id="rId21"/>
    <p:sldId id="287" r:id="rId22"/>
    <p:sldId id="288" r:id="rId23"/>
    <p:sldId id="29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357" autoAdjust="0"/>
  </p:normalViewPr>
  <p:slideViewPr>
    <p:cSldViewPr snapToGrid="0">
      <p:cViewPr varScale="1">
        <p:scale>
          <a:sx n="79" d="100"/>
          <a:sy n="79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ertozz\Desktop\mike_class\suic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suicides!$E$1</c:f>
              <c:strCache>
                <c:ptCount val="1"/>
                <c:pt idx="0">
                  <c:v>Drowning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suicides!$E$2:$E$2621</c:f>
              <c:numCache>
                <c:formatCode>General</c:formatCode>
                <c:ptCount val="10"/>
                <c:pt idx="0">
                  <c:v>25</c:v>
                </c:pt>
                <c:pt idx="1">
                  <c:v>56</c:v>
                </c:pt>
                <c:pt idx="2">
                  <c:v>47</c:v>
                </c:pt>
                <c:pt idx="3">
                  <c:v>52</c:v>
                </c:pt>
                <c:pt idx="4">
                  <c:v>40</c:v>
                </c:pt>
                <c:pt idx="5">
                  <c:v>49</c:v>
                </c:pt>
                <c:pt idx="6">
                  <c:v>52</c:v>
                </c:pt>
                <c:pt idx="7">
                  <c:v>75</c:v>
                </c:pt>
                <c:pt idx="8">
                  <c:v>97</c:v>
                </c:pt>
                <c:pt idx="9">
                  <c:v>56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suicides!$F$1</c:f>
              <c:strCache>
                <c:ptCount val="1"/>
                <c:pt idx="0">
                  <c:v>Hanging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suicides!$F$2:$F$2621</c:f>
              <c:numCache>
                <c:formatCode>General</c:formatCode>
                <c:ptCount val="10"/>
                <c:pt idx="0">
                  <c:v>261</c:v>
                </c:pt>
                <c:pt idx="1">
                  <c:v>287</c:v>
                </c:pt>
                <c:pt idx="2">
                  <c:v>267</c:v>
                </c:pt>
                <c:pt idx="3">
                  <c:v>220</c:v>
                </c:pt>
                <c:pt idx="4">
                  <c:v>189</c:v>
                </c:pt>
                <c:pt idx="5">
                  <c:v>31</c:v>
                </c:pt>
                <c:pt idx="6">
                  <c:v>227</c:v>
                </c:pt>
                <c:pt idx="7">
                  <c:v>260</c:v>
                </c:pt>
                <c:pt idx="8">
                  <c:v>281</c:v>
                </c:pt>
                <c:pt idx="9">
                  <c:v>227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suicides!$G$1</c:f>
              <c:strCache>
                <c:ptCount val="1"/>
                <c:pt idx="0">
                  <c:v>Jumping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suicides!$G$2:$G$2621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41</c:v>
                </c:pt>
                <c:pt idx="3">
                  <c:v>83</c:v>
                </c:pt>
                <c:pt idx="4">
                  <c:v>83</c:v>
                </c:pt>
                <c:pt idx="5">
                  <c:v>98</c:v>
                </c:pt>
                <c:pt idx="6">
                  <c:v>112</c:v>
                </c:pt>
                <c:pt idx="7">
                  <c:v>59</c:v>
                </c:pt>
                <c:pt idx="8">
                  <c:v>97</c:v>
                </c:pt>
                <c:pt idx="9">
                  <c:v>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suicides!$H$1</c:f>
              <c:strCache>
                <c:ptCount val="1"/>
                <c:pt idx="0">
                  <c:v>Other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suicides!$H$2:$H$2621</c:f>
              <c:numCache>
                <c:formatCode>General</c:formatCode>
                <c:ptCount val="10"/>
                <c:pt idx="0">
                  <c:v>107</c:v>
                </c:pt>
                <c:pt idx="1">
                  <c:v>129</c:v>
                </c:pt>
                <c:pt idx="2">
                  <c:v>68</c:v>
                </c:pt>
                <c:pt idx="3">
                  <c:v>122</c:v>
                </c:pt>
                <c:pt idx="4">
                  <c:v>63</c:v>
                </c:pt>
                <c:pt idx="5">
                  <c:v>261</c:v>
                </c:pt>
                <c:pt idx="6">
                  <c:v>64</c:v>
                </c:pt>
                <c:pt idx="7">
                  <c:v>125</c:v>
                </c:pt>
                <c:pt idx="8">
                  <c:v>109</c:v>
                </c:pt>
                <c:pt idx="9">
                  <c:v>142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suicides!$I$1</c:f>
              <c:strCache>
                <c:ptCount val="1"/>
                <c:pt idx="0">
                  <c:v>Poison/Overdose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suicides!$I$2:$I$2621</c:f>
              <c:numCache>
                <c:formatCode>General</c:formatCode>
                <c:ptCount val="10"/>
                <c:pt idx="0">
                  <c:v>251</c:v>
                </c:pt>
                <c:pt idx="1">
                  <c:v>275</c:v>
                </c:pt>
                <c:pt idx="2">
                  <c:v>260</c:v>
                </c:pt>
                <c:pt idx="3">
                  <c:v>218</c:v>
                </c:pt>
                <c:pt idx="4">
                  <c:v>151</c:v>
                </c:pt>
                <c:pt idx="5">
                  <c:v>164</c:v>
                </c:pt>
                <c:pt idx="6">
                  <c:v>215</c:v>
                </c:pt>
                <c:pt idx="7">
                  <c:v>219</c:v>
                </c:pt>
                <c:pt idx="8">
                  <c:v>218</c:v>
                </c:pt>
                <c:pt idx="9">
                  <c:v>146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suicides!$J$1</c:f>
              <c:strCache>
                <c:ptCount val="1"/>
                <c:pt idx="0">
                  <c:v>Self-Immolation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suicides!$J$2:$J$2621</c:f>
              <c:numCache>
                <c:formatCode>General</c:formatCode>
                <c:ptCount val="10"/>
                <c:pt idx="0">
                  <c:v>27</c:v>
                </c:pt>
                <c:pt idx="1">
                  <c:v>61</c:v>
                </c:pt>
                <c:pt idx="2">
                  <c:v>80</c:v>
                </c:pt>
                <c:pt idx="3">
                  <c:v>42</c:v>
                </c:pt>
                <c:pt idx="4">
                  <c:v>41</c:v>
                </c:pt>
                <c:pt idx="5">
                  <c:v>26</c:v>
                </c:pt>
                <c:pt idx="6">
                  <c:v>25</c:v>
                </c:pt>
                <c:pt idx="7">
                  <c:v>30</c:v>
                </c:pt>
                <c:pt idx="8">
                  <c:v>34</c:v>
                </c:pt>
                <c:pt idx="9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1160992"/>
        <c:axId val="-1171159904"/>
      </c:scatterChart>
      <c:valAx>
        <c:axId val="-117116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1159904"/>
        <c:crosses val="autoZero"/>
        <c:crossBetween val="midCat"/>
      </c:valAx>
      <c:valAx>
        <c:axId val="-117115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1160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804F-8474-4B3C-BEC9-4B8B6CCBA09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9AC4-446C-45D9-A8A8-E1DCCF98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Hello:</a:t>
            </a:r>
            <a:r>
              <a:rPr lang="en-US" baseline="0" dirty="0" smtClean="0"/>
              <a:t> who I am, my background, my job, my work interests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Visualization: here to talk about utilization of tools, not theory of visualization (Mike’s already done that)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Workflow: overview of how *data science* works </a:t>
            </a:r>
            <a:r>
              <a:rPr lang="en-US" baseline="0" dirty="0" err="1" smtClean="0"/>
              <a:t>irl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[questions welcome any time, also leave time for questions at the 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in % of suicides committed by farmers: made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Takeaways:</a:t>
            </a:r>
            <a:r>
              <a:rPr lang="en-US" baseline="0" dirty="0" smtClean="0"/>
              <a:t> If I had done each of these as one-off charts in Excel, it would have been awful. Using plotting software, it was trivial.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(also show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 convo from Wednesday?)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Easiest way to learn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: use it! </a:t>
            </a:r>
          </a:p>
          <a:p>
            <a:r>
              <a:rPr lang="en-US" baseline="0" dirty="0" smtClean="0"/>
              <a:t>Segue into example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 exercise, then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can</a:t>
            </a:r>
            <a:r>
              <a:rPr lang="en-US" baseline="0" dirty="0" smtClean="0"/>
              <a:t> imagine that you’re giving directions to each computer individually.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even better than that: you just tell the group of computers what you want done, and they arrange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come in a wide range of formats: .</a:t>
            </a:r>
            <a:r>
              <a:rPr lang="en-US" dirty="0" err="1" smtClean="0"/>
              <a:t>rdata</a:t>
            </a:r>
            <a:r>
              <a:rPr lang="en-US" dirty="0" smtClean="0"/>
              <a:t>,</a:t>
            </a:r>
            <a:r>
              <a:rPr lang="en-US" baseline="0" dirty="0" smtClean="0"/>
              <a:t> .csv, .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, hd5, .</a:t>
            </a:r>
            <a:r>
              <a:rPr lang="en-US" baseline="0" dirty="0" err="1" smtClean="0"/>
              <a:t>fwf</a:t>
            </a:r>
            <a:r>
              <a:rPr lang="en-US" baseline="0" dirty="0" smtClean="0"/>
              <a:t>, .txt, .pdf….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question: how do I visualize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question:</a:t>
            </a:r>
            <a:r>
              <a:rPr lang="en-US" baseline="0" dirty="0" smtClean="0"/>
              <a:t> how do I make an apple pie?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end of the spectrum: You go to the store and buy a frozen pie: fast, easy, low-effort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Correlate: Microsoft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end of the spectrum: Carl Sagan</a:t>
            </a:r>
          </a:p>
          <a:p>
            <a:r>
              <a:rPr lang="en-US" baseline="0" dirty="0" smtClean="0"/>
              <a:t>“If you want to bake an apple pie from scratch</a:t>
            </a:r>
            <a:r>
              <a:rPr lang="en-US" baseline="0" smtClean="0"/>
              <a:t>, you must </a:t>
            </a:r>
            <a:r>
              <a:rPr lang="en-US" baseline="0" dirty="0" smtClean="0"/>
              <a:t>first invent the universe”</a:t>
            </a:r>
          </a:p>
          <a:p>
            <a:r>
              <a:rPr lang="en-US" baseline="0" dirty="0" smtClean="0"/>
              <a:t>Correlate: d3</a:t>
            </a:r>
          </a:p>
          <a:p>
            <a:r>
              <a:rPr lang="en-US" baseline="0" dirty="0" smtClean="0"/>
              <a:t>D3 example: http://vizhub.healthdata.org/us-health-map/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Stress: this spectrum is about involvement, not beauty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 “how much work do I have to do?”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Viz’s</a:t>
            </a:r>
            <a:r>
              <a:rPr lang="en-US" dirty="0" smtClean="0"/>
              <a:t> on</a:t>
            </a:r>
            <a:r>
              <a:rPr lang="en-US" baseline="0" dirty="0" smtClean="0"/>
              <a:t> any part of the spectrum can be beautiful or ugly</a:t>
            </a:r>
            <a:endParaRPr lang="en-US" dirty="0" smtClean="0"/>
          </a:p>
          <a:p>
            <a:r>
              <a:rPr lang="en-US" dirty="0" smtClean="0"/>
              <a:t>Show excel templates vs http://bertozzivill.github.io/disaster_taxonomy/ (templates are pretty, data </a:t>
            </a:r>
            <a:r>
              <a:rPr lang="en-US" dirty="0" err="1" smtClean="0"/>
              <a:t>viz</a:t>
            </a:r>
            <a:r>
              <a:rPr lang="en-US" dirty="0" smtClean="0"/>
              <a:t> not so much)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(switch</a:t>
            </a:r>
            <a:r>
              <a:rPr lang="en-US" baseline="0" dirty="0" smtClean="0"/>
              <a:t> this immediately to next slide, replace apple pie analogy with real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err="1" smtClean="0"/>
              <a:t>Plotly</a:t>
            </a:r>
            <a:r>
              <a:rPr lang="en-US" dirty="0" smtClean="0"/>
              <a:t>: you specify a</a:t>
            </a:r>
            <a:r>
              <a:rPr lang="en-US" baseline="0" dirty="0" smtClean="0"/>
              <a:t> lot of the plotting features, but interactivity is built in</a:t>
            </a:r>
          </a:p>
          <a:p>
            <a:r>
              <a:rPr lang="en-US" baseline="0" dirty="0" smtClean="0"/>
              <a:t>Shiny: entire web application easily build-able</a:t>
            </a:r>
          </a:p>
          <a:p>
            <a:r>
              <a:rPr lang="en-US" baseline="0" dirty="0" err="1" smtClean="0"/>
              <a:t>Ggplot</a:t>
            </a:r>
            <a:r>
              <a:rPr lang="en-US" baseline="0" dirty="0" smtClean="0"/>
              <a:t>: no capacity for interactivity/web-ness, but you can specify almost all of what you see</a:t>
            </a:r>
          </a:p>
          <a:p>
            <a:r>
              <a:rPr lang="en-US" baseline="0" dirty="0" smtClean="0"/>
              <a:t>Note: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can nest in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can nest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B43-71C5-4126-819D-B934AB90E139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a static plotting library for 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static?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publications &amp; 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for interactive visualization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You can’t make a good interactive plot if you can’t make a good static plot.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 helps you make good static plots: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aesthetic properties (aka: pretty)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customizable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Great documentation/online community</a:t>
            </a:r>
          </a:p>
        </p:txBody>
      </p:sp>
    </p:spTree>
    <p:extLst>
      <p:ext uri="{BB962C8B-B14F-4D97-AF65-F5344CB8AC3E}">
        <p14:creationId xmlns:p14="http://schemas.microsoft.com/office/powerpoint/2010/main" val="25304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204845"/>
            <a:ext cx="11660561" cy="6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1" y="455459"/>
            <a:ext cx="4780952" cy="19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1" y="2760932"/>
            <a:ext cx="3904762" cy="2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231" y="2199861"/>
            <a:ext cx="7637166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9" y="126851"/>
            <a:ext cx="7685714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" y="2660710"/>
            <a:ext cx="3923809" cy="2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7" y="2264224"/>
            <a:ext cx="7611236" cy="4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420" y="2973658"/>
            <a:ext cx="899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easiest way to learn </a:t>
            </a:r>
            <a:r>
              <a:rPr lang="en-US" sz="3600" dirty="0" err="1" smtClean="0"/>
              <a:t>ggplot</a:t>
            </a:r>
            <a:r>
              <a:rPr lang="en-US" sz="3600" dirty="0"/>
              <a:t> </a:t>
            </a:r>
            <a:r>
              <a:rPr lang="en-US" sz="3600" dirty="0" smtClean="0"/>
              <a:t>is to use it.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9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framework vs reality of code</a:t>
            </a:r>
          </a:p>
          <a:p>
            <a:r>
              <a:rPr lang="en-US" dirty="0" smtClean="0"/>
              <a:t>Managing workflow: functions, master files, parallelization</a:t>
            </a:r>
          </a:p>
          <a:p>
            <a:r>
              <a:rPr lang="en-US" dirty="0" smtClean="0"/>
              <a:t>Real-life examples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5536" y="1783971"/>
            <a:ext cx="3475916" cy="1755085"/>
            <a:chOff x="7361293" y="445991"/>
            <a:chExt cx="1275708" cy="804850"/>
          </a:xfrm>
        </p:grpSpPr>
        <p:sp>
          <p:nvSpPr>
            <p:cNvPr id="3" name="Rectangle 2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7219" y="1771145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32960" y="1944345"/>
            <a:ext cx="887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</a:t>
            </a:r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92" name="TextBox 91"/>
          <p:cNvSpPr txBox="1"/>
          <p:nvPr/>
        </p:nvSpPr>
        <p:spPr>
          <a:xfrm>
            <a:off x="5100751" y="19443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93" name="TextBox 92"/>
          <p:cNvSpPr txBox="1"/>
          <p:nvPr/>
        </p:nvSpPr>
        <p:spPr>
          <a:xfrm>
            <a:off x="4561093" y="4920889"/>
            <a:ext cx="3046715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Linear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9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datasets</a:t>
            </a:r>
          </a:p>
          <a:p>
            <a:r>
              <a:rPr lang="en-US" dirty="0" smtClean="0"/>
              <a:t>Short, straightforward scripts</a:t>
            </a:r>
          </a:p>
          <a:p>
            <a:r>
              <a:rPr lang="en-US" dirty="0" smtClean="0"/>
              <a:t>No/few iterations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collapse_allcause_ages.r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6901" y="580460"/>
            <a:ext cx="3475916" cy="1755085"/>
            <a:chOff x="7361293" y="445991"/>
            <a:chExt cx="1275708" cy="804850"/>
          </a:xfrm>
        </p:grpSpPr>
        <p:sp>
          <p:nvSpPr>
            <p:cNvPr id="32" name="Rectangle 31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78584" y="567634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8159" y="740834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90" name="TextBox 89"/>
          <p:cNvSpPr txBox="1"/>
          <p:nvPr/>
        </p:nvSpPr>
        <p:spPr>
          <a:xfrm>
            <a:off x="5262116" y="740834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6901" y="2736471"/>
            <a:ext cx="3475916" cy="1755085"/>
            <a:chOff x="1530871" y="2729748"/>
            <a:chExt cx="3475916" cy="1755085"/>
          </a:xfrm>
        </p:grpSpPr>
        <p:sp>
          <p:nvSpPr>
            <p:cNvPr id="92" name="Rectangle 91"/>
            <p:cNvSpPr/>
            <p:nvPr/>
          </p:nvSpPr>
          <p:spPr>
            <a:xfrm>
              <a:off x="2399850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30871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37808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8829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99850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30871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37808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68829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9850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30871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37808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68829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99850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30871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37808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68829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9850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30871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37808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8829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99850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30871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37808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8829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9850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30871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37808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68829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78584" y="2736471"/>
            <a:ext cx="3546512" cy="1755085"/>
            <a:chOff x="7478584" y="2736471"/>
            <a:chExt cx="3546512" cy="1755085"/>
          </a:xfrm>
        </p:grpSpPr>
        <p:sp>
          <p:nvSpPr>
            <p:cNvPr id="121" name="Rectangle 120"/>
            <p:cNvSpPr/>
            <p:nvPr/>
          </p:nvSpPr>
          <p:spPr>
            <a:xfrm>
              <a:off x="8365212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78584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38468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251840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65212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78584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138468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251840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65212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78584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38468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251840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65212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78584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138468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251840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212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478584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138468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51840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65212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78584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138468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251840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65212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78584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138468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251840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8159" y="2896845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62116" y="28968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6431" y="5052856"/>
            <a:ext cx="5114067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Functional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26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49" grpId="0"/>
      <p:bldP spid="150" grpId="0"/>
      <p:bldP spid="1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Medium-sized or multiple datasets</a:t>
            </a:r>
          </a:p>
          <a:p>
            <a:r>
              <a:rPr lang="en-US" dirty="0" smtClean="0"/>
              <a:t>More involved scripts, esp. with repetition </a:t>
            </a:r>
          </a:p>
          <a:p>
            <a:r>
              <a:rPr lang="en-US" dirty="0" smtClean="0"/>
              <a:t>Split the often-repeated parts out into a </a:t>
            </a:r>
            <a:r>
              <a:rPr lang="en-US" b="1" dirty="0" smtClean="0"/>
              <a:t>function</a:t>
            </a:r>
            <a:r>
              <a:rPr lang="en-US" dirty="0" smtClean="0"/>
              <a:t>; call that function repeatedly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rake.r</a:t>
            </a:r>
            <a:r>
              <a:rPr lang="en-US" dirty="0" smtClean="0"/>
              <a:t>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 tool selection and tradeoffs</a:t>
            </a:r>
          </a:p>
          <a:p>
            <a:r>
              <a:rPr lang="en-US" dirty="0"/>
              <a:t>g</a:t>
            </a:r>
            <a:r>
              <a:rPr lang="en-US" dirty="0" smtClean="0"/>
              <a:t>gplot2: an introduction</a:t>
            </a:r>
          </a:p>
          <a:p>
            <a:r>
              <a:rPr lang="en-US" dirty="0" smtClean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9662" y="276504"/>
            <a:ext cx="6082853" cy="1246305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9662" y="1914854"/>
            <a:ext cx="6082853" cy="1275087"/>
            <a:chOff x="2719665" y="1776987"/>
            <a:chExt cx="6082853" cy="1275087"/>
          </a:xfrm>
        </p:grpSpPr>
        <p:sp>
          <p:nvSpPr>
            <p:cNvPr id="23" name="Rectangle 22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9662" y="3636391"/>
            <a:ext cx="6082853" cy="1246305"/>
            <a:chOff x="2719665" y="3394172"/>
            <a:chExt cx="6082853" cy="1246305"/>
          </a:xfrm>
        </p:grpSpPr>
        <p:sp>
          <p:nvSpPr>
            <p:cNvPr id="161" name="Rectangle 160"/>
            <p:cNvSpPr/>
            <p:nvPr/>
          </p:nvSpPr>
          <p:spPr>
            <a:xfrm>
              <a:off x="3588644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19665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26602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57623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88644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19665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26602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57623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88644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19665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26602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57623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88644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19665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326602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623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8644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19665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326602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457623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064560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95581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933539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64560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95581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933539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064560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95581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933539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64560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95581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33539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64560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95581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933539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9662" y="5280240"/>
            <a:ext cx="6082853" cy="1275087"/>
            <a:chOff x="2719665" y="4901318"/>
            <a:chExt cx="6082853" cy="1275087"/>
          </a:xfrm>
        </p:grpSpPr>
        <p:sp>
          <p:nvSpPr>
            <p:cNvPr id="215" name="Rectangle 214"/>
            <p:cNvSpPr/>
            <p:nvPr/>
          </p:nvSpPr>
          <p:spPr>
            <a:xfrm>
              <a:off x="3588644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19665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26602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57623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88644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9665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26602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623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8644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19665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26602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57623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88644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719665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26602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457623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64560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95581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33539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64560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95581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33539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64560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95581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33539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64560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195581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933539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588644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719665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326602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57623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064560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581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933539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702" y="545652"/>
            <a:ext cx="2834977" cy="678839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88776" y="544897"/>
            <a:ext cx="2834977" cy="678839"/>
            <a:chOff x="7263681" y="1013484"/>
            <a:chExt cx="2834977" cy="678839"/>
          </a:xfrm>
        </p:grpSpPr>
        <p:sp>
          <p:nvSpPr>
            <p:cNvPr id="296" name="Rectangle 295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2707" y="458779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5090722" y="45877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1332707" y="1687928"/>
            <a:ext cx="65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83" name="TextBox 582"/>
          <p:cNvSpPr txBox="1"/>
          <p:nvPr/>
        </p:nvSpPr>
        <p:spPr>
          <a:xfrm>
            <a:off x="5065948" y="168792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584" name="Group 583"/>
          <p:cNvGrpSpPr/>
          <p:nvPr/>
        </p:nvGrpSpPr>
        <p:grpSpPr>
          <a:xfrm>
            <a:off x="2142701" y="1785737"/>
            <a:ext cx="2834977" cy="678838"/>
            <a:chOff x="2719665" y="1776987"/>
            <a:chExt cx="6082853" cy="1275087"/>
          </a:xfrm>
        </p:grpSpPr>
        <p:sp>
          <p:nvSpPr>
            <p:cNvPr id="585" name="Rectangle 584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6788775" y="1786570"/>
            <a:ext cx="2834977" cy="678839"/>
            <a:chOff x="7263678" y="2334734"/>
            <a:chExt cx="2834977" cy="678839"/>
          </a:xfrm>
        </p:grpSpPr>
        <p:sp>
          <p:nvSpPr>
            <p:cNvPr id="621" name="Rectangle 620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42701" y="2998459"/>
            <a:ext cx="2834977" cy="678839"/>
            <a:chOff x="2719665" y="239264"/>
            <a:chExt cx="6082853" cy="1246305"/>
          </a:xfrm>
        </p:grpSpPr>
        <p:sp>
          <p:nvSpPr>
            <p:cNvPr id="841" name="Rectangle 840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6788775" y="2997704"/>
            <a:ext cx="2834977" cy="678839"/>
            <a:chOff x="7263681" y="1013484"/>
            <a:chExt cx="2834977" cy="678839"/>
          </a:xfrm>
        </p:grpSpPr>
        <p:sp>
          <p:nvSpPr>
            <p:cNvPr id="877" name="Rectangle 876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2" name="TextBox 911"/>
          <p:cNvSpPr txBox="1"/>
          <p:nvPr/>
        </p:nvSpPr>
        <p:spPr>
          <a:xfrm>
            <a:off x="1332707" y="2911586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3" name="TextBox 912"/>
          <p:cNvSpPr txBox="1"/>
          <p:nvPr/>
        </p:nvSpPr>
        <p:spPr>
          <a:xfrm>
            <a:off x="5090721" y="291158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914" name="TextBox 913"/>
          <p:cNvSpPr txBox="1"/>
          <p:nvPr/>
        </p:nvSpPr>
        <p:spPr>
          <a:xfrm>
            <a:off x="1328607" y="4140736"/>
            <a:ext cx="70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5065947" y="414073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2142700" y="4238544"/>
            <a:ext cx="2834977" cy="678838"/>
            <a:chOff x="2719665" y="1776987"/>
            <a:chExt cx="6082853" cy="1275087"/>
          </a:xfrm>
        </p:grpSpPr>
        <p:sp>
          <p:nvSpPr>
            <p:cNvPr id="917" name="Rectangle 916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6788774" y="4239377"/>
            <a:ext cx="2834977" cy="678839"/>
            <a:chOff x="7263678" y="2334734"/>
            <a:chExt cx="2834977" cy="678839"/>
          </a:xfrm>
        </p:grpSpPr>
        <p:sp>
          <p:nvSpPr>
            <p:cNvPr id="953" name="Rectangle 952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8" name="TextBox 987"/>
          <p:cNvSpPr txBox="1"/>
          <p:nvPr/>
        </p:nvSpPr>
        <p:spPr>
          <a:xfrm>
            <a:off x="3453230" y="5217898"/>
            <a:ext cx="5360528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Parallelized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97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9" grpId="0"/>
      <p:bldP spid="582" grpId="0"/>
      <p:bldP spid="583" grpId="0"/>
      <p:bldP spid="912" grpId="0"/>
      <p:bldP spid="913" grpId="0"/>
      <p:bldP spid="914" grpId="0"/>
      <p:bldP spid="915" grpId="0"/>
      <p:bldP spid="9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Big datasets (too big to run on one computer)</a:t>
            </a:r>
          </a:p>
          <a:p>
            <a:r>
              <a:rPr lang="en-US" dirty="0"/>
              <a:t>Long, complex operations: split into </a:t>
            </a:r>
            <a:r>
              <a:rPr lang="en-US" dirty="0" smtClean="0"/>
              <a:t>several independent scripts</a:t>
            </a:r>
          </a:p>
          <a:p>
            <a:r>
              <a:rPr lang="en-US" dirty="0" smtClean="0"/>
              <a:t>Simultaneously perform operations on multiple machines</a:t>
            </a:r>
          </a:p>
          <a:p>
            <a:r>
              <a:rPr lang="en-US" dirty="0" smtClean="0"/>
              <a:t>Master script controls workflow</a:t>
            </a:r>
          </a:p>
          <a:p>
            <a:r>
              <a:rPr lang="en-US" dirty="0" smtClean="0"/>
              <a:t>Example: _</a:t>
            </a:r>
            <a:r>
              <a:rPr lang="en-US" dirty="0" err="1" smtClean="0"/>
              <a:t>run_all_raking.r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45"/>
            <a:ext cx="10515600" cy="1563751"/>
          </a:xfrm>
        </p:spPr>
        <p:txBody>
          <a:bodyPr/>
          <a:lstStyle/>
          <a:p>
            <a:r>
              <a:rPr lang="en-US" dirty="0" smtClean="0"/>
              <a:t>Your laptop is small; supercomputers are big</a:t>
            </a:r>
          </a:p>
          <a:p>
            <a:r>
              <a:rPr lang="en-US" dirty="0" smtClean="0"/>
              <a:t>Your laptop can (mostly) only do one thing at once; supercomputers can spread work out over many smaller machines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6" descr="http://www.drodd.com/images12/computer-icon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0" y="4377752"/>
            <a:ext cx="864807" cy="8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3228897"/>
            <a:ext cx="3092898" cy="3496834"/>
            <a:chOff x="6096000" y="3228897"/>
            <a:chExt cx="3092898" cy="3496834"/>
          </a:xfrm>
        </p:grpSpPr>
        <p:pic>
          <p:nvPicPr>
            <p:cNvPr id="1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0924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241" y="502412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4610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63829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584345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25" y="500666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412863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3246363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582599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91" y="498919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4111170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3228897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3572256" y="3696232"/>
            <a:ext cx="1971643" cy="558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8693" y="4264973"/>
            <a:ext cx="2005298" cy="154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9466" y="4608271"/>
            <a:ext cx="1924525" cy="16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9466" y="4775394"/>
            <a:ext cx="1877695" cy="467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5626" y="4964065"/>
            <a:ext cx="1851588" cy="86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4490" y="5242559"/>
            <a:ext cx="1880341" cy="105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676155"/>
            <a:ext cx="5669164" cy="229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467452"/>
            <a:ext cx="5247619" cy="3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35" y="142983"/>
            <a:ext cx="4734717" cy="671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15174"/>
            <a:ext cx="123514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“HOW DO I VISUALIZE</a:t>
            </a:r>
          </a:p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DATA?”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2046947"/>
            <a:ext cx="3248149" cy="32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62659"/>
              </p:ext>
            </p:extLst>
          </p:nvPr>
        </p:nvGraphicFramePr>
        <p:xfrm>
          <a:off x="0" y="1690688"/>
          <a:ext cx="5416924" cy="3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1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46947"/>
            <a:ext cx="5441950" cy="3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4461559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7613" y="5513993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9" y="470327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09" y="4792863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5118" y="778017"/>
            <a:ext cx="380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Fast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Easy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Standardized</a:t>
            </a:r>
          </a:p>
          <a:p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Inflexible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Hard to automate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513" y="1966823"/>
            <a:ext cx="516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You can do anything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You have to do everything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68" y="905171"/>
            <a:ext cx="8885714" cy="4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8" y="714694"/>
            <a:ext cx="9314286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7" y="335184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69" y="3531024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3351843"/>
            <a:ext cx="1289601" cy="12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thumb/1/15/Logo_D3.svg/1079px-Logo_D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89" y="3351843"/>
            <a:ext cx="1289601" cy="12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hack-r.com/wp-content/uploads/2015/01/shin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6" y="2623780"/>
            <a:ext cx="1289601" cy="12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8/8a/Plotly_logo_for_digital_final_(6).png/220px-Plotly_logo_for_digital_final_(6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82" y="2625582"/>
            <a:ext cx="1156390" cy="12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rf8.blue/wordpress/wp-content/uploads/2015/02/ggplot2-official-hexbin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07" y="2615628"/>
            <a:ext cx="1153558" cy="1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711</Words>
  <Application>Microsoft Office PowerPoint</Application>
  <PresentationFormat>Widescreen</PresentationFormat>
  <Paragraphs>128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Hello.</vt:lpstr>
      <vt:lpstr>Visualization</vt:lpstr>
      <vt:lpstr>PowerPoint Presentation</vt:lpstr>
      <vt:lpstr>The apple pie spectrum of data visualization</vt:lpstr>
      <vt:lpstr>The apple pie spectrum of data visualization</vt:lpstr>
      <vt:lpstr>PowerPoint Presentation</vt:lpstr>
      <vt:lpstr>PowerPoint Presentation</vt:lpstr>
      <vt:lpstr>PowerPoint Presentation</vt:lpstr>
      <vt:lpstr>PowerPoint Presentation</vt:lpstr>
      <vt:lpstr>ggplot2 is a static plotting library for R.</vt:lpstr>
      <vt:lpstr>PowerPoint Presentation</vt:lpstr>
      <vt:lpstr>PowerPoint Presentation</vt:lpstr>
      <vt:lpstr>PowerPoint Presentation</vt:lpstr>
      <vt:lpstr>PowerPoint Presentation</vt:lpstr>
      <vt:lpstr>Workflow </vt:lpstr>
      <vt:lpstr>PowerPoint Presentation</vt:lpstr>
      <vt:lpstr>Linear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  <vt:lpstr>Parallelized</vt:lpstr>
      <vt:lpstr>Parallel Computing 101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182</cp:revision>
  <dcterms:created xsi:type="dcterms:W3CDTF">2016-02-24T06:44:41Z</dcterms:created>
  <dcterms:modified xsi:type="dcterms:W3CDTF">2016-03-03T07:50:46Z</dcterms:modified>
</cp:coreProperties>
</file>