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3" r:id="rId3"/>
    <p:sldId id="257" r:id="rId4"/>
    <p:sldId id="258" r:id="rId5"/>
    <p:sldId id="261" r:id="rId6"/>
    <p:sldId id="264" r:id="rId7"/>
    <p:sldId id="259" r:id="rId8"/>
    <p:sldId id="267" r:id="rId9"/>
    <p:sldId id="266" r:id="rId10"/>
    <p:sldId id="260" r:id="rId11"/>
    <p:sldId id="293" r:id="rId12"/>
    <p:sldId id="268" r:id="rId13"/>
    <p:sldId id="269" r:id="rId14"/>
    <p:sldId id="270" r:id="rId15"/>
    <p:sldId id="271" r:id="rId16"/>
    <p:sldId id="274" r:id="rId17"/>
    <p:sldId id="284" r:id="rId18"/>
    <p:sldId id="280" r:id="rId19"/>
    <p:sldId id="285" r:id="rId20"/>
    <p:sldId id="281" r:id="rId21"/>
    <p:sldId id="289" r:id="rId22"/>
    <p:sldId id="287" r:id="rId23"/>
    <p:sldId id="288" r:id="rId24"/>
    <p:sldId id="290" r:id="rId25"/>
    <p:sldId id="282" r:id="rId26"/>
    <p:sldId id="283" r:id="rId27"/>
    <p:sldId id="291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1612" autoAdjust="0"/>
  </p:normalViewPr>
  <p:slideViewPr>
    <p:cSldViewPr snapToGrid="0">
      <p:cViewPr varScale="1">
        <p:scale>
          <a:sx n="52" d="100"/>
          <a:sy n="5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ertozz\Desktop\mike_class\suic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suicides!$E$1</c:f>
              <c:strCache>
                <c:ptCount val="1"/>
                <c:pt idx="0">
                  <c:v>Drowning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suicides!$E$2:$E$2621</c:f>
              <c:numCache>
                <c:formatCode>General</c:formatCode>
                <c:ptCount val="10"/>
                <c:pt idx="0">
                  <c:v>25</c:v>
                </c:pt>
                <c:pt idx="1">
                  <c:v>56</c:v>
                </c:pt>
                <c:pt idx="2">
                  <c:v>47</c:v>
                </c:pt>
                <c:pt idx="3">
                  <c:v>52</c:v>
                </c:pt>
                <c:pt idx="4">
                  <c:v>40</c:v>
                </c:pt>
                <c:pt idx="5">
                  <c:v>49</c:v>
                </c:pt>
                <c:pt idx="6">
                  <c:v>52</c:v>
                </c:pt>
                <c:pt idx="7">
                  <c:v>75</c:v>
                </c:pt>
                <c:pt idx="8">
                  <c:v>97</c:v>
                </c:pt>
                <c:pt idx="9">
                  <c:v>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2B-401D-815B-81D70B596711}"/>
            </c:ext>
          </c:extLst>
        </c:ser>
        <c:ser>
          <c:idx val="1"/>
          <c:order val="1"/>
          <c:tx>
            <c:strRef>
              <c:f>suicides!$F$1</c:f>
              <c:strCache>
                <c:ptCount val="1"/>
                <c:pt idx="0">
                  <c:v>Hanging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suicides!$F$2:$F$2621</c:f>
              <c:numCache>
                <c:formatCode>General</c:formatCode>
                <c:ptCount val="10"/>
                <c:pt idx="0">
                  <c:v>261</c:v>
                </c:pt>
                <c:pt idx="1">
                  <c:v>287</c:v>
                </c:pt>
                <c:pt idx="2">
                  <c:v>267</c:v>
                </c:pt>
                <c:pt idx="3">
                  <c:v>220</c:v>
                </c:pt>
                <c:pt idx="4">
                  <c:v>189</c:v>
                </c:pt>
                <c:pt idx="5">
                  <c:v>31</c:v>
                </c:pt>
                <c:pt idx="6">
                  <c:v>227</c:v>
                </c:pt>
                <c:pt idx="7">
                  <c:v>260</c:v>
                </c:pt>
                <c:pt idx="8">
                  <c:v>281</c:v>
                </c:pt>
                <c:pt idx="9">
                  <c:v>227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E2B-401D-815B-81D70B596711}"/>
            </c:ext>
          </c:extLst>
        </c:ser>
        <c:ser>
          <c:idx val="2"/>
          <c:order val="2"/>
          <c:tx>
            <c:strRef>
              <c:f>suicides!$G$1</c:f>
              <c:strCache>
                <c:ptCount val="1"/>
                <c:pt idx="0">
                  <c:v>Jumping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suicides!$G$2:$G$2621</c:f>
              <c:numCache>
                <c:formatCode>General</c:formatCode>
                <c:ptCount val="10"/>
                <c:pt idx="0">
                  <c:v>45</c:v>
                </c:pt>
                <c:pt idx="1">
                  <c:v>45</c:v>
                </c:pt>
                <c:pt idx="2">
                  <c:v>41</c:v>
                </c:pt>
                <c:pt idx="3">
                  <c:v>83</c:v>
                </c:pt>
                <c:pt idx="4">
                  <c:v>83</c:v>
                </c:pt>
                <c:pt idx="5">
                  <c:v>98</c:v>
                </c:pt>
                <c:pt idx="6">
                  <c:v>112</c:v>
                </c:pt>
                <c:pt idx="7">
                  <c:v>59</c:v>
                </c:pt>
                <c:pt idx="8">
                  <c:v>97</c:v>
                </c:pt>
                <c:pt idx="9">
                  <c:v>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E2B-401D-815B-81D70B596711}"/>
            </c:ext>
          </c:extLst>
        </c:ser>
        <c:ser>
          <c:idx val="3"/>
          <c:order val="3"/>
          <c:tx>
            <c:strRef>
              <c:f>suicides!$H$1</c:f>
              <c:strCache>
                <c:ptCount val="1"/>
                <c:pt idx="0">
                  <c:v>Other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suicides!$H$2:$H$2621</c:f>
              <c:numCache>
                <c:formatCode>General</c:formatCode>
                <c:ptCount val="10"/>
                <c:pt idx="0">
                  <c:v>107</c:v>
                </c:pt>
                <c:pt idx="1">
                  <c:v>129</c:v>
                </c:pt>
                <c:pt idx="2">
                  <c:v>68</c:v>
                </c:pt>
                <c:pt idx="3">
                  <c:v>122</c:v>
                </c:pt>
                <c:pt idx="4">
                  <c:v>63</c:v>
                </c:pt>
                <c:pt idx="5">
                  <c:v>261</c:v>
                </c:pt>
                <c:pt idx="6">
                  <c:v>64</c:v>
                </c:pt>
                <c:pt idx="7">
                  <c:v>125</c:v>
                </c:pt>
                <c:pt idx="8">
                  <c:v>109</c:v>
                </c:pt>
                <c:pt idx="9">
                  <c:v>142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2B-401D-815B-81D70B596711}"/>
            </c:ext>
          </c:extLst>
        </c:ser>
        <c:ser>
          <c:idx val="4"/>
          <c:order val="4"/>
          <c:tx>
            <c:strRef>
              <c:f>suicides!$I$1</c:f>
              <c:strCache>
                <c:ptCount val="1"/>
                <c:pt idx="0">
                  <c:v>Poison/Overdose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suicides!$I$2:$I$2621</c:f>
              <c:numCache>
                <c:formatCode>General</c:formatCode>
                <c:ptCount val="10"/>
                <c:pt idx="0">
                  <c:v>251</c:v>
                </c:pt>
                <c:pt idx="1">
                  <c:v>275</c:v>
                </c:pt>
                <c:pt idx="2">
                  <c:v>260</c:v>
                </c:pt>
                <c:pt idx="3">
                  <c:v>218</c:v>
                </c:pt>
                <c:pt idx="4">
                  <c:v>151</c:v>
                </c:pt>
                <c:pt idx="5">
                  <c:v>164</c:v>
                </c:pt>
                <c:pt idx="6">
                  <c:v>215</c:v>
                </c:pt>
                <c:pt idx="7">
                  <c:v>219</c:v>
                </c:pt>
                <c:pt idx="8">
                  <c:v>218</c:v>
                </c:pt>
                <c:pt idx="9">
                  <c:v>146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2B-401D-815B-81D70B596711}"/>
            </c:ext>
          </c:extLst>
        </c:ser>
        <c:ser>
          <c:idx val="5"/>
          <c:order val="5"/>
          <c:tx>
            <c:strRef>
              <c:f>suicides!$J$1</c:f>
              <c:strCache>
                <c:ptCount val="1"/>
                <c:pt idx="0">
                  <c:v>Self-Immolation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suicides!$D$2:$D$2621</c:f>
              <c:numCache>
                <c:formatCode>General</c:formatCode>
                <c:ptCount val="10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xVal>
          <c:yVal>
            <c:numRef>
              <c:f>suicides!$J$2:$J$2621</c:f>
              <c:numCache>
                <c:formatCode>General</c:formatCode>
                <c:ptCount val="10"/>
                <c:pt idx="0">
                  <c:v>27</c:v>
                </c:pt>
                <c:pt idx="1">
                  <c:v>61</c:v>
                </c:pt>
                <c:pt idx="2">
                  <c:v>80</c:v>
                </c:pt>
                <c:pt idx="3">
                  <c:v>42</c:v>
                </c:pt>
                <c:pt idx="4">
                  <c:v>41</c:v>
                </c:pt>
                <c:pt idx="5">
                  <c:v>26</c:v>
                </c:pt>
                <c:pt idx="6">
                  <c:v>25</c:v>
                </c:pt>
                <c:pt idx="7">
                  <c:v>30</c:v>
                </c:pt>
                <c:pt idx="8">
                  <c:v>34</c:v>
                </c:pt>
                <c:pt idx="9">
                  <c:v>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E2B-401D-815B-81D70B5967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986304"/>
        <c:axId val="-8992288"/>
      </c:scatterChart>
      <c:valAx>
        <c:axId val="-898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992288"/>
        <c:crosses val="autoZero"/>
        <c:crossBetween val="midCat"/>
      </c:valAx>
      <c:valAx>
        <c:axId val="-899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9863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1804F-8474-4B3C-BEC9-4B8B6CCBA09E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C9AC4-446C-45D9-A8A8-E1DCCF98E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Hello:</a:t>
            </a:r>
            <a:r>
              <a:rPr lang="en-US" baseline="0" dirty="0" smtClean="0"/>
              <a:t> who I am, my interests, background, current role</a:t>
            </a:r>
          </a:p>
          <a:p>
            <a:r>
              <a:rPr lang="en-US" baseline="0" dirty="0" smtClean="0"/>
              <a:t>--</a:t>
            </a:r>
            <a:r>
              <a:rPr lang="en-US" baseline="0" dirty="0" err="1" smtClean="0"/>
              <a:t>nyu</a:t>
            </a:r>
            <a:r>
              <a:rPr lang="en-US" baseline="0" dirty="0" smtClean="0"/>
              <a:t>, bio/math, MATLAB, public health, data </a:t>
            </a:r>
            <a:r>
              <a:rPr lang="en-US" baseline="0" dirty="0" err="1" smtClean="0"/>
              <a:t>viz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--mortality: how to address it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Visualization: here to talk about utilization of tools, not theory of visualization (Mike’s already done that)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Workflow: overview of how *data science* works </a:t>
            </a:r>
            <a:r>
              <a:rPr lang="en-US" baseline="0" dirty="0" err="1" smtClean="0"/>
              <a:t>irl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[questions welcome any time, also leave time for questions at the end]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81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</a:t>
            </a:r>
            <a:r>
              <a:rPr lang="en-US" baseline="0" dirty="0" smtClean="0"/>
              <a:t> into email exchange with Rakhi and Anil</a:t>
            </a:r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16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</a:t>
            </a:r>
            <a:r>
              <a:rPr lang="en-US" baseline="0" dirty="0" smtClean="0"/>
              <a:t> into email exchange with Rakhi and Anil</a:t>
            </a:r>
          </a:p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58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Interested</a:t>
            </a:r>
            <a:r>
              <a:rPr lang="en-US" baseline="0" dirty="0" smtClean="0"/>
              <a:t> in % of suicides committed by farmers: made this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3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Takeaways:</a:t>
            </a:r>
            <a:r>
              <a:rPr lang="en-US" baseline="0" dirty="0" smtClean="0"/>
              <a:t> If I had done each of these as one-off charts in Excel, it would have been awful. Using plotting software, it was trivial.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(also show </a:t>
            </a:r>
            <a:r>
              <a:rPr lang="en-US" baseline="0" dirty="0" err="1" smtClean="0"/>
              <a:t>trello</a:t>
            </a:r>
            <a:r>
              <a:rPr lang="en-US" baseline="0" dirty="0" smtClean="0"/>
              <a:t> convo from Wednesday?)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Easiest way to learn </a:t>
            </a:r>
            <a:r>
              <a:rPr lang="en-US" baseline="0" dirty="0" err="1" smtClean="0"/>
              <a:t>ggplot</a:t>
            </a:r>
            <a:r>
              <a:rPr lang="en-US" baseline="0" dirty="0" smtClean="0"/>
              <a:t>: use it! </a:t>
            </a:r>
          </a:p>
          <a:p>
            <a:r>
              <a:rPr lang="en-US" baseline="0" dirty="0" smtClean="0"/>
              <a:t>Segue into example code.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84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Aaand</a:t>
            </a:r>
            <a:r>
              <a:rPr lang="en-US" dirty="0" smtClean="0"/>
              <a:t> exercise, then break.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17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Conceptually, can</a:t>
            </a:r>
            <a:r>
              <a:rPr lang="en-US" baseline="0" dirty="0" smtClean="0"/>
              <a:t> imagine that you’re giving directions to each computer individually.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Actually even better than that: you just tell the group of computers what you want done, and they arrange themselves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### coding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Afterwards: stress that when you’re building a system like this, you always start from linear and move outward, but it helps to have the big picture in mind.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a counterexample: really long and heinous code (e.g. </a:t>
            </a:r>
            <a:r>
              <a:rPr lang="en-US" baseline="0" smtClean="0"/>
              <a:t>python extraction)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1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can come in a wide range of formats: .</a:t>
            </a:r>
            <a:r>
              <a:rPr lang="en-US" dirty="0" err="1" smtClean="0"/>
              <a:t>rdata</a:t>
            </a:r>
            <a:r>
              <a:rPr lang="en-US" dirty="0" smtClean="0"/>
              <a:t>,</a:t>
            </a:r>
            <a:r>
              <a:rPr lang="en-US" baseline="0" dirty="0" smtClean="0"/>
              <a:t> .csv, .</a:t>
            </a:r>
            <a:r>
              <a:rPr lang="en-US" baseline="0" dirty="0" err="1" smtClean="0"/>
              <a:t>xls</a:t>
            </a:r>
            <a:r>
              <a:rPr lang="en-US" baseline="0" dirty="0" smtClean="0"/>
              <a:t>, hd5, .</a:t>
            </a:r>
            <a:r>
              <a:rPr lang="en-US" baseline="0" dirty="0" err="1" smtClean="0"/>
              <a:t>fwf</a:t>
            </a:r>
            <a:r>
              <a:rPr lang="en-US" baseline="0" dirty="0" smtClean="0"/>
              <a:t>, .txt, .pdf….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question: how do I visualize this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8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Analogous question:</a:t>
            </a:r>
            <a:r>
              <a:rPr lang="en-US" baseline="0" dirty="0" smtClean="0"/>
              <a:t> how do I make an apple pie?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end of the spectrum: You go to the store and buy a frozen pie: fast, easy, low-effort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Correlate: Microsoft excel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r>
              <a:rPr lang="en-US" baseline="0" dirty="0" smtClean="0"/>
              <a:t> end of the spectrum: Carl Sagan</a:t>
            </a:r>
          </a:p>
          <a:p>
            <a:r>
              <a:rPr lang="en-US" baseline="0" dirty="0" smtClean="0"/>
              <a:t>“If you want to bake an apple pie from scratch, you must first invent the universe”</a:t>
            </a:r>
          </a:p>
          <a:p>
            <a:r>
              <a:rPr lang="en-US" baseline="0" dirty="0" smtClean="0"/>
              <a:t>Correlate: d3</a:t>
            </a:r>
          </a:p>
          <a:p>
            <a:r>
              <a:rPr lang="en-US" baseline="0" dirty="0" smtClean="0"/>
              <a:t>D3 example: http://vizhub.healthdata.org/us-health-map/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2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62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Stress: this spectrum is about involvement, not beauty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i.e. “how much work do I have to do?”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Viz’s</a:t>
            </a:r>
            <a:r>
              <a:rPr lang="en-US" dirty="0" smtClean="0"/>
              <a:t> on</a:t>
            </a:r>
            <a:r>
              <a:rPr lang="en-US" baseline="0" dirty="0" smtClean="0"/>
              <a:t> any part of the spectrum can be beautiful or ugly</a:t>
            </a:r>
            <a:endParaRPr lang="en-US" dirty="0" smtClean="0"/>
          </a:p>
          <a:p>
            <a:r>
              <a:rPr lang="en-US" dirty="0" smtClean="0"/>
              <a:t>Show excel templates vs http://bertozzivill.github.io/disaster_taxonomy/ (templates are pretty, data </a:t>
            </a:r>
            <a:r>
              <a:rPr lang="en-US" dirty="0" err="1" smtClean="0"/>
              <a:t>viz</a:t>
            </a:r>
            <a:r>
              <a:rPr lang="en-US" dirty="0" smtClean="0"/>
              <a:t> not so much)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6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smtClean="0"/>
              <a:t>(switch</a:t>
            </a:r>
            <a:r>
              <a:rPr lang="en-US" baseline="0" dirty="0" smtClean="0"/>
              <a:t> this immediately to next slide, replace apple pie analogy with real tools)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7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dirty="0" err="1" smtClean="0"/>
              <a:t>Plotly</a:t>
            </a:r>
            <a:r>
              <a:rPr lang="en-US" dirty="0" smtClean="0"/>
              <a:t>: you specify a</a:t>
            </a:r>
            <a:r>
              <a:rPr lang="en-US" baseline="0" dirty="0" smtClean="0"/>
              <a:t> lot of the plotting features, but interactivity is built in</a:t>
            </a:r>
          </a:p>
          <a:p>
            <a:r>
              <a:rPr lang="en-US" baseline="0" dirty="0" smtClean="0"/>
              <a:t>Shiny: entire web application easily build-able</a:t>
            </a:r>
          </a:p>
          <a:p>
            <a:r>
              <a:rPr lang="en-US" baseline="0" dirty="0" err="1" smtClean="0"/>
              <a:t>Ggplot</a:t>
            </a:r>
            <a:r>
              <a:rPr lang="en-US" baseline="0" dirty="0" smtClean="0"/>
              <a:t>: no capacity for interactivity/web-ness, but you can specify almost all of what you see</a:t>
            </a:r>
          </a:p>
          <a:p>
            <a:r>
              <a:rPr lang="en-US" baseline="0" dirty="0" smtClean="0"/>
              <a:t>Note: </a:t>
            </a:r>
            <a:r>
              <a:rPr lang="en-US" baseline="0" dirty="0" err="1" smtClean="0"/>
              <a:t>ggplot</a:t>
            </a:r>
            <a:r>
              <a:rPr lang="en-US" baseline="0" dirty="0" smtClean="0"/>
              <a:t> can nest in </a:t>
            </a:r>
            <a:r>
              <a:rPr lang="en-US" baseline="0" dirty="0" err="1" smtClean="0"/>
              <a:t>plotly</a:t>
            </a:r>
            <a:r>
              <a:rPr lang="en-US" baseline="0" dirty="0" smtClean="0"/>
              <a:t> can nest in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C9AC4-446C-45D9-A8A8-E1DCCF98E2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0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6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2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9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4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2B43-71C5-4126-819D-B934AB90E13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42B43-71C5-4126-819D-B934AB90E13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79A2-4378-46DE-BA02-9D908EE2B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4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abertozz@uw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heroza.org/wp-content/uploads/2015/05/ID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" y="262662"/>
            <a:ext cx="3541491" cy="354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Hello.</a:t>
            </a:r>
            <a:endParaRPr lang="en-US" dirty="0"/>
          </a:p>
        </p:txBody>
      </p:sp>
      <p:pic>
        <p:nvPicPr>
          <p:cNvPr id="1026" name="Picture 2" descr="http://www.healthdata.org/sites/all/themes/ihmeuw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2" y="412603"/>
            <a:ext cx="2403764" cy="76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501" y="1430961"/>
            <a:ext cx="3031772" cy="22020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851" y="3804153"/>
            <a:ext cx="2419048" cy="2428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0784" y="2865985"/>
            <a:ext cx="2581275" cy="3743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05" y="2741640"/>
            <a:ext cx="3992014" cy="399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is a static plotting library for 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59068" cy="47175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Why static?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Printed documents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Foundation for interactive visualization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You can’t make a good interactive plot if you can’t make a good static plot.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46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ggplot</a:t>
            </a:r>
            <a:r>
              <a:rPr lang="en-US" dirty="0"/>
              <a:t> helps you make good static </a:t>
            </a:r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59068" cy="47175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Standard aesthetic properties (aka: pretty)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Highly customizable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Easy to solve problems (with the internet!)</a:t>
            </a:r>
          </a:p>
        </p:txBody>
      </p:sp>
    </p:spTree>
    <p:extLst>
      <p:ext uri="{BB962C8B-B14F-4D97-AF65-F5344CB8AC3E}">
        <p14:creationId xmlns:p14="http://schemas.microsoft.com/office/powerpoint/2010/main" val="393380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5" y="204845"/>
            <a:ext cx="11660561" cy="64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71" y="455459"/>
            <a:ext cx="4780952" cy="1971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71" y="2760932"/>
            <a:ext cx="3904762" cy="2104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231" y="2199861"/>
            <a:ext cx="7637166" cy="41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9" y="126851"/>
            <a:ext cx="7685714" cy="2019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78" y="2660710"/>
            <a:ext cx="3923809" cy="2066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287" y="2264224"/>
            <a:ext cx="7611236" cy="430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3773" y="2593830"/>
            <a:ext cx="899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easiest way to learn </a:t>
            </a:r>
            <a:r>
              <a:rPr lang="en-US" sz="3600" dirty="0" err="1" smtClean="0"/>
              <a:t>ggplot</a:t>
            </a:r>
            <a:r>
              <a:rPr lang="en-US" sz="3600" dirty="0"/>
              <a:t> </a:t>
            </a:r>
            <a:r>
              <a:rPr lang="en-US" sz="3600" dirty="0" smtClean="0"/>
              <a:t>is to use it.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93262" y="3998256"/>
            <a:ext cx="7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www.github.com/bertozzivill/intro_to_r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1959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write your code to…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scenarios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Parallelized</a:t>
            </a:r>
          </a:p>
          <a:p>
            <a:r>
              <a:rPr lang="en-US" dirty="0" smtClean="0"/>
              <a:t>Real-life examples along the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25536" y="1783971"/>
            <a:ext cx="3475916" cy="1755085"/>
            <a:chOff x="7361293" y="445991"/>
            <a:chExt cx="1275708" cy="804850"/>
          </a:xfrm>
        </p:grpSpPr>
        <p:sp>
          <p:nvSpPr>
            <p:cNvPr id="3" name="Rectangle 2"/>
            <p:cNvSpPr/>
            <p:nvPr/>
          </p:nvSpPr>
          <p:spPr>
            <a:xfrm>
              <a:off x="7680220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361293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18074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999147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80220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61293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18074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99147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80220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1293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18074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99147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80220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61293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18074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99147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80220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61293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18074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99147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80220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61293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18074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99147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80220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61293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18074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99147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317219" y="1771145"/>
            <a:ext cx="3546512" cy="1755085"/>
            <a:chOff x="3274508" y="3610531"/>
            <a:chExt cx="4485566" cy="1907245"/>
          </a:xfrm>
        </p:grpSpPr>
        <p:sp>
          <p:nvSpPr>
            <p:cNvPr id="61" name="Rectangle 60"/>
            <p:cNvSpPr/>
            <p:nvPr/>
          </p:nvSpPr>
          <p:spPr>
            <a:xfrm>
              <a:off x="4395900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74508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38682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7291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95900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4508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38682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17291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95900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74508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638682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517291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395900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74508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638682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17291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95900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74508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38682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17291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95900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74508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38682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517291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395900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74508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638682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517291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32960" y="1944345"/>
            <a:ext cx="887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f</a:t>
            </a:r>
            <a:r>
              <a:rPr lang="en-US" sz="8800" dirty="0" smtClean="0"/>
              <a:t>(</a:t>
            </a:r>
            <a:endParaRPr lang="en-US" sz="8800" dirty="0"/>
          </a:p>
        </p:txBody>
      </p:sp>
      <p:sp>
        <p:nvSpPr>
          <p:cNvPr id="92" name="TextBox 91"/>
          <p:cNvSpPr txBox="1"/>
          <p:nvPr/>
        </p:nvSpPr>
        <p:spPr>
          <a:xfrm>
            <a:off x="5100751" y="1944345"/>
            <a:ext cx="1882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)  = </a:t>
            </a:r>
            <a:endParaRPr lang="en-US" sz="8800" dirty="0"/>
          </a:p>
        </p:txBody>
      </p:sp>
      <p:sp>
        <p:nvSpPr>
          <p:cNvPr id="93" name="TextBox 92"/>
          <p:cNvSpPr txBox="1"/>
          <p:nvPr/>
        </p:nvSpPr>
        <p:spPr>
          <a:xfrm>
            <a:off x="4561093" y="4920889"/>
            <a:ext cx="3046715" cy="144655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Linear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0907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Small datasets</a:t>
            </a:r>
          </a:p>
          <a:p>
            <a:r>
              <a:rPr lang="en-US" dirty="0" smtClean="0"/>
              <a:t>Short, straightforward scripts</a:t>
            </a:r>
          </a:p>
          <a:p>
            <a:r>
              <a:rPr lang="en-US" dirty="0" smtClean="0"/>
              <a:t>No/few iterations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collapse_allcause_ages.r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0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586901" y="580460"/>
            <a:ext cx="3475916" cy="1755085"/>
            <a:chOff x="7361293" y="445991"/>
            <a:chExt cx="1275708" cy="804850"/>
          </a:xfrm>
        </p:grpSpPr>
        <p:sp>
          <p:nvSpPr>
            <p:cNvPr id="32" name="Rectangle 31"/>
            <p:cNvSpPr/>
            <p:nvPr/>
          </p:nvSpPr>
          <p:spPr>
            <a:xfrm>
              <a:off x="7680220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61293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18074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99147" y="445991"/>
              <a:ext cx="318927" cy="1166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80220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61293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318074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999147" y="562650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80220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61293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18074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99147" y="679309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80220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61293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318074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99147" y="784205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80220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61293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18074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999147" y="900864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80220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361293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318074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99147" y="1017523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80220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61293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318074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99147" y="1134182"/>
              <a:ext cx="318927" cy="1166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78584" y="567634"/>
            <a:ext cx="3546512" cy="1755085"/>
            <a:chOff x="3274508" y="3610531"/>
            <a:chExt cx="4485566" cy="1907245"/>
          </a:xfrm>
        </p:grpSpPr>
        <p:sp>
          <p:nvSpPr>
            <p:cNvPr id="61" name="Rectangle 60"/>
            <p:cNvSpPr/>
            <p:nvPr/>
          </p:nvSpPr>
          <p:spPr>
            <a:xfrm>
              <a:off x="4395900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74508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38682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7291" y="3610531"/>
              <a:ext cx="1121392" cy="27644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395900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74508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38682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17291" y="3886977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95900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74508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638682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517291" y="4163422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395900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74508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638682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17291" y="4411993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95900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74508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38682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17291" y="4688439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95900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74508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38682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517291" y="4964885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395900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74508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638682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517291" y="5241330"/>
              <a:ext cx="1121392" cy="276446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8159" y="740834"/>
            <a:ext cx="1099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g(</a:t>
            </a:r>
            <a:endParaRPr lang="en-US" sz="8800" dirty="0"/>
          </a:p>
        </p:txBody>
      </p:sp>
      <p:sp>
        <p:nvSpPr>
          <p:cNvPr id="90" name="TextBox 89"/>
          <p:cNvSpPr txBox="1"/>
          <p:nvPr/>
        </p:nvSpPr>
        <p:spPr>
          <a:xfrm>
            <a:off x="5262116" y="740834"/>
            <a:ext cx="1882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)  = </a:t>
            </a:r>
            <a:endParaRPr lang="en-US" sz="8800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1586901" y="2736471"/>
            <a:ext cx="3475916" cy="1755085"/>
            <a:chOff x="1530871" y="2729748"/>
            <a:chExt cx="3475916" cy="1755085"/>
          </a:xfrm>
        </p:grpSpPr>
        <p:sp>
          <p:nvSpPr>
            <p:cNvPr id="92" name="Rectangle 91"/>
            <p:cNvSpPr/>
            <p:nvPr/>
          </p:nvSpPr>
          <p:spPr>
            <a:xfrm>
              <a:off x="2399850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530871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137808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68829" y="2729748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399850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530871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37808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68829" y="2984139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399850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530871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137808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268829" y="323853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399850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530871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137808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268829" y="3467270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399850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530871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137808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268829" y="372166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399850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30871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137808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268829" y="3976051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399850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530871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137808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268829" y="4230442"/>
              <a:ext cx="868979" cy="254391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478584" y="2736471"/>
            <a:ext cx="3546512" cy="1755085"/>
            <a:chOff x="7478584" y="2736471"/>
            <a:chExt cx="3546512" cy="1755085"/>
          </a:xfrm>
        </p:grpSpPr>
        <p:sp>
          <p:nvSpPr>
            <p:cNvPr id="121" name="Rectangle 120"/>
            <p:cNvSpPr/>
            <p:nvPr/>
          </p:nvSpPr>
          <p:spPr>
            <a:xfrm>
              <a:off x="8365212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78584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138468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9251840" y="2736471"/>
              <a:ext cx="886628" cy="25439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365212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478584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0138468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9251840" y="299086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365212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7478584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0138468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251840" y="324525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8365212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478584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138468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251840" y="3473992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365212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478584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0138468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9251840" y="3728384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365212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478584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0138468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9251840" y="398277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365212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478584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0138468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9251840" y="4237165"/>
              <a:ext cx="886628" cy="254391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288159" y="2896845"/>
            <a:ext cx="1099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g(</a:t>
            </a:r>
            <a:endParaRPr lang="en-US" sz="8800" dirty="0"/>
          </a:p>
        </p:txBody>
      </p:sp>
      <p:sp>
        <p:nvSpPr>
          <p:cNvPr id="150" name="TextBox 149"/>
          <p:cNvSpPr txBox="1"/>
          <p:nvPr/>
        </p:nvSpPr>
        <p:spPr>
          <a:xfrm>
            <a:off x="5262116" y="2896845"/>
            <a:ext cx="1882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)  = </a:t>
            </a:r>
            <a:endParaRPr lang="en-US" sz="8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646431" y="5052856"/>
            <a:ext cx="5114067" cy="144655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Functional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6264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149" grpId="0"/>
      <p:bldP spid="150" grpId="0"/>
      <p:bldP spid="1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Theory: tool selection and tradeoffs</a:t>
            </a:r>
          </a:p>
          <a:p>
            <a:r>
              <a:rPr lang="en-US" dirty="0"/>
              <a:t>g</a:t>
            </a:r>
            <a:r>
              <a:rPr lang="en-US" dirty="0" smtClean="0"/>
              <a:t>gplot2: an introduction</a:t>
            </a:r>
          </a:p>
          <a:p>
            <a:r>
              <a:rPr lang="en-US" dirty="0" smtClean="0"/>
              <a:t>Example </a:t>
            </a:r>
            <a:r>
              <a:rPr lang="en-US" smtClean="0"/>
              <a:t>&amp; exercise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8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Medium-sized or multiple datasets</a:t>
            </a:r>
          </a:p>
          <a:p>
            <a:r>
              <a:rPr lang="en-US" dirty="0" smtClean="0"/>
              <a:t>More involved scripts, esp. with repetition </a:t>
            </a:r>
          </a:p>
          <a:p>
            <a:r>
              <a:rPr lang="en-US" dirty="0" smtClean="0"/>
              <a:t>Split the often-repeated parts out into a </a:t>
            </a:r>
            <a:r>
              <a:rPr lang="en-US" b="1" dirty="0" smtClean="0"/>
              <a:t>function</a:t>
            </a:r>
            <a:r>
              <a:rPr lang="en-US" dirty="0" smtClean="0"/>
              <a:t>; call that function repeatedly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rake.r</a:t>
            </a:r>
            <a:r>
              <a:rPr lang="en-US" dirty="0" smtClean="0"/>
              <a:t> and associates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70531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01552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8489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39510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70531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552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8489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39510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0531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01552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08489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39510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70531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01552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8489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39510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70531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1552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08489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39510" y="225476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70531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01552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08489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39510" y="25091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0531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01552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08489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39510" y="27635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70531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01552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08489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39510" y="301793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0531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01552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08489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39510" y="327232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70531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01552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08489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39510" y="352671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0531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01552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08489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510" y="378110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70531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01552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08489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39510" y="403549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70531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01552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08489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39510" y="428988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46447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277468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15426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146447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77468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15426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46447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77468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15426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46447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77468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15426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146447" y="225475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277468" y="225475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15426" y="225475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46447" y="250914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77468" y="250914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015426" y="2509149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46447" y="276354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77468" y="276354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15426" y="276354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146447" y="301793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77468" y="301793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15426" y="301793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46447" y="327232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77468" y="327232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015426" y="327232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46447" y="352671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77468" y="352671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015426" y="352671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146447" y="378110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77468" y="378110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015426" y="378110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146447" y="403549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77468" y="403549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015426" y="403549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146447" y="428988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277468" y="428988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15426" y="428988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70531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801552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408489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39510" y="454427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531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801552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08489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539510" y="4798663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0531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801552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408489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539510" y="505305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70531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801552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408489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539510" y="530744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146447" y="454427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277468" y="454427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15426" y="454427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146447" y="479866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277468" y="479866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15426" y="4798662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146447" y="50530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277468" y="50530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015426" y="5053050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146447" y="53074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277468" y="53074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015426" y="5307441"/>
            <a:ext cx="868979" cy="254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70531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01552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8489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39510" y="1262847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70531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552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8489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39510" y="151723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0531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01552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08489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39510" y="177162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70531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01552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08489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39510" y="200036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70531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1552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08489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39510" y="2254760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70531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01552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08489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39510" y="250915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0531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01552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08489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39510" y="276354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70531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01552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08489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39510" y="301793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670531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01552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08489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39510" y="32723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670531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01552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08489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39510" y="350106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0531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01552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08489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39510" y="375545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70531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01552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08489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39510" y="400984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70531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01552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08489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39510" y="4264234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46447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277468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15426" y="1262846"/>
            <a:ext cx="868979" cy="254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146447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77468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15426" y="1517237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46447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77468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015426" y="177162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46447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77468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015426" y="2000368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146447" y="225475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277468" y="225475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15426" y="2254759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46447" y="2509149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77468" y="2509149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015426" y="2509149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146447" y="276354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277468" y="276354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15426" y="276354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146447" y="301793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77468" y="301793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15426" y="3017930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46447" y="327232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77468" y="327232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015426" y="3272321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46447" y="3501061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77468" y="3501061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015426" y="3501061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146447" y="375545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77468" y="375545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015426" y="375545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146447" y="400984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77468" y="400984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015426" y="4009842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146447" y="426423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277468" y="426423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15426" y="4264233"/>
            <a:ext cx="868979" cy="25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670531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801552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408489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39510" y="451862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670531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801552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08489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539510" y="477301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70531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801552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408489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539510" y="500175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670531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801552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408489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539510" y="5256145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146447" y="45186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277468" y="45186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15426" y="4518622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146447" y="477301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277468" y="477301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15426" y="477301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146447" y="500175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277468" y="500175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015426" y="5001753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146447" y="525614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277468" y="525614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015426" y="5256144"/>
            <a:ext cx="868979" cy="254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19662" y="276504"/>
            <a:ext cx="6082853" cy="1246305"/>
            <a:chOff x="2719665" y="239264"/>
            <a:chExt cx="6082853" cy="1246305"/>
          </a:xfrm>
        </p:grpSpPr>
        <p:sp>
          <p:nvSpPr>
            <p:cNvPr id="3" name="Rectangle 2"/>
            <p:cNvSpPr/>
            <p:nvPr/>
          </p:nvSpPr>
          <p:spPr>
            <a:xfrm>
              <a:off x="3588644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19665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26602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57623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8644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19665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26602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7623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8644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19665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26602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7623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8644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19665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26602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7623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88644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19665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26602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7623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64560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95581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933539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64560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95581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33539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064560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95581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933539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64560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95581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933539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64560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95581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933539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9662" y="1914854"/>
            <a:ext cx="6082853" cy="1275087"/>
            <a:chOff x="2719665" y="1776987"/>
            <a:chExt cx="6082853" cy="1275087"/>
          </a:xfrm>
        </p:grpSpPr>
        <p:sp>
          <p:nvSpPr>
            <p:cNvPr id="23" name="Rectangle 22"/>
            <p:cNvSpPr/>
            <p:nvPr/>
          </p:nvSpPr>
          <p:spPr>
            <a:xfrm>
              <a:off x="3588644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19665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26602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57623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8644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19665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26602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57623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88644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19665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26602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57623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88644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19665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26602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57623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064560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95581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933539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064560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95581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933539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064560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95581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933539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4560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95581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33539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588644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19665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326602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4457623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064560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195581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933539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719662" y="3636391"/>
            <a:ext cx="6082853" cy="1246305"/>
            <a:chOff x="2719665" y="3394172"/>
            <a:chExt cx="6082853" cy="1246305"/>
          </a:xfrm>
        </p:grpSpPr>
        <p:sp>
          <p:nvSpPr>
            <p:cNvPr id="161" name="Rectangle 160"/>
            <p:cNvSpPr/>
            <p:nvPr/>
          </p:nvSpPr>
          <p:spPr>
            <a:xfrm>
              <a:off x="3588644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719665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326602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457623" y="3394173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588644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719665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326602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457623" y="364856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588644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719665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326602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457623" y="39029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588644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719665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326602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457623" y="413169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588644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719665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326602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457623" y="43860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7064560" y="3394172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195581" y="3394172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7933539" y="3394172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7064560" y="3648563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195581" y="3648563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7933539" y="3648563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7064560" y="390295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195581" y="390295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933539" y="390295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7064560" y="413169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195581" y="413169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933539" y="4131694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7064560" y="438608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195581" y="438608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7933539" y="438608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719662" y="5280240"/>
            <a:ext cx="6082853" cy="1275087"/>
            <a:chOff x="2719665" y="4901318"/>
            <a:chExt cx="6082853" cy="1275087"/>
          </a:xfrm>
        </p:grpSpPr>
        <p:sp>
          <p:nvSpPr>
            <p:cNvPr id="215" name="Rectangle 214"/>
            <p:cNvSpPr/>
            <p:nvPr/>
          </p:nvSpPr>
          <p:spPr>
            <a:xfrm>
              <a:off x="3588644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719665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326602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457623" y="515884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588644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719665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5326602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457623" y="541323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588644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719665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326602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457623" y="566762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588644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719665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326602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457623" y="5922014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7064560" y="515884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195581" y="515884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7933539" y="515884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7064560" y="541323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195581" y="541323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7933539" y="541323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7064560" y="566762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6195581" y="566762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933539" y="566762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7064560" y="592201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6195581" y="592201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7933539" y="592201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588644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719665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5326602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457623" y="4901319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7064560" y="490131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195581" y="490131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7933539" y="490131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73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2702" y="545652"/>
            <a:ext cx="2834977" cy="678839"/>
            <a:chOff x="2719665" y="239264"/>
            <a:chExt cx="6082853" cy="1246305"/>
          </a:xfrm>
        </p:grpSpPr>
        <p:sp>
          <p:nvSpPr>
            <p:cNvPr id="3" name="Rectangle 2"/>
            <p:cNvSpPr/>
            <p:nvPr/>
          </p:nvSpPr>
          <p:spPr>
            <a:xfrm>
              <a:off x="3588644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19665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26602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57623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8644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19665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26602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57623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8644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19665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26602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7623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8644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19665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26602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57623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88644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19665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26602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57623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64560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95581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933539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64560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195581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33539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064560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95581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933539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64560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95581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933539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64560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95581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933539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88776" y="544897"/>
            <a:ext cx="2834977" cy="678839"/>
            <a:chOff x="7263681" y="1013484"/>
            <a:chExt cx="2834977" cy="678839"/>
          </a:xfrm>
        </p:grpSpPr>
        <p:sp>
          <p:nvSpPr>
            <p:cNvPr id="296" name="Rectangle 295"/>
            <p:cNvSpPr/>
            <p:nvPr/>
          </p:nvSpPr>
          <p:spPr>
            <a:xfrm>
              <a:off x="7668678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726368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847867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8073674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7668678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26368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47867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8073674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7668678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726368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847867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8073674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7668678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726368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847867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8073674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7668678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26368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847867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073674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9288665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8883668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9693661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9288665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8883668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9693661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9288665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8883668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9693661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9288665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8883668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9693661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9288665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8883668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9693661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332707" y="458779"/>
            <a:ext cx="6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509" name="TextBox 508"/>
          <p:cNvSpPr txBox="1"/>
          <p:nvPr/>
        </p:nvSpPr>
        <p:spPr>
          <a:xfrm>
            <a:off x="5090722" y="458779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sp>
        <p:nvSpPr>
          <p:cNvPr id="582" name="TextBox 581"/>
          <p:cNvSpPr txBox="1"/>
          <p:nvPr/>
        </p:nvSpPr>
        <p:spPr>
          <a:xfrm>
            <a:off x="1332707" y="1687928"/>
            <a:ext cx="659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583" name="TextBox 582"/>
          <p:cNvSpPr txBox="1"/>
          <p:nvPr/>
        </p:nvSpPr>
        <p:spPr>
          <a:xfrm>
            <a:off x="5065948" y="1687929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grpSp>
        <p:nvGrpSpPr>
          <p:cNvPr id="584" name="Group 583"/>
          <p:cNvGrpSpPr/>
          <p:nvPr/>
        </p:nvGrpSpPr>
        <p:grpSpPr>
          <a:xfrm>
            <a:off x="2142701" y="1785737"/>
            <a:ext cx="2834977" cy="678838"/>
            <a:chOff x="2719665" y="1776987"/>
            <a:chExt cx="6082853" cy="1275087"/>
          </a:xfrm>
        </p:grpSpPr>
        <p:sp>
          <p:nvSpPr>
            <p:cNvPr id="585" name="Rectangle 584"/>
            <p:cNvSpPr/>
            <p:nvPr/>
          </p:nvSpPr>
          <p:spPr>
            <a:xfrm>
              <a:off x="3588644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2719665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5326602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4457623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3588644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2719665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5326602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457623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3588644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2719665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5326602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457623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3588644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2719665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5326602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457623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7064560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6195581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7933539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7064560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6195581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7933539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7064560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6195581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7933539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7064560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6195581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7933539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3588644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2719665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5326602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4457623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7064560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6195581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7933539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0" name="Group 619"/>
          <p:cNvGrpSpPr/>
          <p:nvPr/>
        </p:nvGrpSpPr>
        <p:grpSpPr>
          <a:xfrm>
            <a:off x="6788775" y="1786570"/>
            <a:ext cx="2834977" cy="678839"/>
            <a:chOff x="7263678" y="2334734"/>
            <a:chExt cx="2834977" cy="678839"/>
          </a:xfrm>
        </p:grpSpPr>
        <p:sp>
          <p:nvSpPr>
            <p:cNvPr id="621" name="Rectangle 620"/>
            <p:cNvSpPr/>
            <p:nvPr/>
          </p:nvSpPr>
          <p:spPr>
            <a:xfrm>
              <a:off x="7668675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726367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847866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8073671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7668675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726367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847866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8073671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7668675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726367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847866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8073671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7668675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726367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847866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8073671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7668675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726367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847866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8073671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9288662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8883665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9693658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9288662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8883665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9693658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9288662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8883665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9693658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9288662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8883665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9693658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9288662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8883665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9693658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2142701" y="2998459"/>
            <a:ext cx="2834977" cy="678839"/>
            <a:chOff x="2719665" y="239264"/>
            <a:chExt cx="6082853" cy="1246305"/>
          </a:xfrm>
        </p:grpSpPr>
        <p:sp>
          <p:nvSpPr>
            <p:cNvPr id="841" name="Rectangle 840"/>
            <p:cNvSpPr/>
            <p:nvPr/>
          </p:nvSpPr>
          <p:spPr>
            <a:xfrm>
              <a:off x="3588644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2719665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5326602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457623" y="239265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3588644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2719665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5326602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457623" y="49365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3588644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2719665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5326602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457623" y="74804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3588644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2719665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5326602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457623" y="97678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588644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8" name="Rectangle 857"/>
            <p:cNvSpPr/>
            <p:nvPr/>
          </p:nvSpPr>
          <p:spPr>
            <a:xfrm>
              <a:off x="2719665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9" name="Rectangle 858"/>
            <p:cNvSpPr/>
            <p:nvPr/>
          </p:nvSpPr>
          <p:spPr>
            <a:xfrm>
              <a:off x="5326602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0" name="Rectangle 859"/>
            <p:cNvSpPr/>
            <p:nvPr/>
          </p:nvSpPr>
          <p:spPr>
            <a:xfrm>
              <a:off x="4457623" y="1231178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1" name="Rectangle 860"/>
            <p:cNvSpPr/>
            <p:nvPr/>
          </p:nvSpPr>
          <p:spPr>
            <a:xfrm>
              <a:off x="7064560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2" name="Rectangle 861"/>
            <p:cNvSpPr/>
            <p:nvPr/>
          </p:nvSpPr>
          <p:spPr>
            <a:xfrm>
              <a:off x="6195581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3" name="Rectangle 862"/>
            <p:cNvSpPr/>
            <p:nvPr/>
          </p:nvSpPr>
          <p:spPr>
            <a:xfrm>
              <a:off x="7933539" y="239264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7064560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6195581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7933539" y="493655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7064560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6195581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7933539" y="74804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7064560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6195581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7933539" y="976786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7064560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6195581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7933539" y="1231177"/>
              <a:ext cx="868979" cy="2543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6788775" y="2997704"/>
            <a:ext cx="2834977" cy="678839"/>
            <a:chOff x="7263681" y="1013484"/>
            <a:chExt cx="2834977" cy="678839"/>
          </a:xfrm>
        </p:grpSpPr>
        <p:sp>
          <p:nvSpPr>
            <p:cNvPr id="877" name="Rectangle 876"/>
            <p:cNvSpPr/>
            <p:nvPr/>
          </p:nvSpPr>
          <p:spPr>
            <a:xfrm>
              <a:off x="7668678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726368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8478671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8073674" y="101348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7668678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726368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8478671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8073674" y="1152047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7668678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726368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8478671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8073674" y="129060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7668678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726368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8478671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8073674" y="1415199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7668678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726368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8478671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8073674" y="1553761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9288665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8883668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9693661" y="101348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9288665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8883668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9693661" y="1152046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9288665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8883668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9693661" y="129060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9288665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8883668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9693661" y="1415198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9288665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8883668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9693661" y="1553760"/>
              <a:ext cx="404997" cy="138562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12" name="TextBox 911"/>
          <p:cNvSpPr txBox="1"/>
          <p:nvPr/>
        </p:nvSpPr>
        <p:spPr>
          <a:xfrm>
            <a:off x="1332707" y="2911586"/>
            <a:ext cx="65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913" name="TextBox 912"/>
          <p:cNvSpPr txBox="1"/>
          <p:nvPr/>
        </p:nvSpPr>
        <p:spPr>
          <a:xfrm>
            <a:off x="5090721" y="2911586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sp>
        <p:nvSpPr>
          <p:cNvPr id="914" name="TextBox 913"/>
          <p:cNvSpPr txBox="1"/>
          <p:nvPr/>
        </p:nvSpPr>
        <p:spPr>
          <a:xfrm>
            <a:off x="1328607" y="4140736"/>
            <a:ext cx="709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(</a:t>
            </a:r>
            <a:endParaRPr lang="en-US" sz="4400" dirty="0"/>
          </a:p>
        </p:txBody>
      </p:sp>
      <p:sp>
        <p:nvSpPr>
          <p:cNvPr id="915" name="TextBox 914"/>
          <p:cNvSpPr txBox="1"/>
          <p:nvPr/>
        </p:nvSpPr>
        <p:spPr>
          <a:xfrm>
            <a:off x="5065947" y="4140736"/>
            <a:ext cx="1241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)    =</a:t>
            </a:r>
            <a:endParaRPr lang="en-US" sz="4400" dirty="0"/>
          </a:p>
        </p:txBody>
      </p:sp>
      <p:grpSp>
        <p:nvGrpSpPr>
          <p:cNvPr id="916" name="Group 915"/>
          <p:cNvGrpSpPr/>
          <p:nvPr/>
        </p:nvGrpSpPr>
        <p:grpSpPr>
          <a:xfrm>
            <a:off x="2142700" y="4238544"/>
            <a:ext cx="2834977" cy="678838"/>
            <a:chOff x="2719665" y="1776987"/>
            <a:chExt cx="6082853" cy="1275087"/>
          </a:xfrm>
        </p:grpSpPr>
        <p:sp>
          <p:nvSpPr>
            <p:cNvPr id="917" name="Rectangle 916"/>
            <p:cNvSpPr/>
            <p:nvPr/>
          </p:nvSpPr>
          <p:spPr>
            <a:xfrm>
              <a:off x="3588644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2719665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5326602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457623" y="203451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3588644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2719665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5326602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457623" y="228890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3588644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2719665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5326602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4457623" y="254329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3588644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2719665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5326602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4457623" y="2797683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7064560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6195581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7933539" y="2034510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7064560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6195581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7933539" y="228890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7064560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6195581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7933539" y="2543291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7064560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6195581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7933539" y="2797682"/>
              <a:ext cx="868979" cy="2543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3588644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2719665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5326602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457623" y="1776988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7064560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6195581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7933539" y="1776987"/>
              <a:ext cx="868979" cy="254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2" name="Group 951"/>
          <p:cNvGrpSpPr/>
          <p:nvPr/>
        </p:nvGrpSpPr>
        <p:grpSpPr>
          <a:xfrm>
            <a:off x="6788774" y="4239377"/>
            <a:ext cx="2834977" cy="678839"/>
            <a:chOff x="7263678" y="2334734"/>
            <a:chExt cx="2834977" cy="678839"/>
          </a:xfrm>
        </p:grpSpPr>
        <p:sp>
          <p:nvSpPr>
            <p:cNvPr id="953" name="Rectangle 952"/>
            <p:cNvSpPr/>
            <p:nvPr/>
          </p:nvSpPr>
          <p:spPr>
            <a:xfrm>
              <a:off x="7668675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726367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8478668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8073671" y="2334735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7668675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726367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8478668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8073671" y="2473297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7668675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726367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8478668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8073671" y="261185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7668675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726367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8478668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8073671" y="2736449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7668675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726367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8478668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8073671" y="2875011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9288662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8883665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9693658" y="2334734"/>
              <a:ext cx="404997" cy="13856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9288662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8883665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9693658" y="2473296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9288662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8883665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9693658" y="261185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9288662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8883665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9693658" y="2736448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9288662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8883665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9693658" y="2875010"/>
              <a:ext cx="404997" cy="13856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88" name="TextBox 987"/>
          <p:cNvSpPr txBox="1"/>
          <p:nvPr/>
        </p:nvSpPr>
        <p:spPr>
          <a:xfrm>
            <a:off x="3453230" y="5217898"/>
            <a:ext cx="5360528" cy="144655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Parallelized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8978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09" grpId="0"/>
      <p:bldP spid="582" grpId="0"/>
      <p:bldP spid="583" grpId="0"/>
      <p:bldP spid="912" grpId="0"/>
      <p:bldP spid="913" grpId="0"/>
      <p:bldP spid="914" grpId="0"/>
      <p:bldP spid="915" grpId="0"/>
      <p:bldP spid="9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Big datasets (too big to run on one computer)</a:t>
            </a:r>
          </a:p>
          <a:p>
            <a:r>
              <a:rPr lang="en-US" dirty="0" smtClean="0"/>
              <a:t>Much faster than linear computing</a:t>
            </a:r>
          </a:p>
          <a:p>
            <a:r>
              <a:rPr lang="en-US" dirty="0" smtClean="0"/>
              <a:t>Simplify scripts</a:t>
            </a:r>
          </a:p>
          <a:p>
            <a:r>
              <a:rPr lang="en-US" dirty="0" smtClean="0"/>
              <a:t>Master script controls workflow</a:t>
            </a:r>
          </a:p>
          <a:p>
            <a:r>
              <a:rPr lang="en-US" dirty="0" smtClean="0"/>
              <a:t>Example: _</a:t>
            </a:r>
            <a:r>
              <a:rPr lang="en-US" dirty="0" err="1" smtClean="0"/>
              <a:t>run_all_raking.r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Computing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345"/>
            <a:ext cx="10515600" cy="1563751"/>
          </a:xfrm>
        </p:spPr>
        <p:txBody>
          <a:bodyPr/>
          <a:lstStyle/>
          <a:p>
            <a:r>
              <a:rPr lang="en-US" dirty="0" smtClean="0"/>
              <a:t>Your laptop is small; supercomputers are big</a:t>
            </a:r>
          </a:p>
          <a:p>
            <a:r>
              <a:rPr lang="en-US" dirty="0" smtClean="0"/>
              <a:t>Your laptop can (mostly) only do one thing at once; supercomputers can spread work out over many smaller machines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" name="Picture 6" descr="http://www.drodd.com/images12/computer-icon1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80" y="4377752"/>
            <a:ext cx="864807" cy="86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096000" y="3228897"/>
            <a:ext cx="3092898" cy="3496834"/>
            <a:chOff x="6096000" y="3228897"/>
            <a:chExt cx="3092898" cy="3496834"/>
          </a:xfrm>
        </p:grpSpPr>
        <p:pic>
          <p:nvPicPr>
            <p:cNvPr id="11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860924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241" y="5024128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4146102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263829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184" y="5843458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425" y="5006662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184" y="4128636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7184" y="3246363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850" y="5825992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4091" y="4989196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850" y="4111170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http://www.drodd.com/images12/computer-icon18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850" y="3228897"/>
              <a:ext cx="864807" cy="864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7" name="Straight Arrow Connector 36"/>
          <p:cNvCxnSpPr/>
          <p:nvPr/>
        </p:nvCxnSpPr>
        <p:spPr>
          <a:xfrm flipV="1">
            <a:off x="3572256" y="3696232"/>
            <a:ext cx="1971643" cy="558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778693" y="4264973"/>
            <a:ext cx="2005298" cy="154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59466" y="4608271"/>
            <a:ext cx="1924525" cy="1671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59466" y="4775394"/>
            <a:ext cx="1877695" cy="467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25626" y="4964065"/>
            <a:ext cx="1851588" cy="861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14490" y="5242559"/>
            <a:ext cx="1880341" cy="105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21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</a:p>
          <a:p>
            <a:pPr lvl="1"/>
            <a:r>
              <a:rPr lang="en-US" dirty="0" smtClean="0"/>
              <a:t>Picking the proper tool </a:t>
            </a:r>
          </a:p>
          <a:p>
            <a:pPr lvl="1"/>
            <a:r>
              <a:rPr lang="en-US" dirty="0" smtClean="0"/>
              <a:t>ggplot2 is a great starting point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Code Architecture</a:t>
            </a:r>
          </a:p>
          <a:p>
            <a:pPr lvl="1"/>
            <a:r>
              <a:rPr lang="en-US" dirty="0" smtClean="0"/>
              <a:t>Picking the proper code structure</a:t>
            </a:r>
            <a:endParaRPr lang="en-US" dirty="0"/>
          </a:p>
          <a:p>
            <a:pPr lvl="1"/>
            <a:r>
              <a:rPr lang="en-US" dirty="0" smtClean="0"/>
              <a:t>Fundamentals of 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178107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4471" y="1688123"/>
            <a:ext cx="10515600" cy="11394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Amelia Bertozzi-Villa : </a:t>
            </a:r>
            <a:r>
              <a:rPr lang="en-US" dirty="0" smtClean="0">
                <a:hlinkClick r:id="rId2"/>
              </a:rPr>
              <a:t>abertozz@uw.edu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ameliabv.com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0511" y="3502856"/>
            <a:ext cx="530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Thank you! Questions?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89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7" y="676155"/>
            <a:ext cx="5669164" cy="2297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1" y="467452"/>
            <a:ext cx="5247619" cy="3904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135" y="142983"/>
            <a:ext cx="4734717" cy="67150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115174"/>
            <a:ext cx="1235145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“HOW DO I VISUALIZE</a:t>
            </a:r>
          </a:p>
          <a:p>
            <a:pPr algn="ctr"/>
            <a:r>
              <a:rPr lang="en-US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DATA?”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apple pie spectrum of data visualization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46018" y="5903818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9" y="2046947"/>
            <a:ext cx="3248149" cy="324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462659"/>
              </p:ext>
            </p:extLst>
          </p:nvPr>
        </p:nvGraphicFramePr>
        <p:xfrm>
          <a:off x="0" y="1690688"/>
          <a:ext cx="5416924" cy="3248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617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apple pie spectrum of data visualization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46018" y="5903818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http://media.boingboing.net/wp-content/uploads/2015/11/150611A-Sag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046947"/>
            <a:ext cx="5441950" cy="32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9" y="4461559"/>
            <a:ext cx="1442259" cy="14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1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817613" y="5513993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89" y="4703273"/>
            <a:ext cx="1442259" cy="14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media.boingboing.net/wp-content/uploads/2015/11/150611A-Sag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509" y="4792863"/>
            <a:ext cx="2105131" cy="12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5118" y="778017"/>
            <a:ext cx="3804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Fast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Easy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Standardized</a:t>
            </a:r>
          </a:p>
          <a:p>
            <a:endParaRPr lang="en-US" sz="3600" dirty="0" smtClean="0">
              <a:solidFill>
                <a:srgbClr val="00B050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Inflexible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Hard to automate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5513" y="1966823"/>
            <a:ext cx="5168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00B050"/>
                </a:solidFill>
              </a:rPr>
              <a:t>You can do anything</a:t>
            </a:r>
          </a:p>
          <a:p>
            <a:pPr algn="r"/>
            <a:endParaRPr lang="en-US" sz="3600" dirty="0"/>
          </a:p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You have to do everything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9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68" y="1538217"/>
            <a:ext cx="8885714" cy="473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468" y="1347740"/>
            <a:ext cx="9314286" cy="5114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3708" cy="1325563"/>
          </a:xfrm>
        </p:spPr>
        <p:txBody>
          <a:bodyPr/>
          <a:lstStyle/>
          <a:p>
            <a:r>
              <a:rPr lang="en-US" dirty="0" smtClean="0"/>
              <a:t>The spectrum is about involvement, not beauty.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164071" y="4181036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Marie Callender???????????????????????????s Dutch Apple Pie, 42 o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7" y="3351843"/>
            <a:ext cx="1442259" cy="14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media.boingboing.net/wp-content/uploads/2015/11/150611A-Sag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869" y="3531024"/>
            <a:ext cx="2105131" cy="12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164071" y="4181036"/>
            <a:ext cx="7790213" cy="0"/>
          </a:xfrm>
          <a:prstGeom prst="straightConnector1">
            <a:avLst/>
          </a:prstGeom>
          <a:ln w="190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ttps://upload.wikimedia.org/wikipedia/commons/thumb/8/86/Microsoft_Excel_2013_logo.svg/782px-Microsoft_Excel_2013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5" y="3351843"/>
            <a:ext cx="1289601" cy="126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en/thumb/1/15/Logo_D3.svg/1079px-Logo_D3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389" y="3351843"/>
            <a:ext cx="1289601" cy="122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hack-r.com/wp-content/uploads/2015/01/shiny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46" y="2623780"/>
            <a:ext cx="1289601" cy="128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8/8a/Plotly_logo_for_digital_final_(6).png/220px-Plotly_logo_for_digital_final_(6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82" y="2625582"/>
            <a:ext cx="1156390" cy="128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urf8.blue/wordpress/wp-content/uploads/2015/02/ggplot2-official-hexbin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407" y="2615628"/>
            <a:ext cx="1153558" cy="12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17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4238</TotalTime>
  <Words>827</Words>
  <Application>Microsoft Office PowerPoint</Application>
  <PresentationFormat>Widescreen</PresentationFormat>
  <Paragraphs>156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Hello.</vt:lpstr>
      <vt:lpstr>Visualization</vt:lpstr>
      <vt:lpstr>PowerPoint Presentation</vt:lpstr>
      <vt:lpstr>The apple pie spectrum of data visualization</vt:lpstr>
      <vt:lpstr>The apple pie spectrum of data visualization</vt:lpstr>
      <vt:lpstr>PowerPoint Presentation</vt:lpstr>
      <vt:lpstr>The spectrum is about involvement, not beauty.</vt:lpstr>
      <vt:lpstr>PowerPoint Presentation</vt:lpstr>
      <vt:lpstr>PowerPoint Presentation</vt:lpstr>
      <vt:lpstr>ggplot2 is a static plotting library for R.</vt:lpstr>
      <vt:lpstr>ggplot helps you make good static plots</vt:lpstr>
      <vt:lpstr>PowerPoint Presentation</vt:lpstr>
      <vt:lpstr>PowerPoint Presentation</vt:lpstr>
      <vt:lpstr>PowerPoint Presentation</vt:lpstr>
      <vt:lpstr>PowerPoint Presentation</vt:lpstr>
      <vt:lpstr>How do you write your code to… </vt:lpstr>
      <vt:lpstr>PowerPoint Presentation</vt:lpstr>
      <vt:lpstr>Linear</vt:lpstr>
      <vt:lpstr>PowerPoint Presentation</vt:lpstr>
      <vt:lpstr>Functional</vt:lpstr>
      <vt:lpstr>PowerPoint Presentation</vt:lpstr>
      <vt:lpstr>PowerPoint Presentation</vt:lpstr>
      <vt:lpstr>PowerPoint Presentation</vt:lpstr>
      <vt:lpstr>PowerPoint Presentation</vt:lpstr>
      <vt:lpstr>Parallelized</vt:lpstr>
      <vt:lpstr>Parallel Computing 101</vt:lpstr>
      <vt:lpstr>What have we learned?</vt:lpstr>
      <vt:lpstr>Amelia Bertozzi-Villa : abertozz@uw.edu ameliabv.com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Bertozzi-Villa</dc:creator>
  <cp:lastModifiedBy>Amelia Bertozzi-Villa</cp:lastModifiedBy>
  <cp:revision>221</cp:revision>
  <dcterms:created xsi:type="dcterms:W3CDTF">2016-02-24T06:44:41Z</dcterms:created>
  <dcterms:modified xsi:type="dcterms:W3CDTF">2016-11-17T17:17:37Z</dcterms:modified>
</cp:coreProperties>
</file>