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1" r:id="rId2"/>
    <p:sldId id="264" r:id="rId3"/>
    <p:sldId id="265" r:id="rId4"/>
    <p:sldId id="266" r:id="rId5"/>
    <p:sldId id="267" r:id="rId6"/>
    <p:sldId id="268" r:id="rId7"/>
    <p:sldId id="269" r:id="rId8"/>
    <p:sldId id="270" r:id="rId9"/>
    <p:sldId id="278" r:id="rId10"/>
    <p:sldId id="256" r:id="rId11"/>
    <p:sldId id="257" r:id="rId12"/>
    <p:sldId id="258" r:id="rId13"/>
    <p:sldId id="259" r:id="rId14"/>
    <p:sldId id="276" r:id="rId15"/>
    <p:sldId id="279" r:id="rId16"/>
    <p:sldId id="260" r:id="rId17"/>
    <p:sldId id="262" r:id="rId18"/>
    <p:sldId id="263" r:id="rId19"/>
    <p:sldId id="280" r:id="rId20"/>
    <p:sldId id="282" r:id="rId21"/>
    <p:sldId id="281" r:id="rId22"/>
    <p:sldId id="283" r:id="rId23"/>
    <p:sldId id="274" r:id="rId24"/>
    <p:sldId id="291" r:id="rId25"/>
    <p:sldId id="271" r:id="rId26"/>
    <p:sldId id="272" r:id="rId27"/>
    <p:sldId id="273" r:id="rId28"/>
    <p:sldId id="292" r:id="rId29"/>
    <p:sldId id="285" r:id="rId30"/>
    <p:sldId id="288" r:id="rId31"/>
    <p:sldId id="287" r:id="rId32"/>
    <p:sldId id="289"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CCFF"/>
    <a:srgbClr val="FFFFFF"/>
    <a:srgbClr val="080808"/>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1" autoAdjust="0"/>
    <p:restoredTop sz="83626" autoAdjust="0"/>
  </p:normalViewPr>
  <p:slideViewPr>
    <p:cSldViewPr>
      <p:cViewPr>
        <p:scale>
          <a:sx n="100" d="100"/>
          <a:sy n="100" d="100"/>
        </p:scale>
        <p:origin x="-101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6C698-E3C7-4442-956D-118A288FBEEE}" type="datetimeFigureOut">
              <a:rPr lang="en-GB" smtClean="0"/>
              <a:t>02/12/2012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3C53CE-86DF-4B6D-BD07-0BFE12B73571}" type="slidenum">
              <a:rPr lang="en-GB" smtClean="0"/>
              <a:t>‹#›</a:t>
            </a:fld>
            <a:endParaRPr lang="en-GB"/>
          </a:p>
        </p:txBody>
      </p:sp>
    </p:spTree>
    <p:extLst>
      <p:ext uri="{BB962C8B-B14F-4D97-AF65-F5344CB8AC3E}">
        <p14:creationId xmlns:p14="http://schemas.microsoft.com/office/powerpoint/2010/main" val="394889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17500" rtl="0">
              <a:buClr>
                <a:srgbClr val="000000"/>
              </a:buClr>
              <a:buSzPct val="166666"/>
              <a:buFont typeface="Arial"/>
              <a:buChar char="•"/>
            </a:pPr>
            <a:r>
              <a:rPr lang="en" sz="1200" dirty="0" smtClean="0">
                <a:latin typeface="Calibri" pitchFamily="34" charset="0"/>
                <a:ea typeface="Open Sans"/>
                <a:cs typeface="Calibri" pitchFamily="34" charset="0"/>
                <a:sym typeface="Open Sans"/>
              </a:rPr>
              <a:t>Cheap Stakes is a betting website where you can bet with no money!</a:t>
            </a:r>
          </a:p>
          <a:p>
            <a:pPr marL="457200" indent="-317500">
              <a:buClr>
                <a:srgbClr val="000000"/>
              </a:buClr>
              <a:buSzPct val="166666"/>
              <a:buFont typeface="Arial"/>
              <a:buChar char="•"/>
            </a:pPr>
            <a:r>
              <a:rPr lang="en" sz="1200" dirty="0" smtClean="0">
                <a:latin typeface="Calibri" pitchFamily="34" charset="0"/>
                <a:ea typeface="Open Sans"/>
                <a:cs typeface="Calibri" pitchFamily="34" charset="0"/>
                <a:sym typeface="Open Sans"/>
              </a:rPr>
              <a:t>Bets can be placed on any events from the biggest sporting events to general elections. </a:t>
            </a:r>
          </a:p>
          <a:p>
            <a:pPr marL="457200" marR="0" lvl="0" indent="-317500" algn="l" defTabSz="914400" rtl="0" eaLnBrk="1" fontAlgn="auto" latinLnBrk="0" hangingPunct="1">
              <a:lnSpc>
                <a:spcPct val="100000"/>
              </a:lnSpc>
              <a:spcBef>
                <a:spcPts val="0"/>
              </a:spcBef>
              <a:spcAft>
                <a:spcPts val="0"/>
              </a:spcAft>
              <a:buClr>
                <a:srgbClr val="000000"/>
              </a:buClr>
              <a:buSzPct val="166666"/>
              <a:buFont typeface="Arial"/>
              <a:buChar char="•"/>
              <a:tabLst/>
              <a:defRPr/>
            </a:pPr>
            <a:r>
              <a:rPr lang="en" sz="1200" dirty="0" smtClean="0">
                <a:latin typeface="Calibri" pitchFamily="34" charset="0"/>
                <a:ea typeface="Open Sans"/>
                <a:cs typeface="Calibri" pitchFamily="34" charset="0"/>
                <a:sym typeface="Open Sans"/>
              </a:rPr>
              <a:t>Can’t see a particular event? Submit your own for approval!</a:t>
            </a:r>
          </a:p>
          <a:p>
            <a:pPr marL="457200" lvl="0" indent="-317500">
              <a:buClr>
                <a:srgbClr val="000000"/>
              </a:buClr>
              <a:buSzPct val="166666"/>
              <a:buFont typeface="Arial"/>
              <a:buChar char="•"/>
            </a:pPr>
            <a:r>
              <a:rPr lang="en" sz="1200" dirty="0" smtClean="0">
                <a:latin typeface="Calibri" pitchFamily="34" charset="0"/>
                <a:ea typeface="Open Sans"/>
                <a:cs typeface="Calibri" pitchFamily="34" charset="0"/>
                <a:sym typeface="Open Sans"/>
              </a:rPr>
              <a:t>Instead of money, the website uses its own currency of points.</a:t>
            </a:r>
          </a:p>
          <a:p>
            <a:pPr marL="457200" lvl="0" indent="-317500">
              <a:buClr>
                <a:srgbClr val="000000"/>
              </a:buClr>
              <a:buSzPct val="166666"/>
              <a:buFont typeface="Arial"/>
              <a:buChar char="•"/>
            </a:pPr>
            <a:r>
              <a:rPr lang="en" sz="1200" dirty="0" smtClean="0">
                <a:latin typeface="Calibri" pitchFamily="34" charset="0"/>
                <a:ea typeface="Open Sans"/>
                <a:cs typeface="Calibri" pitchFamily="34" charset="0"/>
                <a:sym typeface="Open Sans"/>
              </a:rPr>
              <a:t>Points can be used to back your favourite events!</a:t>
            </a:r>
          </a:p>
          <a:p>
            <a:pPr marL="457200" lvl="0" indent="-317500">
              <a:buClr>
                <a:srgbClr val="000000"/>
              </a:buClr>
              <a:buSzPct val="166666"/>
              <a:buFont typeface="Arial"/>
              <a:buChar char="•"/>
            </a:pPr>
            <a:r>
              <a:rPr lang="en" sz="1200" dirty="0" smtClean="0">
                <a:latin typeface="Calibri" pitchFamily="34" charset="0"/>
                <a:ea typeface="Open Sans"/>
                <a:cs typeface="Calibri" pitchFamily="34" charset="0"/>
                <a:sym typeface="Open Sans"/>
              </a:rPr>
              <a:t>The website emphasises on friendly competition, as the top users are featured on the homepage.</a:t>
            </a:r>
          </a:p>
          <a:p>
            <a:endParaRPr lang="en-GB" dirty="0"/>
          </a:p>
        </p:txBody>
      </p:sp>
      <p:sp>
        <p:nvSpPr>
          <p:cNvPr id="4" name="Slide Number Placeholder 3"/>
          <p:cNvSpPr>
            <a:spLocks noGrp="1"/>
          </p:cNvSpPr>
          <p:nvPr>
            <p:ph type="sldNum" sz="quarter" idx="10"/>
          </p:nvPr>
        </p:nvSpPr>
        <p:spPr/>
        <p:txBody>
          <a:bodyPr/>
          <a:lstStyle/>
          <a:p>
            <a:fld id="{523C53CE-86DF-4B6D-BD07-0BFE12B73571}" type="slidenum">
              <a:rPr lang="en-GB" smtClean="0"/>
              <a:t>2</a:t>
            </a:fld>
            <a:endParaRPr lang="en-GB"/>
          </a:p>
        </p:txBody>
      </p:sp>
    </p:spTree>
    <p:extLst>
      <p:ext uri="{BB962C8B-B14F-4D97-AF65-F5344CB8AC3E}">
        <p14:creationId xmlns:p14="http://schemas.microsoft.com/office/powerpoint/2010/main" val="3856920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smtClean="0">
                <a:latin typeface="Calibri" pitchFamily="34" charset="0"/>
                <a:ea typeface="Open Sans"/>
                <a:cs typeface="Calibri" pitchFamily="34" charset="0"/>
                <a:sym typeface="Open Sans"/>
              </a:rPr>
              <a:t>How do</a:t>
            </a:r>
            <a:r>
              <a:rPr lang="en" sz="1200" baseline="0" dirty="0" smtClean="0">
                <a:latin typeface="Calibri" pitchFamily="34" charset="0"/>
                <a:ea typeface="Open Sans"/>
                <a:cs typeface="Calibri" pitchFamily="34" charset="0"/>
                <a:sym typeface="Open Sans"/>
              </a:rPr>
              <a:t> I play?</a:t>
            </a:r>
            <a:endParaRPr lang="en" sz="1200" dirty="0" smtClean="0">
              <a:latin typeface="Calibri" pitchFamily="34" charset="0"/>
              <a:ea typeface="Open Sans"/>
              <a:cs typeface="Calibri" pitchFamily="34" charset="0"/>
              <a:sym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smtClean="0">
                <a:latin typeface="Calibri" pitchFamily="34" charset="0"/>
                <a:ea typeface="Open Sans"/>
                <a:cs typeface="Calibri" pitchFamily="34" charset="0"/>
                <a:sym typeface="Open Sans"/>
              </a:rPr>
              <a:t>When a user signs up, they are granted 50 points to bet on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smtClean="0">
                <a:latin typeface="Calibri" pitchFamily="34" charset="0"/>
                <a:ea typeface="Open Sans"/>
                <a:cs typeface="Calibri" pitchFamily="34" charset="0"/>
                <a:sym typeface="Open Sans"/>
              </a:rPr>
              <a:t>So here is bob, he’s just registered.</a:t>
            </a:r>
            <a:r>
              <a:rPr lang="en" sz="1200" baseline="0" dirty="0" smtClean="0">
                <a:latin typeface="Calibri" pitchFamily="34" charset="0"/>
                <a:ea typeface="Open Sans"/>
                <a:cs typeface="Calibri" pitchFamily="34" charset="0"/>
                <a:sym typeface="Open Sans"/>
              </a:rPr>
              <a:t> </a:t>
            </a:r>
            <a:endParaRPr lang="en" sz="1200" dirty="0" smtClean="0">
              <a:latin typeface="Calibri" pitchFamily="34" charset="0"/>
              <a:ea typeface="Open Sans"/>
              <a:cs typeface="Calibri" pitchFamily="34" charset="0"/>
              <a:sym typeface="Open Sans"/>
            </a:endParaRPr>
          </a:p>
          <a:p>
            <a:endParaRPr lang="en-GB" dirty="0"/>
          </a:p>
        </p:txBody>
      </p:sp>
      <p:sp>
        <p:nvSpPr>
          <p:cNvPr id="4" name="Slide Number Placeholder 3"/>
          <p:cNvSpPr>
            <a:spLocks noGrp="1"/>
          </p:cNvSpPr>
          <p:nvPr>
            <p:ph type="sldNum" sz="quarter" idx="10"/>
          </p:nvPr>
        </p:nvSpPr>
        <p:spPr/>
        <p:txBody>
          <a:bodyPr/>
          <a:lstStyle/>
          <a:p>
            <a:fld id="{523C53CE-86DF-4B6D-BD07-0BFE12B73571}" type="slidenum">
              <a:rPr lang="en-GB" smtClean="0"/>
              <a:t>4</a:t>
            </a:fld>
            <a:endParaRPr lang="en-GB"/>
          </a:p>
        </p:txBody>
      </p:sp>
    </p:spTree>
    <p:extLst>
      <p:ext uri="{BB962C8B-B14F-4D97-AF65-F5344CB8AC3E}">
        <p14:creationId xmlns:p14="http://schemas.microsoft.com/office/powerpoint/2010/main" val="29910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sees an event he likes and wants</a:t>
            </a:r>
            <a:r>
              <a:rPr lang="en-GB" baseline="0" dirty="0" smtClean="0"/>
              <a:t> to gamble his points</a:t>
            </a:r>
          </a:p>
          <a:p>
            <a:r>
              <a:rPr lang="en-GB" baseline="0" dirty="0" smtClean="0"/>
              <a:t>The minimum bet he can make is 10 points, so to be safe, bob bets 10 points. </a:t>
            </a:r>
          </a:p>
          <a:p>
            <a:r>
              <a:rPr lang="en-GB" baseline="0" dirty="0" smtClean="0"/>
              <a:t>If bob wanted to live life on the edge, he could have bet all his points! There is no maximum bet</a:t>
            </a:r>
          </a:p>
          <a:p>
            <a:endParaRPr lang="en-GB" dirty="0"/>
          </a:p>
        </p:txBody>
      </p:sp>
      <p:sp>
        <p:nvSpPr>
          <p:cNvPr id="4" name="Slide Number Placeholder 3"/>
          <p:cNvSpPr>
            <a:spLocks noGrp="1"/>
          </p:cNvSpPr>
          <p:nvPr>
            <p:ph type="sldNum" sz="quarter" idx="10"/>
          </p:nvPr>
        </p:nvSpPr>
        <p:spPr/>
        <p:txBody>
          <a:bodyPr/>
          <a:lstStyle/>
          <a:p>
            <a:fld id="{523C53CE-86DF-4B6D-BD07-0BFE12B73571}" type="slidenum">
              <a:rPr lang="en-GB" smtClean="0"/>
              <a:t>5</a:t>
            </a:fld>
            <a:endParaRPr lang="en-GB"/>
          </a:p>
        </p:txBody>
      </p:sp>
    </p:spTree>
    <p:extLst>
      <p:ext uri="{BB962C8B-B14F-4D97-AF65-F5344CB8AC3E}">
        <p14:creationId xmlns:p14="http://schemas.microsoft.com/office/powerpoint/2010/main" val="55273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3C53CE-86DF-4B6D-BD07-0BFE12B73571}" type="slidenum">
              <a:rPr lang="en-GB" smtClean="0"/>
              <a:t>6</a:t>
            </a:fld>
            <a:endParaRPr lang="en-GB"/>
          </a:p>
        </p:txBody>
      </p:sp>
    </p:spTree>
    <p:extLst>
      <p:ext uri="{BB962C8B-B14F-4D97-AF65-F5344CB8AC3E}">
        <p14:creationId xmlns:p14="http://schemas.microsoft.com/office/powerpoint/2010/main" val="367471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a:t>
            </a:r>
            <a:r>
              <a:rPr lang="en-GB" baseline="0" dirty="0" smtClean="0"/>
              <a:t> can’t place bets once the event has started</a:t>
            </a:r>
          </a:p>
          <a:p>
            <a:endParaRPr lang="en-GB" baseline="0" dirty="0" smtClean="0"/>
          </a:p>
        </p:txBody>
      </p:sp>
      <p:sp>
        <p:nvSpPr>
          <p:cNvPr id="4" name="Slide Number Placeholder 3"/>
          <p:cNvSpPr>
            <a:spLocks noGrp="1"/>
          </p:cNvSpPr>
          <p:nvPr>
            <p:ph type="sldNum" sz="quarter" idx="10"/>
          </p:nvPr>
        </p:nvSpPr>
        <p:spPr/>
        <p:txBody>
          <a:bodyPr/>
          <a:lstStyle/>
          <a:p>
            <a:fld id="{523C53CE-86DF-4B6D-BD07-0BFE12B73571}" type="slidenum">
              <a:rPr lang="en-GB" smtClean="0"/>
              <a:t>7</a:t>
            </a:fld>
            <a:endParaRPr lang="en-GB"/>
          </a:p>
        </p:txBody>
      </p:sp>
    </p:spTree>
    <p:extLst>
      <p:ext uri="{BB962C8B-B14F-4D97-AF65-F5344CB8AC3E}">
        <p14:creationId xmlns:p14="http://schemas.microsoft.com/office/powerpoint/2010/main" val="387854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will</a:t>
            </a:r>
            <a:r>
              <a:rPr lang="en-GB" baseline="0" dirty="0" smtClean="0"/>
              <a:t> be a multiplier that is used to calculate how many points a person will win in response to their bet. </a:t>
            </a:r>
          </a:p>
          <a:p>
            <a:r>
              <a:rPr lang="en-GB" baseline="0" dirty="0" smtClean="0"/>
              <a:t>The odds multiplier is dictated by how popular an outcome is. </a:t>
            </a:r>
          </a:p>
          <a:p>
            <a:r>
              <a:rPr lang="en-GB" dirty="0" smtClean="0"/>
              <a:t>Earning</a:t>
            </a:r>
            <a:r>
              <a:rPr lang="en-GB" baseline="0" dirty="0" smtClean="0"/>
              <a:t> points will put you on our leader board. </a:t>
            </a:r>
          </a:p>
          <a:p>
            <a:r>
              <a:rPr lang="en-GB" baseline="0" dirty="0" smtClean="0"/>
              <a:t>And at midnight, if you have less than 50 points, you will reset back to 50!</a:t>
            </a:r>
            <a:endParaRPr lang="en-GB" dirty="0"/>
          </a:p>
        </p:txBody>
      </p:sp>
      <p:sp>
        <p:nvSpPr>
          <p:cNvPr id="4" name="Slide Number Placeholder 3"/>
          <p:cNvSpPr>
            <a:spLocks noGrp="1"/>
          </p:cNvSpPr>
          <p:nvPr>
            <p:ph type="sldNum" sz="quarter" idx="10"/>
          </p:nvPr>
        </p:nvSpPr>
        <p:spPr/>
        <p:txBody>
          <a:bodyPr/>
          <a:lstStyle/>
          <a:p>
            <a:fld id="{523C53CE-86DF-4B6D-BD07-0BFE12B73571}" type="slidenum">
              <a:rPr lang="en-GB" smtClean="0"/>
              <a:t>8</a:t>
            </a:fld>
            <a:endParaRPr lang="en-GB"/>
          </a:p>
        </p:txBody>
      </p:sp>
    </p:spTree>
    <p:extLst>
      <p:ext uri="{BB962C8B-B14F-4D97-AF65-F5344CB8AC3E}">
        <p14:creationId xmlns:p14="http://schemas.microsoft.com/office/powerpoint/2010/main" val="2638004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We chose to take on the project which involved HTML, PHP, CSS, MySQL and JavaScript.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When we thought about making the website we asked ourselves</a:t>
            </a:r>
            <a:r>
              <a:rPr lang="en-GB" baseline="0" dirty="0" smtClean="0"/>
              <a:t> these 3 questions</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Is it realistic?</a:t>
            </a:r>
          </a:p>
          <a:p>
            <a:r>
              <a:rPr lang="en-GB" dirty="0" smtClean="0"/>
              <a:t>-</a:t>
            </a:r>
            <a:r>
              <a:rPr lang="en-GB" baseline="0" dirty="0" smtClean="0"/>
              <a:t> stuff</a:t>
            </a:r>
            <a:endParaRPr lang="en-GB" dirty="0" smtClean="0"/>
          </a:p>
          <a:p>
            <a:endParaRPr lang="en-GB" dirty="0" smtClean="0"/>
          </a:p>
          <a:p>
            <a:r>
              <a:rPr lang="en-GB" dirty="0" smtClean="0"/>
              <a:t>Do</a:t>
            </a:r>
            <a:r>
              <a:rPr lang="en-GB" baseline="0" dirty="0" smtClean="0"/>
              <a:t> we have the knowledge and Experience?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smtClean="0"/>
              <a:t>Realistically, only 2 of us have had  experience with HTML and PHP</a:t>
            </a:r>
            <a:r>
              <a:rPr lang="en-GB" baseline="0" dirty="0" smtClean="0"/>
              <a:t> outside the COMP101 labs</a:t>
            </a:r>
            <a:r>
              <a:rPr lang="en-GB" dirty="0" smtClean="0"/>
              <a:t> Also, of those, only 1 has had experience with MySQL and no-one has used JavaScript before.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smtClean="0"/>
              <a:t>However, our website can</a:t>
            </a:r>
            <a:r>
              <a:rPr lang="en-GB" baseline="0" dirty="0" smtClean="0"/>
              <a:t> be built using the knowledge we gained from our COMP101 labs almost exclusively. Only, this project is a lot larger than what we have done in the comp 101 labs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smtClean="0"/>
              <a:t>Learning</a:t>
            </a:r>
            <a:r>
              <a:rPr lang="en-GB" baseline="0" dirty="0" smtClean="0"/>
              <a:t> JavaScript is relatively easy as it is comparable to java. </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Can we complete what we set out to do in time?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aseline="0" dirty="0" smtClean="0"/>
              <a:t>We believe </a:t>
            </a:r>
            <a:r>
              <a:rPr lang="en-GB" dirty="0" smtClean="0"/>
              <a:t>we can complete this project in time as we are all fast learners with a good work ethic.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dirty="0" smtClean="0"/>
              <a:t>We are committed and we know each other’s strengths and so we can work to them.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523C53CE-86DF-4B6D-BD07-0BFE12B73571}" type="slidenum">
              <a:rPr lang="en-GB" smtClean="0"/>
              <a:t>24</a:t>
            </a:fld>
            <a:endParaRPr lang="en-GB"/>
          </a:p>
        </p:txBody>
      </p:sp>
    </p:spTree>
    <p:extLst>
      <p:ext uri="{BB962C8B-B14F-4D97-AF65-F5344CB8AC3E}">
        <p14:creationId xmlns:p14="http://schemas.microsoft.com/office/powerpoint/2010/main" val="104922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One ethical issue is that the website may become addictive and decrease peoples’ </a:t>
            </a:r>
            <a:r>
              <a:rPr lang="en-GB" dirty="0" err="1" smtClean="0"/>
              <a:t>productivit</a:t>
            </a:r>
            <a:endParaRPr lang="en-GB" dirty="0" smtClean="0"/>
          </a:p>
          <a:p>
            <a:r>
              <a:rPr lang="en-GB" dirty="0" smtClean="0"/>
              <a:t>    However since CheapStakes is a prediction based website that doesn’t use money as a way to bet, it may not be as addictive as an actual betting website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 Another ethical issue that may be associated with CheapStakes, is that the idea of betting, even with points may cause some to argue that only people over the age of 18 should be allowed to play.</a:t>
            </a:r>
          </a:p>
          <a:p>
            <a:r>
              <a:rPr lang="en-GB" dirty="0" smtClean="0"/>
              <a:t>    However, Its perfectly legal to allow anyone of any age to bet as long as there is no money involved.</a:t>
            </a:r>
          </a:p>
          <a:p>
            <a:r>
              <a:rPr lang="en-GB" dirty="0" smtClean="0"/>
              <a:t>3. </a:t>
            </a:r>
            <a:r>
              <a:rPr lang="en-GB" sz="1200" b="0" i="0" kern="1200" dirty="0" smtClean="0">
                <a:solidFill>
                  <a:schemeClr val="tx1"/>
                </a:solidFill>
                <a:effectLst/>
                <a:latin typeface="+mn-lt"/>
                <a:ea typeface="+mn-ea"/>
                <a:cs typeface="+mn-cs"/>
              </a:rPr>
              <a:t>Another ethical</a:t>
            </a:r>
            <a:r>
              <a:rPr lang="en-GB" sz="1200" b="0" i="0" kern="1200" baseline="0" dirty="0" smtClean="0">
                <a:solidFill>
                  <a:schemeClr val="tx1"/>
                </a:solidFill>
                <a:effectLst/>
                <a:latin typeface="+mn-lt"/>
                <a:ea typeface="+mn-ea"/>
                <a:cs typeface="+mn-cs"/>
              </a:rPr>
              <a:t> issue is fraud; in some betting games, people are able to cheat and get away with it</a:t>
            </a: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    However, since this is an internet website, our code will</a:t>
            </a:r>
            <a:r>
              <a:rPr lang="en-GB" sz="1200" b="0" i="0" kern="1200" baseline="0" dirty="0" smtClean="0">
                <a:solidFill>
                  <a:schemeClr val="tx1"/>
                </a:solidFill>
                <a:effectLst/>
                <a:latin typeface="+mn-lt"/>
                <a:ea typeface="+mn-ea"/>
                <a:cs typeface="+mn-cs"/>
              </a:rPr>
              <a:t> prevent users from rigging the odds of a betting event/game.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523C53CE-86DF-4B6D-BD07-0BFE12B73571}" type="slidenum">
              <a:rPr lang="en-GB" smtClean="0"/>
              <a:t>29</a:t>
            </a:fld>
            <a:endParaRPr lang="en-GB"/>
          </a:p>
        </p:txBody>
      </p:sp>
    </p:spTree>
    <p:extLst>
      <p:ext uri="{BB962C8B-B14F-4D97-AF65-F5344CB8AC3E}">
        <p14:creationId xmlns:p14="http://schemas.microsoft.com/office/powerpoint/2010/main" val="176866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GB" dirty="0" smtClean="0"/>
              <a:t>The ethical and legal issue that under 18 year old individuals would be allowed to place bets on the website is nullified by the definition of gambling, which is ‘playing a game of chance for money’. Since our website only uses points, it is exempt from the over 18’s only law.</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GB"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0" i="0" kern="1200" dirty="0" smtClean="0">
                <a:solidFill>
                  <a:schemeClr val="tx1"/>
                </a:solidFill>
                <a:effectLst/>
                <a:latin typeface="+mn-lt"/>
                <a:ea typeface="+mn-ea"/>
                <a:cs typeface="+mn-cs"/>
              </a:rPr>
              <a:t>We must ensure that gambling is conducted fairly and openly</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     We</a:t>
            </a:r>
            <a:r>
              <a:rPr lang="en-GB" sz="1200" b="0" i="0" kern="1200" baseline="0" dirty="0" smtClean="0">
                <a:solidFill>
                  <a:schemeClr val="tx1"/>
                </a:solidFill>
                <a:effectLst/>
                <a:latin typeface="+mn-lt"/>
                <a:ea typeface="+mn-ea"/>
                <a:cs typeface="+mn-cs"/>
              </a:rPr>
              <a:t> will do this as our website code will prevent people from putting the odds in their favour. Betting is always done openly as anyone can see the bets made and the event details and the odds. </a:t>
            </a:r>
            <a:endParaRPr lang="en-GB"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GB"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523C53CE-86DF-4B6D-BD07-0BFE12B73571}" type="slidenum">
              <a:rPr lang="en-GB" smtClean="0"/>
              <a:t>30</a:t>
            </a:fld>
            <a:endParaRPr lang="en-GB"/>
          </a:p>
        </p:txBody>
      </p:sp>
    </p:spTree>
    <p:extLst>
      <p:ext uri="{BB962C8B-B14F-4D97-AF65-F5344CB8AC3E}">
        <p14:creationId xmlns:p14="http://schemas.microsoft.com/office/powerpoint/2010/main" val="412844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3E67D3-9BC7-4D78-A848-1EDEDDD8F9F7}" type="datetimeFigureOut">
              <a:rPr lang="en-US" smtClean="0"/>
              <a:pPr/>
              <a:t>12/2/2012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4910A-0AE4-4885-972C-64AD203A960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E67D3-9BC7-4D78-A848-1EDEDDD8F9F7}" type="datetimeFigureOut">
              <a:rPr lang="en-US" smtClean="0"/>
              <a:pPr/>
              <a:t>12/2/2012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4910A-0AE4-4885-972C-64AD203A960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E67D3-9BC7-4D78-A848-1EDEDDD8F9F7}" type="datetimeFigureOut">
              <a:rPr lang="en-US" smtClean="0"/>
              <a:pPr/>
              <a:t>12/2/2012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4910A-0AE4-4885-972C-64AD203A960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E67D3-9BC7-4D78-A848-1EDEDDD8F9F7}" type="datetimeFigureOut">
              <a:rPr lang="en-US" smtClean="0"/>
              <a:pPr/>
              <a:t>12/2/2012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4910A-0AE4-4885-972C-64AD203A960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3E67D3-9BC7-4D78-A848-1EDEDDD8F9F7}" type="datetimeFigureOut">
              <a:rPr lang="en-US" smtClean="0"/>
              <a:pPr/>
              <a:t>12/2/2012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A4910A-0AE4-4885-972C-64AD203A960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3E67D3-9BC7-4D78-A848-1EDEDDD8F9F7}" type="datetimeFigureOut">
              <a:rPr lang="en-US" smtClean="0"/>
              <a:pPr/>
              <a:t>12/2/2012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4910A-0AE4-4885-972C-64AD203A960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3E67D3-9BC7-4D78-A848-1EDEDDD8F9F7}" type="datetimeFigureOut">
              <a:rPr lang="en-US" smtClean="0"/>
              <a:pPr/>
              <a:t>12/2/2012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A4910A-0AE4-4885-972C-64AD203A960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3E67D3-9BC7-4D78-A848-1EDEDDD8F9F7}" type="datetimeFigureOut">
              <a:rPr lang="en-US" smtClean="0"/>
              <a:pPr/>
              <a:t>12/2/2012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A4910A-0AE4-4885-972C-64AD203A960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E67D3-9BC7-4D78-A848-1EDEDDD8F9F7}" type="datetimeFigureOut">
              <a:rPr lang="en-US" smtClean="0"/>
              <a:pPr/>
              <a:t>12/2/2012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A4910A-0AE4-4885-972C-64AD203A960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E67D3-9BC7-4D78-A848-1EDEDDD8F9F7}" type="datetimeFigureOut">
              <a:rPr lang="en-US" smtClean="0"/>
              <a:pPr/>
              <a:t>12/2/2012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4910A-0AE4-4885-972C-64AD203A960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E67D3-9BC7-4D78-A848-1EDEDDD8F9F7}" type="datetimeFigureOut">
              <a:rPr lang="en-US" smtClean="0"/>
              <a:pPr/>
              <a:t>12/2/2012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A4910A-0AE4-4885-972C-64AD203A960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E67D3-9BC7-4D78-A848-1EDEDDD8F9F7}" type="datetimeFigureOut">
              <a:rPr lang="en-US" smtClean="0"/>
              <a:pPr/>
              <a:t>12/2/2012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4910A-0AE4-4885-972C-64AD203A960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image" Target="../media/image24.jpeg"/><Relationship Id="rId4" Type="http://schemas.openxmlformats.org/officeDocument/2006/relationships/image" Target="../media/image2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eapstakes.jpg"/>
          <p:cNvPicPr>
            <a:picLocks noChangeAspect="1"/>
          </p:cNvPicPr>
          <p:nvPr/>
        </p:nvPicPr>
        <p:blipFill>
          <a:blip r:embed="rId2" cstate="print"/>
          <a:stretch>
            <a:fillRect/>
          </a:stretch>
        </p:blipFill>
        <p:spPr>
          <a:xfrm>
            <a:off x="0" y="-1143000"/>
            <a:ext cx="9144000" cy="9144000"/>
          </a:xfrm>
          <a:prstGeom prst="rect">
            <a:avLst/>
          </a:prstGeom>
        </p:spPr>
      </p:pic>
      <p:sp>
        <p:nvSpPr>
          <p:cNvPr id="3" name="TextBox 2"/>
          <p:cNvSpPr txBox="1"/>
          <p:nvPr/>
        </p:nvSpPr>
        <p:spPr>
          <a:xfrm>
            <a:off x="1600200" y="4724400"/>
            <a:ext cx="6477000" cy="523220"/>
          </a:xfrm>
          <a:prstGeom prst="rect">
            <a:avLst/>
          </a:prstGeom>
          <a:noFill/>
        </p:spPr>
        <p:txBody>
          <a:bodyPr wrap="square" rtlCol="0">
            <a:spAutoFit/>
          </a:bodyPr>
          <a:lstStyle/>
          <a:p>
            <a:r>
              <a:rPr lang="en-GB" sz="2800" dirty="0" smtClean="0">
                <a:solidFill>
                  <a:schemeClr val="bg1">
                    <a:lumMod val="85000"/>
                  </a:schemeClr>
                </a:solidFill>
                <a:latin typeface="Lucida Handwriting" pitchFamily="66" charset="0"/>
              </a:rPr>
              <a:t>“Cheap stakes for Cheapskates”</a:t>
            </a:r>
            <a:endParaRPr lang="en-US" sz="2800" dirty="0">
              <a:solidFill>
                <a:schemeClr val="bg1">
                  <a:lumMod val="85000"/>
                </a:schemeClr>
              </a:solidFill>
              <a:latin typeface="Lucida Handwriting" pitchFamily="66" charset="0"/>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bsitebackup2.jpg"/>
          <p:cNvPicPr>
            <a:picLocks noChangeAspect="1"/>
          </p:cNvPicPr>
          <p:nvPr/>
        </p:nvPicPr>
        <p:blipFill>
          <a:blip r:embed="rId2" cstate="print"/>
          <a:stretch>
            <a:fillRect/>
          </a:stretch>
        </p:blipFill>
        <p:spPr>
          <a:xfrm>
            <a:off x="3668551" y="0"/>
            <a:ext cx="5475449" cy="6858000"/>
          </a:xfrm>
          <a:prstGeom prst="rect">
            <a:avLst/>
          </a:prstGeom>
          <a:effectLst>
            <a:outerShdw blurRad="76200" dir="13500000" sy="23000" kx="1200000" algn="br" rotWithShape="0">
              <a:prstClr val="black">
                <a:alpha val="20000"/>
              </a:prstClr>
            </a:outerShdw>
          </a:effectLst>
        </p:spPr>
      </p:pic>
      <p:sp>
        <p:nvSpPr>
          <p:cNvPr id="8" name="Left Brace 7"/>
          <p:cNvSpPr/>
          <p:nvPr/>
        </p:nvSpPr>
        <p:spPr>
          <a:xfrm>
            <a:off x="3429000" y="0"/>
            <a:ext cx="76200" cy="7620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p:cNvSpPr/>
          <p:nvPr/>
        </p:nvSpPr>
        <p:spPr>
          <a:xfrm>
            <a:off x="3429000" y="838200"/>
            <a:ext cx="76200" cy="12192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e 11"/>
          <p:cNvSpPr/>
          <p:nvPr/>
        </p:nvSpPr>
        <p:spPr>
          <a:xfrm>
            <a:off x="3429000" y="2133600"/>
            <a:ext cx="76200" cy="17526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e 12"/>
          <p:cNvSpPr/>
          <p:nvPr/>
        </p:nvSpPr>
        <p:spPr>
          <a:xfrm>
            <a:off x="3429000" y="4114800"/>
            <a:ext cx="76200" cy="25908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TextBox 13"/>
          <p:cNvSpPr txBox="1"/>
          <p:nvPr/>
        </p:nvSpPr>
        <p:spPr>
          <a:xfrm>
            <a:off x="0" y="2743200"/>
            <a:ext cx="3276600" cy="646331"/>
          </a:xfrm>
          <a:prstGeom prst="rect">
            <a:avLst/>
          </a:prstGeom>
          <a:solidFill>
            <a:srgbClr val="292929">
              <a:alpha val="10196"/>
            </a:srgbClr>
          </a:solidFill>
        </p:spPr>
        <p:txBody>
          <a:bodyPr wrap="square" rtlCol="0">
            <a:spAutoFit/>
          </a:bodyPr>
          <a:lstStyle/>
          <a:p>
            <a:pPr algn="ctr"/>
            <a:r>
              <a:rPr lang="en-GB" dirty="0" smtClean="0"/>
              <a:t>A featured list of weekly and all time top-scoring users.</a:t>
            </a:r>
            <a:endParaRPr lang="en-US" dirty="0"/>
          </a:p>
        </p:txBody>
      </p:sp>
      <p:sp>
        <p:nvSpPr>
          <p:cNvPr id="16" name="TextBox 15"/>
          <p:cNvSpPr txBox="1"/>
          <p:nvPr/>
        </p:nvSpPr>
        <p:spPr>
          <a:xfrm>
            <a:off x="0" y="70884"/>
            <a:ext cx="3276600" cy="646331"/>
          </a:xfrm>
          <a:prstGeom prst="rect">
            <a:avLst/>
          </a:prstGeom>
          <a:solidFill>
            <a:srgbClr val="292929">
              <a:alpha val="10196"/>
            </a:srgbClr>
          </a:solidFill>
        </p:spPr>
        <p:txBody>
          <a:bodyPr wrap="square" rtlCol="0">
            <a:spAutoFit/>
          </a:bodyPr>
          <a:lstStyle/>
          <a:p>
            <a:pPr algn="ctr"/>
            <a:r>
              <a:rPr lang="en-GB" dirty="0" smtClean="0"/>
              <a:t>Navigation, login/logout, links to the user’s profile</a:t>
            </a:r>
            <a:endParaRPr lang="en-US" dirty="0"/>
          </a:p>
        </p:txBody>
      </p:sp>
      <p:sp>
        <p:nvSpPr>
          <p:cNvPr id="17" name="TextBox 16"/>
          <p:cNvSpPr txBox="1"/>
          <p:nvPr/>
        </p:nvSpPr>
        <p:spPr>
          <a:xfrm>
            <a:off x="0" y="1143000"/>
            <a:ext cx="3276600" cy="646331"/>
          </a:xfrm>
          <a:prstGeom prst="rect">
            <a:avLst/>
          </a:prstGeom>
          <a:solidFill>
            <a:srgbClr val="080808">
              <a:alpha val="21176"/>
            </a:srgbClr>
          </a:solidFill>
        </p:spPr>
        <p:txBody>
          <a:bodyPr wrap="square" rtlCol="0">
            <a:spAutoFit/>
          </a:bodyPr>
          <a:lstStyle/>
          <a:p>
            <a:pPr algn="ctr"/>
            <a:r>
              <a:rPr lang="en-GB" dirty="0" smtClean="0"/>
              <a:t>The most popular events of the week.</a:t>
            </a:r>
            <a:endParaRPr lang="en-US" dirty="0"/>
          </a:p>
        </p:txBody>
      </p:sp>
      <p:sp>
        <p:nvSpPr>
          <p:cNvPr id="18" name="TextBox 17"/>
          <p:cNvSpPr txBox="1"/>
          <p:nvPr/>
        </p:nvSpPr>
        <p:spPr>
          <a:xfrm>
            <a:off x="0" y="5257800"/>
            <a:ext cx="3276600" cy="369332"/>
          </a:xfrm>
          <a:prstGeom prst="rect">
            <a:avLst/>
          </a:prstGeom>
          <a:solidFill>
            <a:srgbClr val="080808">
              <a:alpha val="21176"/>
            </a:srgbClr>
          </a:solidFill>
        </p:spPr>
        <p:txBody>
          <a:bodyPr wrap="square" rtlCol="0">
            <a:spAutoFit/>
          </a:bodyPr>
          <a:lstStyle/>
          <a:p>
            <a:pPr algn="ctr"/>
            <a:r>
              <a:rPr lang="en-GB" dirty="0" smtClean="0"/>
              <a:t>A tabulated list of events.</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1000"/>
                                        <p:tgtEl>
                                          <p:spTgt spid="11"/>
                                        </p:tgtEl>
                                      </p:cBhvr>
                                    </p:animEffect>
                                    <p:set>
                                      <p:cBhvr>
                                        <p:cTn id="42" dur="1" fill="hold">
                                          <p:stCondLst>
                                            <p:cond delay="999"/>
                                          </p:stCondLst>
                                        </p:cTn>
                                        <p:tgtEl>
                                          <p:spTgt spid="1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12"/>
                                        </p:tgtEl>
                                      </p:cBhvr>
                                    </p:animEffect>
                                    <p:set>
                                      <p:cBhvr>
                                        <p:cTn id="45" dur="1" fill="hold">
                                          <p:stCondLst>
                                            <p:cond delay="999"/>
                                          </p:stCondLst>
                                        </p:cTn>
                                        <p:tgtEl>
                                          <p:spTgt spid="1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4"/>
                                        </p:tgtEl>
                                      </p:cBhvr>
                                    </p:animEffect>
                                    <p:set>
                                      <p:cBhvr>
                                        <p:cTn id="48" dur="1" fill="hold">
                                          <p:stCondLst>
                                            <p:cond delay="999"/>
                                          </p:stCondLst>
                                        </p:cTn>
                                        <p:tgtEl>
                                          <p:spTgt spid="1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16"/>
                                        </p:tgtEl>
                                      </p:cBhvr>
                                    </p:animEffect>
                                    <p:set>
                                      <p:cBhvr>
                                        <p:cTn id="51" dur="1" fill="hold">
                                          <p:stCondLst>
                                            <p:cond delay="999"/>
                                          </p:stCondLst>
                                        </p:cTn>
                                        <p:tgtEl>
                                          <p:spTgt spid="16"/>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17"/>
                                        </p:tgtEl>
                                      </p:cBhvr>
                                    </p:animEffect>
                                    <p:set>
                                      <p:cBhvr>
                                        <p:cTn id="54" dur="1" fill="hold">
                                          <p:stCondLst>
                                            <p:cond delay="999"/>
                                          </p:stCondLst>
                                        </p:cTn>
                                        <p:tgtEl>
                                          <p:spTgt spid="1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1000"/>
                                        <p:tgtEl>
                                          <p:spTgt spid="18"/>
                                        </p:tgtEl>
                                      </p:cBhvr>
                                    </p:animEffect>
                                    <p:set>
                                      <p:cBhvr>
                                        <p:cTn id="57" dur="1" fill="hold">
                                          <p:stCondLst>
                                            <p:cond delay="999"/>
                                          </p:stCondLst>
                                        </p:cTn>
                                        <p:tgtEl>
                                          <p:spTgt spid="18"/>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1000"/>
                                        <p:tgtEl>
                                          <p:spTgt spid="13"/>
                                        </p:tgtEl>
                                      </p:cBhvr>
                                    </p:animEffect>
                                    <p:set>
                                      <p:cBhvr>
                                        <p:cTn id="60" dur="1" fill="hold">
                                          <p:stCondLst>
                                            <p:cond delay="9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1000"/>
                                        <p:tgtEl>
                                          <p:spTgt spid="8"/>
                                        </p:tgtEl>
                                      </p:cBhvr>
                                    </p:animEffect>
                                    <p:set>
                                      <p:cBhvr>
                                        <p:cTn id="63" dur="1" fill="hold">
                                          <p:stCondLst>
                                            <p:cond delay="999"/>
                                          </p:stCondLst>
                                        </p:cTn>
                                        <p:tgtEl>
                                          <p:spTgt spid="8"/>
                                        </p:tgtEl>
                                        <p:attrNameLst>
                                          <p:attrName>style.visibility</p:attrName>
                                        </p:attrNameLst>
                                      </p:cBhvr>
                                      <p:to>
                                        <p:strVal val="hidden"/>
                                      </p:to>
                                    </p:set>
                                  </p:childTnLst>
                                </p:cTn>
                              </p:par>
                              <p:par>
                                <p:cTn id="64" presetID="6" presetClass="emph" presetSubtype="0" fill="hold" nodeType="withEffect">
                                  <p:stCondLst>
                                    <p:cond delay="0"/>
                                  </p:stCondLst>
                                  <p:childTnLst>
                                    <p:animScale>
                                      <p:cBhvr>
                                        <p:cTn id="65" dur="1000" fill="hold"/>
                                        <p:tgtEl>
                                          <p:spTgt spid="4"/>
                                        </p:tgtEl>
                                      </p:cBhvr>
                                      <p:by x="166000" y="166000"/>
                                    </p:animScale>
                                  </p:childTnLst>
                                </p:cTn>
                              </p:par>
                              <p:par>
                                <p:cTn id="66" presetID="35" presetClass="path" presetSubtype="0" accel="50000" decel="50000" fill="hold" nodeType="withEffect">
                                  <p:stCondLst>
                                    <p:cond delay="0"/>
                                  </p:stCondLst>
                                  <p:childTnLst>
                                    <p:animMotion origin="layout" path="M -8.33333E-7 2.53469E-6 L -0.2901 0.33441 " pathEditMode="relative" rAng="0" ptsTypes="AA">
                                      <p:cBhvr>
                                        <p:cTn id="67" dur="1000" fill="hold"/>
                                        <p:tgtEl>
                                          <p:spTgt spid="4"/>
                                        </p:tgtEl>
                                        <p:attrNameLst>
                                          <p:attrName>ppt_x</p:attrName>
                                          <p:attrName>ppt_y</p:attrName>
                                        </p:attrNameLst>
                                      </p:cBhvr>
                                      <p:rCtr x="-145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7" grpId="0" animBg="1"/>
      <p:bldP spid="17" grpId="1" animBg="1"/>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bsitebackup2.jpg"/>
          <p:cNvPicPr>
            <a:picLocks noChangeAspect="1"/>
          </p:cNvPicPr>
          <p:nvPr/>
        </p:nvPicPr>
        <p:blipFill>
          <a:blip r:embed="rId2" cstate="print"/>
          <a:stretch>
            <a:fillRect/>
          </a:stretch>
        </p:blipFill>
        <p:spPr>
          <a:xfrm>
            <a:off x="0" y="0"/>
            <a:ext cx="9144000" cy="11452860"/>
          </a:xfrm>
          <a:prstGeom prst="rect">
            <a:avLst/>
          </a:prstGeom>
        </p:spPr>
      </p:pic>
      <p:sp>
        <p:nvSpPr>
          <p:cNvPr id="5" name="Rectangle 4"/>
          <p:cNvSpPr/>
          <p:nvPr/>
        </p:nvSpPr>
        <p:spPr>
          <a:xfrm>
            <a:off x="0" y="3581400"/>
            <a:ext cx="9144000" cy="3657600"/>
          </a:xfrm>
          <a:prstGeom prst="rect">
            <a:avLst/>
          </a:prstGeom>
          <a:solidFill>
            <a:srgbClr val="080808">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6" name="TextBox 5"/>
          <p:cNvSpPr txBox="1"/>
          <p:nvPr/>
        </p:nvSpPr>
        <p:spPr>
          <a:xfrm>
            <a:off x="0" y="3581400"/>
            <a:ext cx="9144000" cy="461665"/>
          </a:xfrm>
          <a:prstGeom prst="rect">
            <a:avLst/>
          </a:prstGeom>
          <a:noFill/>
        </p:spPr>
        <p:txBody>
          <a:bodyPr wrap="square" rtlCol="0">
            <a:spAutoFit/>
          </a:bodyPr>
          <a:lstStyle/>
          <a:p>
            <a:pPr algn="ctr"/>
            <a:r>
              <a:rPr lang="en-GB" sz="2400" dirty="0" smtClean="0">
                <a:solidFill>
                  <a:schemeClr val="bg1"/>
                </a:solidFill>
              </a:rPr>
              <a:t>Top of the homepage</a:t>
            </a:r>
            <a:endParaRPr lang="en-US" sz="2400" dirty="0">
              <a:solidFill>
                <a:schemeClr val="bg1"/>
              </a:solidFill>
            </a:endParaRPr>
          </a:p>
        </p:txBody>
      </p:sp>
      <p:sp>
        <p:nvSpPr>
          <p:cNvPr id="7" name="TextBox 6"/>
          <p:cNvSpPr txBox="1"/>
          <p:nvPr/>
        </p:nvSpPr>
        <p:spPr>
          <a:xfrm>
            <a:off x="0" y="41148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Quick access to the most popular events of the week</a:t>
            </a:r>
            <a:endParaRPr lang="en-US" dirty="0">
              <a:solidFill>
                <a:schemeClr val="bg1"/>
              </a:solidFill>
            </a:endParaRPr>
          </a:p>
        </p:txBody>
      </p:sp>
      <p:sp>
        <p:nvSpPr>
          <p:cNvPr id="8" name="Rectangle 7"/>
          <p:cNvSpPr/>
          <p:nvPr/>
        </p:nvSpPr>
        <p:spPr>
          <a:xfrm>
            <a:off x="1219200" y="1447800"/>
            <a:ext cx="6629400" cy="213360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0" y="46482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User account settings: Login, logout, signup</a:t>
            </a:r>
            <a:endParaRPr lang="en-US" dirty="0">
              <a:solidFill>
                <a:schemeClr val="bg1"/>
              </a:solidFill>
            </a:endParaRPr>
          </a:p>
        </p:txBody>
      </p:sp>
      <p:sp>
        <p:nvSpPr>
          <p:cNvPr id="10" name="Rectangle 9"/>
          <p:cNvSpPr/>
          <p:nvPr/>
        </p:nvSpPr>
        <p:spPr>
          <a:xfrm>
            <a:off x="6096000" y="0"/>
            <a:ext cx="3048000" cy="685800"/>
          </a:xfrm>
          <a:prstGeom prst="rect">
            <a:avLst/>
          </a:prstGeom>
          <a:solidFill>
            <a:srgbClr val="99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51816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Navigation bar which remains at the top</a:t>
            </a:r>
            <a:endParaRPr lang="en-US" dirty="0">
              <a:solidFill>
                <a:schemeClr val="bg1"/>
              </a:solidFill>
            </a:endParaRPr>
          </a:p>
        </p:txBody>
      </p:sp>
      <p:sp>
        <p:nvSpPr>
          <p:cNvPr id="13" name="Rectangle 12"/>
          <p:cNvSpPr/>
          <p:nvPr/>
        </p:nvSpPr>
        <p:spPr>
          <a:xfrm>
            <a:off x="0" y="0"/>
            <a:ext cx="9144000" cy="304800"/>
          </a:xfrm>
          <a:prstGeom prst="rect">
            <a:avLst/>
          </a:prstGeom>
          <a:solidFill>
            <a:srgbClr val="99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repeatCount="2000" fill="hold" grpId="0"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500"/>
                            </p:stCondLst>
                            <p:childTnLst>
                              <p:par>
                                <p:cTn id="21" presetID="10" presetClass="exit" presetSubtype="0" fill="hold" grpId="1" nodeType="afterEffect">
                                  <p:stCondLst>
                                    <p:cond delay="0"/>
                                  </p:stCondLst>
                                  <p:childTnLst>
                                    <p:animEffect transition="out" filter="fade">
                                      <p:cBhvr>
                                        <p:cTn id="22" dur="1000"/>
                                        <p:tgtEl>
                                          <p:spTgt spid="8"/>
                                        </p:tgtEl>
                                      </p:cBhvr>
                                    </p:animEffect>
                                    <p:set>
                                      <p:cBhvr>
                                        <p:cTn id="23" dur="1" fill="hold">
                                          <p:stCondLst>
                                            <p:cond delay="9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500"/>
                            </p:stCondLst>
                            <p:childTnLst>
                              <p:par>
                                <p:cTn id="30" presetID="10" presetClass="entr" presetSubtype="0" repeatCount="2000" fill="hold" grpId="0" nodeType="afterEffect">
                                  <p:stCondLst>
                                    <p:cond delay="10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2500"/>
                            </p:stCondLst>
                            <p:childTnLst>
                              <p:par>
                                <p:cTn id="34" presetID="10" presetClass="exit" presetSubtype="0" fill="hold" grpId="1" nodeType="afterEffect">
                                  <p:stCondLst>
                                    <p:cond delay="0"/>
                                  </p:stCondLst>
                                  <p:childTnLst>
                                    <p:animEffect transition="out" filter="fade">
                                      <p:cBhvr>
                                        <p:cTn id="35" dur="1000"/>
                                        <p:tgtEl>
                                          <p:spTgt spid="10"/>
                                        </p:tgtEl>
                                      </p:cBhvr>
                                    </p:animEffect>
                                    <p:set>
                                      <p:cBhvr>
                                        <p:cTn id="36" dur="1" fill="hold">
                                          <p:stCondLst>
                                            <p:cond delay="999"/>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500"/>
                            </p:stCondLst>
                            <p:childTnLst>
                              <p:par>
                                <p:cTn id="43" presetID="10" presetClass="entr" presetSubtype="0" repeatCount="2000" fill="hold" grpId="0" nodeType="afterEffect">
                                  <p:stCondLst>
                                    <p:cond delay="100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2500"/>
                            </p:stCondLst>
                            <p:childTnLst>
                              <p:par>
                                <p:cTn id="47" presetID="10" presetClass="exit" presetSubtype="0" fill="hold" grpId="1" nodeType="afterEffect">
                                  <p:stCondLst>
                                    <p:cond delay="0"/>
                                  </p:stCondLst>
                                  <p:childTnLst>
                                    <p:animEffect transition="out" filter="fade">
                                      <p:cBhvr>
                                        <p:cTn id="48" dur="1000"/>
                                        <p:tgtEl>
                                          <p:spTgt spid="13"/>
                                        </p:tgtEl>
                                      </p:cBhvr>
                                    </p:animEffect>
                                    <p:set>
                                      <p:cBhvr>
                                        <p:cTn id="49" dur="1" fill="hold">
                                          <p:stCondLst>
                                            <p:cond delay="999"/>
                                          </p:stCondLst>
                                        </p:cTn>
                                        <p:tgtEl>
                                          <p:spTgt spid="1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64" presetClass="path" presetSubtype="0" accel="50000" decel="50000" fill="hold" nodeType="clickEffect">
                                  <p:stCondLst>
                                    <p:cond delay="0"/>
                                  </p:stCondLst>
                                  <p:childTnLst>
                                    <p:animMotion origin="layout" path="M 0 -3.7037E-6 L 0 -0.53495 " pathEditMode="relative" rAng="0" ptsTypes="AA">
                                      <p:cBhvr>
                                        <p:cTn id="53" dur="2000" fill="hold"/>
                                        <p:tgtEl>
                                          <p:spTgt spid="4"/>
                                        </p:tgtEl>
                                        <p:attrNameLst>
                                          <p:attrName>ppt_x</p:attrName>
                                          <p:attrName>ppt_y</p:attrName>
                                        </p:attrNameLst>
                                      </p:cBhvr>
                                      <p:rCtr x="0" y="-268"/>
                                    </p:animMotion>
                                  </p:childTnLst>
                                </p:cTn>
                              </p:par>
                              <p:par>
                                <p:cTn id="54" presetID="10" presetClass="exit" presetSubtype="0" fill="hold" grpId="0" nodeType="withEffect">
                                  <p:stCondLst>
                                    <p:cond delay="0"/>
                                  </p:stCondLst>
                                  <p:childTnLst>
                                    <p:animEffect transition="out" filter="fade">
                                      <p:cBhvr>
                                        <p:cTn id="55" dur="500"/>
                                        <p:tgtEl>
                                          <p:spTgt spid="6"/>
                                        </p:tgtEl>
                                      </p:cBhvr>
                                    </p:animEffect>
                                    <p:set>
                                      <p:cBhvr>
                                        <p:cTn id="56" dur="1" fill="hold">
                                          <p:stCondLst>
                                            <p:cond delay="499"/>
                                          </p:stCondLst>
                                        </p:cTn>
                                        <p:tgtEl>
                                          <p:spTgt spid="6"/>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64" presetClass="path" presetSubtype="0" accel="50000" decel="50000" fill="hold" grpId="1" nodeType="withEffect">
                                  <p:stCondLst>
                                    <p:cond delay="0"/>
                                  </p:stCondLst>
                                  <p:childTnLst>
                                    <p:animMotion origin="layout" path="M 0 4.44444E-6 L 0 -0.04445 " pathEditMode="relative" rAng="0" ptsTypes="AA">
                                      <p:cBhvr>
                                        <p:cTn id="67" dur="2000" fill="hold"/>
                                        <p:tgtEl>
                                          <p:spTgt spid="5"/>
                                        </p:tgtEl>
                                        <p:attrNameLst>
                                          <p:attrName>ppt_x</p:attrName>
                                          <p:attrName>ppt_y</p:attrName>
                                        </p:attrNameLst>
                                      </p:cBhvr>
                                      <p:rCtr x="0" y="-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P spid="7" grpId="0"/>
      <p:bldP spid="7" grpId="1"/>
      <p:bldP spid="8" grpId="0" animBg="1"/>
      <p:bldP spid="8" grpId="1" animBg="1"/>
      <p:bldP spid="9" grpId="0"/>
      <p:bldP spid="9" grpId="1"/>
      <p:bldP spid="10" grpId="0" animBg="1"/>
      <p:bldP spid="10" grpId="1" animBg="1"/>
      <p:bldP spid="11" grpId="0"/>
      <p:bldP spid="11" grpId="1"/>
      <p:bldP spid="13" grpId="0" animBg="1"/>
      <p:bldP spid="1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bsitebackup2.jpg"/>
          <p:cNvPicPr>
            <a:picLocks noChangeAspect="1"/>
          </p:cNvPicPr>
          <p:nvPr/>
        </p:nvPicPr>
        <p:blipFill>
          <a:blip r:embed="rId2" cstate="print"/>
          <a:stretch>
            <a:fillRect/>
          </a:stretch>
        </p:blipFill>
        <p:spPr>
          <a:xfrm>
            <a:off x="0" y="-3657600"/>
            <a:ext cx="9144000" cy="11452860"/>
          </a:xfrm>
          <a:prstGeom prst="rect">
            <a:avLst/>
          </a:prstGeom>
        </p:spPr>
      </p:pic>
      <p:sp>
        <p:nvSpPr>
          <p:cNvPr id="5" name="Rectangle 4"/>
          <p:cNvSpPr/>
          <p:nvPr/>
        </p:nvSpPr>
        <p:spPr>
          <a:xfrm>
            <a:off x="0" y="3285460"/>
            <a:ext cx="9144000" cy="3572540"/>
          </a:xfrm>
          <a:prstGeom prst="rect">
            <a:avLst/>
          </a:prstGeom>
          <a:solidFill>
            <a:srgbClr val="080808">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6" name="TextBox 5"/>
          <p:cNvSpPr txBox="1"/>
          <p:nvPr/>
        </p:nvSpPr>
        <p:spPr>
          <a:xfrm>
            <a:off x="0" y="3276600"/>
            <a:ext cx="9144000" cy="461665"/>
          </a:xfrm>
          <a:prstGeom prst="rect">
            <a:avLst/>
          </a:prstGeom>
          <a:noFill/>
        </p:spPr>
        <p:txBody>
          <a:bodyPr wrap="square" rtlCol="0">
            <a:spAutoFit/>
          </a:bodyPr>
          <a:lstStyle/>
          <a:p>
            <a:pPr algn="ctr"/>
            <a:r>
              <a:rPr lang="en-GB" sz="2400" dirty="0" err="1" smtClean="0">
                <a:solidFill>
                  <a:schemeClr val="bg1"/>
                </a:solidFill>
              </a:rPr>
              <a:t>Leaderboards</a:t>
            </a:r>
            <a:endParaRPr lang="en-US" sz="2400" dirty="0">
              <a:solidFill>
                <a:schemeClr val="bg1"/>
              </a:solidFill>
            </a:endParaRPr>
          </a:p>
        </p:txBody>
      </p:sp>
      <p:sp>
        <p:nvSpPr>
          <p:cNvPr id="7" name="TextBox 6"/>
          <p:cNvSpPr txBox="1"/>
          <p:nvPr/>
        </p:nvSpPr>
        <p:spPr>
          <a:xfrm>
            <a:off x="0" y="38862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By default, the highest scoring users of the week are loaded.</a:t>
            </a:r>
            <a:endParaRPr lang="en-US" dirty="0">
              <a:solidFill>
                <a:schemeClr val="bg1"/>
              </a:solidFill>
            </a:endParaRPr>
          </a:p>
        </p:txBody>
      </p:sp>
      <p:sp>
        <p:nvSpPr>
          <p:cNvPr id="8" name="Rectangle 7"/>
          <p:cNvSpPr/>
          <p:nvPr/>
        </p:nvSpPr>
        <p:spPr>
          <a:xfrm>
            <a:off x="1447800" y="838200"/>
            <a:ext cx="6248400" cy="213360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US" dirty="0"/>
          </a:p>
        </p:txBody>
      </p:sp>
      <p:sp>
        <p:nvSpPr>
          <p:cNvPr id="9" name="TextBox 8"/>
          <p:cNvSpPr txBox="1"/>
          <p:nvPr/>
        </p:nvSpPr>
        <p:spPr>
          <a:xfrm>
            <a:off x="0" y="43434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Can switch between weekly and all time top users. In all time view, the user’s position is shown.</a:t>
            </a:r>
            <a:endParaRPr lang="en-US" dirty="0">
              <a:solidFill>
                <a:schemeClr val="bg1"/>
              </a:solidFill>
            </a:endParaRPr>
          </a:p>
        </p:txBody>
      </p:sp>
      <p:sp>
        <p:nvSpPr>
          <p:cNvPr id="10" name="Rectangle 9"/>
          <p:cNvSpPr/>
          <p:nvPr/>
        </p:nvSpPr>
        <p:spPr>
          <a:xfrm>
            <a:off x="1447800" y="304800"/>
            <a:ext cx="2438400" cy="38100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US" dirty="0"/>
          </a:p>
        </p:txBody>
      </p:sp>
      <p:pic>
        <p:nvPicPr>
          <p:cNvPr id="11" name="Picture 10" descr="topusers.png"/>
          <p:cNvPicPr>
            <a:picLocks noChangeAspect="1"/>
          </p:cNvPicPr>
          <p:nvPr/>
        </p:nvPicPr>
        <p:blipFill>
          <a:blip r:embed="rId3" cstate="print"/>
          <a:stretch>
            <a:fillRect/>
          </a:stretch>
        </p:blipFill>
        <p:spPr>
          <a:xfrm>
            <a:off x="0" y="304800"/>
            <a:ext cx="9144000" cy="2842260"/>
          </a:xfrm>
          <a:prstGeom prst="rect">
            <a:avLst/>
          </a:prstGeom>
        </p:spPr>
      </p:pic>
      <p:sp>
        <p:nvSpPr>
          <p:cNvPr id="12" name="Rectangle 11"/>
          <p:cNvSpPr/>
          <p:nvPr/>
        </p:nvSpPr>
        <p:spPr>
          <a:xfrm>
            <a:off x="1447800" y="304800"/>
            <a:ext cx="2438400" cy="38100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t>
            </a:r>
            <a:endParaRPr lang="en-US" dirty="0"/>
          </a:p>
        </p:txBody>
      </p:sp>
      <p:sp>
        <p:nvSpPr>
          <p:cNvPr id="13" name="TextBox 12"/>
          <p:cNvSpPr txBox="1"/>
          <p:nvPr/>
        </p:nvSpPr>
        <p:spPr>
          <a:xfrm>
            <a:off x="0" y="48006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Clicking on a user’s entry will take you to their </a:t>
            </a:r>
            <a:r>
              <a:rPr lang="en-GB" dirty="0" err="1" smtClean="0">
                <a:solidFill>
                  <a:schemeClr val="bg1"/>
                </a:solidFill>
              </a:rPr>
              <a:t>userpage</a:t>
            </a:r>
            <a:endParaRPr lang="en-US" dirty="0">
              <a:solidFill>
                <a:schemeClr val="bg1"/>
              </a:solidFill>
            </a:endParaRPr>
          </a:p>
        </p:txBody>
      </p:sp>
      <p:sp>
        <p:nvSpPr>
          <p:cNvPr id="15" name="Rectangle 14"/>
          <p:cNvSpPr/>
          <p:nvPr/>
        </p:nvSpPr>
        <p:spPr>
          <a:xfrm>
            <a:off x="1676400" y="990600"/>
            <a:ext cx="1371600" cy="1371600"/>
          </a:xfrm>
          <a:prstGeom prst="rect">
            <a:avLst/>
          </a:prstGeom>
          <a:solidFill>
            <a:srgbClr val="99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10000" y="990600"/>
            <a:ext cx="3810000" cy="304800"/>
          </a:xfrm>
          <a:prstGeom prst="rect">
            <a:avLst/>
          </a:prstGeom>
          <a:solidFill>
            <a:srgbClr val="99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10000" y="1295400"/>
            <a:ext cx="3810000" cy="304800"/>
          </a:xfrm>
          <a:prstGeom prst="rect">
            <a:avLst/>
          </a:prstGeom>
          <a:solidFill>
            <a:srgbClr val="99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810000" y="1600200"/>
            <a:ext cx="3810000" cy="304800"/>
          </a:xfrm>
          <a:prstGeom prst="rect">
            <a:avLst/>
          </a:prstGeom>
          <a:solidFill>
            <a:srgbClr val="99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819525" y="1905000"/>
            <a:ext cx="3810000" cy="304800"/>
          </a:xfrm>
          <a:prstGeom prst="rect">
            <a:avLst/>
          </a:prstGeom>
          <a:solidFill>
            <a:srgbClr val="99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810000" y="2209800"/>
            <a:ext cx="3810000" cy="304800"/>
          </a:xfrm>
          <a:prstGeom prst="rect">
            <a:avLst/>
          </a:prstGeom>
          <a:solidFill>
            <a:srgbClr val="99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00475" y="2514600"/>
            <a:ext cx="3810000" cy="304800"/>
          </a:xfrm>
          <a:prstGeom prst="rect">
            <a:avLst/>
          </a:prstGeom>
          <a:solidFill>
            <a:srgbClr val="99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repeatCount="2000" fill="hold" grpId="0" nodeType="afterEffect">
                                  <p:stCondLst>
                                    <p:cond delay="10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2500"/>
                            </p:stCondLst>
                            <p:childTnLst>
                              <p:par>
                                <p:cTn id="18" presetID="10" presetClass="exit" presetSubtype="0" fill="hold" grpId="1" nodeType="afterEffect">
                                  <p:stCondLst>
                                    <p:cond delay="0"/>
                                  </p:stCondLst>
                                  <p:childTnLst>
                                    <p:animEffect transition="out" filter="fade">
                                      <p:cBhvr>
                                        <p:cTn id="19" dur="1000"/>
                                        <p:tgtEl>
                                          <p:spTgt spid="8"/>
                                        </p:tgtEl>
                                      </p:cBhvr>
                                    </p:animEffect>
                                    <p:set>
                                      <p:cBhvr>
                                        <p:cTn id="20" dur="1" fill="hold">
                                          <p:stCondLst>
                                            <p:cond delay="9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10" presetClass="entr" presetSubtype="0" repeatCount="2000" fill="hold" grpId="0" nodeType="afterEffect">
                                  <p:stCondLst>
                                    <p:cond delay="10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2500"/>
                            </p:stCondLst>
                            <p:childTnLst>
                              <p:par>
                                <p:cTn id="31" presetID="10" presetClass="exit" presetSubtype="0" fill="hold" grpId="1" nodeType="afterEffect">
                                  <p:stCondLst>
                                    <p:cond delay="0"/>
                                  </p:stCondLst>
                                  <p:childTnLst>
                                    <p:animEffect transition="out" filter="fade">
                                      <p:cBhvr>
                                        <p:cTn id="32" dur="1000"/>
                                        <p:tgtEl>
                                          <p:spTgt spid="10"/>
                                        </p:tgtEl>
                                      </p:cBhvr>
                                    </p:animEffect>
                                    <p:set>
                                      <p:cBhvr>
                                        <p:cTn id="33" dur="1" fill="hold">
                                          <p:stCondLst>
                                            <p:cond delay="999"/>
                                          </p:stCondLst>
                                        </p:cTn>
                                        <p:tgtEl>
                                          <p:spTgt spid="10"/>
                                        </p:tgtEl>
                                        <p:attrNameLst>
                                          <p:attrName>style.visibility</p:attrName>
                                        </p:attrNameLst>
                                      </p:cBhvr>
                                      <p:to>
                                        <p:strVal val="hidden"/>
                                      </p:to>
                                    </p:se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1000"/>
                            </p:stCondLst>
                            <p:childTnLst>
                              <p:par>
                                <p:cTn id="48" presetID="10" presetClass="exit" presetSubtype="0" fill="hold" grpId="1" nodeType="afterEffect">
                                  <p:stCondLst>
                                    <p:cond delay="0"/>
                                  </p:stCondLst>
                                  <p:childTnLst>
                                    <p:animEffect transition="out" filter="fad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childTnLst>
                          </p:cTn>
                        </p:par>
                        <p:par>
                          <p:cTn id="51" fill="hold">
                            <p:stCondLst>
                              <p:cond delay="1500"/>
                            </p:stCondLst>
                            <p:childTnLst>
                              <p:par>
                                <p:cTn id="52" presetID="10" presetClass="entr" presetSubtype="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par>
                          <p:cTn id="55" fill="hold">
                            <p:stCondLst>
                              <p:cond delay="2000"/>
                            </p:stCondLst>
                            <p:childTnLst>
                              <p:par>
                                <p:cTn id="56" presetID="10" presetClass="exit" presetSubtype="0" fill="hold" grpId="1" nodeType="afterEffect">
                                  <p:stCondLst>
                                    <p:cond delay="0"/>
                                  </p:stCondLst>
                                  <p:childTnLst>
                                    <p:animEffect transition="out" filter="fade">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childTnLst>
                          </p:cTn>
                        </p:par>
                        <p:par>
                          <p:cTn id="59" fill="hold">
                            <p:stCondLst>
                              <p:cond delay="250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par>
                          <p:cTn id="63" fill="hold">
                            <p:stCondLst>
                              <p:cond delay="3000"/>
                            </p:stCondLst>
                            <p:childTnLst>
                              <p:par>
                                <p:cTn id="64" presetID="10" presetClass="exit" presetSubtype="0" fill="hold" grpId="1" nodeType="afterEffect">
                                  <p:stCondLst>
                                    <p:cond delay="0"/>
                                  </p:stCondLst>
                                  <p:childTnLst>
                                    <p:animEffect transition="out" filter="fade">
                                      <p:cBhvr>
                                        <p:cTn id="65" dur="500"/>
                                        <p:tgtEl>
                                          <p:spTgt spid="22"/>
                                        </p:tgtEl>
                                      </p:cBhvr>
                                    </p:animEffect>
                                    <p:set>
                                      <p:cBhvr>
                                        <p:cTn id="66" dur="1" fill="hold">
                                          <p:stCondLst>
                                            <p:cond delay="499"/>
                                          </p:stCondLst>
                                        </p:cTn>
                                        <p:tgtEl>
                                          <p:spTgt spid="22"/>
                                        </p:tgtEl>
                                        <p:attrNameLst>
                                          <p:attrName>style.visibility</p:attrName>
                                        </p:attrNameLst>
                                      </p:cBhvr>
                                      <p:to>
                                        <p:strVal val="hidden"/>
                                      </p:to>
                                    </p:set>
                                  </p:childTnLst>
                                </p:cTn>
                              </p:par>
                            </p:childTnLst>
                          </p:cTn>
                        </p:par>
                        <p:par>
                          <p:cTn id="67" fill="hold">
                            <p:stCondLst>
                              <p:cond delay="3500"/>
                            </p:stCondLst>
                            <p:childTnLst>
                              <p:par>
                                <p:cTn id="68" presetID="10" presetClass="entr" presetSubtype="0"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childTnLst>
                          </p:cTn>
                        </p:par>
                        <p:par>
                          <p:cTn id="71" fill="hold">
                            <p:stCondLst>
                              <p:cond delay="4000"/>
                            </p:stCondLst>
                            <p:childTnLst>
                              <p:par>
                                <p:cTn id="72" presetID="10" presetClass="exit" presetSubtype="0" fill="hold" grpId="1" nodeType="afterEffect">
                                  <p:stCondLst>
                                    <p:cond delay="0"/>
                                  </p:stCondLst>
                                  <p:childTnLst>
                                    <p:animEffect transition="out" filter="fade">
                                      <p:cBhvr>
                                        <p:cTn id="73" dur="500"/>
                                        <p:tgtEl>
                                          <p:spTgt spid="23"/>
                                        </p:tgtEl>
                                      </p:cBhvr>
                                    </p:animEffect>
                                    <p:set>
                                      <p:cBhvr>
                                        <p:cTn id="74" dur="1" fill="hold">
                                          <p:stCondLst>
                                            <p:cond delay="499"/>
                                          </p:stCondLst>
                                        </p:cTn>
                                        <p:tgtEl>
                                          <p:spTgt spid="23"/>
                                        </p:tgtEl>
                                        <p:attrNameLst>
                                          <p:attrName>style.visibility</p:attrName>
                                        </p:attrNameLst>
                                      </p:cBhvr>
                                      <p:to>
                                        <p:strVal val="hidden"/>
                                      </p:to>
                                    </p:set>
                                  </p:childTnLst>
                                </p:cTn>
                              </p:par>
                            </p:childTnLst>
                          </p:cTn>
                        </p:par>
                        <p:par>
                          <p:cTn id="75" fill="hold">
                            <p:stCondLst>
                              <p:cond delay="4500"/>
                            </p:stCondLst>
                            <p:childTnLst>
                              <p:par>
                                <p:cTn id="76" presetID="10"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par>
                          <p:cTn id="79" fill="hold">
                            <p:stCondLst>
                              <p:cond delay="5000"/>
                            </p:stCondLst>
                            <p:childTnLst>
                              <p:par>
                                <p:cTn id="80" presetID="10" presetClass="exit" presetSubtype="0" fill="hold" grpId="1" nodeType="afterEffect">
                                  <p:stCondLst>
                                    <p:cond delay="0"/>
                                  </p:stCondLst>
                                  <p:childTnLst>
                                    <p:animEffect transition="out" filter="fade">
                                      <p:cBhvr>
                                        <p:cTn id="81" dur="500"/>
                                        <p:tgtEl>
                                          <p:spTgt spid="24"/>
                                        </p:tgtEl>
                                      </p:cBhvr>
                                    </p:animEffect>
                                    <p:set>
                                      <p:cBhvr>
                                        <p:cTn id="82" dur="1" fill="hold">
                                          <p:stCondLst>
                                            <p:cond delay="499"/>
                                          </p:stCondLst>
                                        </p:cTn>
                                        <p:tgtEl>
                                          <p:spTgt spid="24"/>
                                        </p:tgtEl>
                                        <p:attrNameLst>
                                          <p:attrName>style.visibility</p:attrName>
                                        </p:attrNameLst>
                                      </p:cBhvr>
                                      <p:to>
                                        <p:strVal val="hidden"/>
                                      </p:to>
                                    </p:set>
                                  </p:childTnLst>
                                </p:cTn>
                              </p:par>
                            </p:childTnLst>
                          </p:cTn>
                        </p:par>
                        <p:par>
                          <p:cTn id="83" fill="hold">
                            <p:stCondLst>
                              <p:cond delay="55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000"/>
                            </p:stCondLst>
                            <p:childTnLst>
                              <p:par>
                                <p:cTn id="88" presetID="10" presetClass="exit" presetSubtype="0" fill="hold" grpId="1" nodeType="afterEffect">
                                  <p:stCondLst>
                                    <p:cond delay="0"/>
                                  </p:stCondLst>
                                  <p:childTnLst>
                                    <p:animEffect transition="out" filter="fade">
                                      <p:cBhvr>
                                        <p:cTn id="89" dur="500"/>
                                        <p:tgtEl>
                                          <p:spTgt spid="25"/>
                                        </p:tgtEl>
                                      </p:cBhvr>
                                    </p:animEffect>
                                    <p:set>
                                      <p:cBhvr>
                                        <p:cTn id="90" dur="1" fill="hold">
                                          <p:stCondLst>
                                            <p:cond delay="499"/>
                                          </p:stCondLst>
                                        </p:cTn>
                                        <p:tgtEl>
                                          <p:spTgt spid="25"/>
                                        </p:tgtEl>
                                        <p:attrNameLst>
                                          <p:attrName>style.visibility</p:attrName>
                                        </p:attrNameLst>
                                      </p:cBhvr>
                                      <p:to>
                                        <p:strVal val="hidden"/>
                                      </p:to>
                                    </p:set>
                                  </p:childTnLst>
                                </p:cTn>
                              </p:par>
                            </p:childTnLst>
                          </p:cTn>
                        </p:par>
                        <p:par>
                          <p:cTn id="91" fill="hold">
                            <p:stCondLst>
                              <p:cond delay="6500"/>
                            </p:stCondLst>
                            <p:childTnLst>
                              <p:par>
                                <p:cTn id="92" presetID="10" presetClass="entr" presetSubtype="0" fill="hold" grpId="0" nodeType="after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childTnLst>
                                </p:cTn>
                              </p:par>
                            </p:childTnLst>
                          </p:cTn>
                        </p:par>
                        <p:par>
                          <p:cTn id="95" fill="hold">
                            <p:stCondLst>
                              <p:cond delay="7000"/>
                            </p:stCondLst>
                            <p:childTnLst>
                              <p:par>
                                <p:cTn id="96" presetID="10" presetClass="exit" presetSubtype="0" fill="hold" grpId="1" nodeType="afterEffect">
                                  <p:stCondLst>
                                    <p:cond delay="0"/>
                                  </p:stCondLst>
                                  <p:childTnLst>
                                    <p:animEffect transition="out" filter="fade">
                                      <p:cBhvr>
                                        <p:cTn id="97" dur="500"/>
                                        <p:tgtEl>
                                          <p:spTgt spid="26"/>
                                        </p:tgtEl>
                                      </p:cBhvr>
                                    </p:animEffect>
                                    <p:set>
                                      <p:cBhvr>
                                        <p:cTn id="98" dur="1" fill="hold">
                                          <p:stCondLst>
                                            <p:cond delay="499"/>
                                          </p:stCondLst>
                                        </p:cTn>
                                        <p:tgtEl>
                                          <p:spTgt spid="2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repeatCount="2000"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fade">
                                      <p:cBhvr>
                                        <p:cTn id="103" dur="500"/>
                                        <p:tgtEl>
                                          <p:spTgt spid="12"/>
                                        </p:tgtEl>
                                      </p:cBhvr>
                                    </p:animEffect>
                                  </p:childTnLst>
                                </p:cTn>
                              </p:par>
                            </p:childTnLst>
                          </p:cTn>
                        </p:par>
                        <p:par>
                          <p:cTn id="104" fill="hold">
                            <p:stCondLst>
                              <p:cond delay="1000"/>
                            </p:stCondLst>
                            <p:childTnLst>
                              <p:par>
                                <p:cTn id="105" presetID="10" presetClass="exit" presetSubtype="0" fill="hold" grpId="1" nodeType="afterEffect">
                                  <p:stCondLst>
                                    <p:cond delay="0"/>
                                  </p:stCondLst>
                                  <p:childTnLst>
                                    <p:animEffect transition="out" filter="fade">
                                      <p:cBhvr>
                                        <p:cTn id="106" dur="1000"/>
                                        <p:tgtEl>
                                          <p:spTgt spid="12"/>
                                        </p:tgtEl>
                                      </p:cBhvr>
                                    </p:animEffect>
                                    <p:set>
                                      <p:cBhvr>
                                        <p:cTn id="107" dur="1" fill="hold">
                                          <p:stCondLst>
                                            <p:cond delay="999"/>
                                          </p:stCondLst>
                                        </p:cTn>
                                        <p:tgtEl>
                                          <p:spTgt spid="12"/>
                                        </p:tgtEl>
                                        <p:attrNameLst>
                                          <p:attrName>style.visibility</p:attrName>
                                        </p:attrNameLst>
                                      </p:cBhvr>
                                      <p:to>
                                        <p:strVal val="hidden"/>
                                      </p:to>
                                    </p:set>
                                  </p:childTnLst>
                                </p:cTn>
                              </p:par>
                            </p:childTnLst>
                          </p:cTn>
                        </p:par>
                        <p:par>
                          <p:cTn id="108" fill="hold">
                            <p:stCondLst>
                              <p:cond delay="2000"/>
                            </p:stCondLst>
                            <p:childTnLst>
                              <p:par>
                                <p:cTn id="109" presetID="10" presetClass="exit" presetSubtype="0" fill="hold" nodeType="afterEffect">
                                  <p:stCondLst>
                                    <p:cond delay="0"/>
                                  </p:stCondLst>
                                  <p:childTnLst>
                                    <p:animEffect transition="out" filter="fade">
                                      <p:cBhvr>
                                        <p:cTn id="110" dur="1000"/>
                                        <p:tgtEl>
                                          <p:spTgt spid="11"/>
                                        </p:tgtEl>
                                      </p:cBhvr>
                                    </p:animEffect>
                                    <p:set>
                                      <p:cBhvr>
                                        <p:cTn id="111" dur="1" fill="hold">
                                          <p:stCondLst>
                                            <p:cond delay="999"/>
                                          </p:stCondLst>
                                        </p:cTn>
                                        <p:tgtEl>
                                          <p:spTgt spid="11"/>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64" presetClass="path" presetSubtype="0" accel="50000" decel="50000" fill="hold" nodeType="clickEffect">
                                  <p:stCondLst>
                                    <p:cond delay="0"/>
                                  </p:stCondLst>
                                  <p:childTnLst>
                                    <p:animMotion origin="layout" path="M 0 -3.7037E-7 L 0 -0.46829 " pathEditMode="relative" rAng="0" ptsTypes="AA">
                                      <p:cBhvr>
                                        <p:cTn id="115" dur="2000" fill="hold"/>
                                        <p:tgtEl>
                                          <p:spTgt spid="4"/>
                                        </p:tgtEl>
                                        <p:attrNameLst>
                                          <p:attrName>ppt_x</p:attrName>
                                          <p:attrName>ppt_y</p:attrName>
                                        </p:attrNameLst>
                                      </p:cBhvr>
                                      <p:rCtr x="0" y="-234"/>
                                    </p:animMotion>
                                  </p:childTnLst>
                                </p:cTn>
                              </p:par>
                              <p:par>
                                <p:cTn id="116" presetID="10" presetClass="exit" presetSubtype="0" fill="hold" grpId="1" nodeType="withEffect">
                                  <p:stCondLst>
                                    <p:cond delay="0"/>
                                  </p:stCondLst>
                                  <p:childTnLst>
                                    <p:animEffect transition="out" filter="fade">
                                      <p:cBhvr>
                                        <p:cTn id="117" dur="500"/>
                                        <p:tgtEl>
                                          <p:spTgt spid="7"/>
                                        </p:tgtEl>
                                      </p:cBhvr>
                                    </p:animEffect>
                                    <p:set>
                                      <p:cBhvr>
                                        <p:cTn id="118" dur="1" fill="hold">
                                          <p:stCondLst>
                                            <p:cond delay="499"/>
                                          </p:stCondLst>
                                        </p:cTn>
                                        <p:tgtEl>
                                          <p:spTgt spid="7"/>
                                        </p:tgtEl>
                                        <p:attrNameLst>
                                          <p:attrName>style.visibility</p:attrName>
                                        </p:attrNameLst>
                                      </p:cBhvr>
                                      <p:to>
                                        <p:strVal val="hidden"/>
                                      </p:to>
                                    </p:set>
                                  </p:childTnLst>
                                </p:cTn>
                              </p:par>
                              <p:par>
                                <p:cTn id="119" presetID="10" presetClass="exit" presetSubtype="0" fill="hold" grpId="2" nodeType="withEffect">
                                  <p:stCondLst>
                                    <p:cond delay="0"/>
                                  </p:stCondLst>
                                  <p:childTnLst>
                                    <p:animEffect transition="out" filter="fade">
                                      <p:cBhvr>
                                        <p:cTn id="120" dur="500"/>
                                        <p:tgtEl>
                                          <p:spTgt spid="6"/>
                                        </p:tgtEl>
                                      </p:cBhvr>
                                    </p:animEffect>
                                    <p:set>
                                      <p:cBhvr>
                                        <p:cTn id="121" dur="1" fill="hold">
                                          <p:stCondLst>
                                            <p:cond delay="499"/>
                                          </p:stCondLst>
                                        </p:cTn>
                                        <p:tgtEl>
                                          <p:spTgt spid="6"/>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9"/>
                                        </p:tgtEl>
                                      </p:cBhvr>
                                    </p:animEffect>
                                    <p:set>
                                      <p:cBhvr>
                                        <p:cTn id="124" dur="1" fill="hold">
                                          <p:stCondLst>
                                            <p:cond delay="499"/>
                                          </p:stCondLst>
                                        </p:cTn>
                                        <p:tgtEl>
                                          <p:spTgt spid="9"/>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13"/>
                                        </p:tgtEl>
                                      </p:cBhvr>
                                    </p:animEffect>
                                    <p:set>
                                      <p:cBhvr>
                                        <p:cTn id="127" dur="1" fill="hold">
                                          <p:stCondLst>
                                            <p:cond delay="499"/>
                                          </p:stCondLst>
                                        </p:cTn>
                                        <p:tgtEl>
                                          <p:spTgt spid="13"/>
                                        </p:tgtEl>
                                        <p:attrNameLst>
                                          <p:attrName>style.visibility</p:attrName>
                                        </p:attrNameLst>
                                      </p:cBhvr>
                                      <p:to>
                                        <p:strVal val="hidden"/>
                                      </p:to>
                                    </p:set>
                                  </p:childTnLst>
                                </p:cTn>
                              </p:par>
                              <p:par>
                                <p:cTn id="128" presetID="42" presetClass="path" presetSubtype="0" accel="50000" decel="50000" fill="hold" grpId="0" nodeType="withEffect">
                                  <p:stCondLst>
                                    <p:cond delay="0"/>
                                  </p:stCondLst>
                                  <p:childTnLst>
                                    <p:animMotion origin="layout" path="M 0 8.32562E-7 L 0 0.19357 " pathEditMode="relative" rAng="0" ptsTypes="AA">
                                      <p:cBhvr>
                                        <p:cTn id="129" dur="2000" fill="hold"/>
                                        <p:tgtEl>
                                          <p:spTgt spid="5"/>
                                        </p:tgtEl>
                                        <p:attrNameLst>
                                          <p:attrName>ppt_x</p:attrName>
                                          <p:attrName>ppt_y</p:attrName>
                                        </p:attrNameLst>
                                      </p:cBhvr>
                                      <p:rCtr x="0" y="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1"/>
      <p:bldP spid="6" grpId="2"/>
      <p:bldP spid="7" grpId="0"/>
      <p:bldP spid="7" grpId="1"/>
      <p:bldP spid="8" grpId="0" animBg="1"/>
      <p:bldP spid="8" grpId="1" animBg="1"/>
      <p:bldP spid="9" grpId="0"/>
      <p:bldP spid="9" grpId="1"/>
      <p:bldP spid="10" grpId="0" animBg="1"/>
      <p:bldP spid="10" grpId="1" animBg="1"/>
      <p:bldP spid="12" grpId="0" animBg="1"/>
      <p:bldP spid="12" grpId="1" animBg="1"/>
      <p:bldP spid="13" grpId="0"/>
      <p:bldP spid="13" grpId="1"/>
      <p:bldP spid="15" grpId="0" animBg="1"/>
      <p:bldP spid="15" grpId="1" animBg="1"/>
      <p:bldP spid="16" grpId="0" animBg="1"/>
      <p:bldP spid="16"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bsitebackup2.jpg"/>
          <p:cNvPicPr>
            <a:picLocks noChangeAspect="1"/>
          </p:cNvPicPr>
          <p:nvPr/>
        </p:nvPicPr>
        <p:blipFill>
          <a:blip r:embed="rId2" cstate="print"/>
          <a:stretch>
            <a:fillRect/>
          </a:stretch>
        </p:blipFill>
        <p:spPr>
          <a:xfrm>
            <a:off x="0" y="-6886073"/>
            <a:ext cx="9144000" cy="11452860"/>
          </a:xfrm>
          <a:prstGeom prst="rect">
            <a:avLst/>
          </a:prstGeom>
        </p:spPr>
      </p:pic>
      <p:sp>
        <p:nvSpPr>
          <p:cNvPr id="3" name="Rectangle 2"/>
          <p:cNvSpPr/>
          <p:nvPr/>
        </p:nvSpPr>
        <p:spPr>
          <a:xfrm>
            <a:off x="0" y="4572000"/>
            <a:ext cx="9144000" cy="3572540"/>
          </a:xfrm>
          <a:prstGeom prst="rect">
            <a:avLst/>
          </a:prstGeom>
          <a:solidFill>
            <a:srgbClr val="080808">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4" name="TextBox 3"/>
          <p:cNvSpPr txBox="1"/>
          <p:nvPr/>
        </p:nvSpPr>
        <p:spPr>
          <a:xfrm>
            <a:off x="0" y="4572000"/>
            <a:ext cx="9144000" cy="461665"/>
          </a:xfrm>
          <a:prstGeom prst="rect">
            <a:avLst/>
          </a:prstGeom>
          <a:noFill/>
        </p:spPr>
        <p:txBody>
          <a:bodyPr wrap="square" rtlCol="0">
            <a:spAutoFit/>
          </a:bodyPr>
          <a:lstStyle/>
          <a:p>
            <a:pPr algn="ctr"/>
            <a:r>
              <a:rPr lang="en-GB" sz="2400" dirty="0" smtClean="0">
                <a:solidFill>
                  <a:schemeClr val="bg1"/>
                </a:solidFill>
              </a:rPr>
              <a:t>New and popular events</a:t>
            </a:r>
            <a:endParaRPr lang="en-US" sz="2400" dirty="0">
              <a:solidFill>
                <a:schemeClr val="bg1"/>
              </a:solidFill>
            </a:endParaRPr>
          </a:p>
        </p:txBody>
      </p:sp>
      <p:sp>
        <p:nvSpPr>
          <p:cNvPr id="5" name="TextBox 4"/>
          <p:cNvSpPr txBox="1"/>
          <p:nvPr/>
        </p:nvSpPr>
        <p:spPr>
          <a:xfrm>
            <a:off x="0" y="50292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Paged lists of events can be browsed by the user.</a:t>
            </a:r>
            <a:endParaRPr lang="en-US" dirty="0">
              <a:solidFill>
                <a:schemeClr val="bg1"/>
              </a:solidFill>
            </a:endParaRPr>
          </a:p>
        </p:txBody>
      </p:sp>
      <p:sp>
        <p:nvSpPr>
          <p:cNvPr id="6" name="Rectangle 5"/>
          <p:cNvSpPr/>
          <p:nvPr/>
        </p:nvSpPr>
        <p:spPr>
          <a:xfrm>
            <a:off x="1371599" y="816590"/>
            <a:ext cx="6400801" cy="2460009"/>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3352801"/>
            <a:ext cx="6400801" cy="121920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54102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The tabs can be used to filter events by most recent, most popular, and ending soon.</a:t>
            </a:r>
            <a:endParaRPr lang="en-US" dirty="0">
              <a:solidFill>
                <a:schemeClr val="bg1"/>
              </a:solidFill>
            </a:endParaRPr>
          </a:p>
        </p:txBody>
      </p:sp>
      <p:sp>
        <p:nvSpPr>
          <p:cNvPr id="10" name="Rectangle 9"/>
          <p:cNvSpPr/>
          <p:nvPr/>
        </p:nvSpPr>
        <p:spPr>
          <a:xfrm>
            <a:off x="2696569" y="311622"/>
            <a:ext cx="1143001" cy="32641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62400" y="304800"/>
            <a:ext cx="1143001" cy="32641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43200" y="304800"/>
            <a:ext cx="1143001" cy="32641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304800"/>
            <a:ext cx="1143001" cy="32641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8674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Links to the event’s page</a:t>
            </a:r>
            <a:endParaRPr lang="en-US" dirty="0">
              <a:solidFill>
                <a:schemeClr val="bg1"/>
              </a:solidFill>
            </a:endParaRPr>
          </a:p>
        </p:txBody>
      </p:sp>
      <p:sp>
        <p:nvSpPr>
          <p:cNvPr id="15" name="Rectangle 14"/>
          <p:cNvSpPr/>
          <p:nvPr/>
        </p:nvSpPr>
        <p:spPr>
          <a:xfrm>
            <a:off x="1686636" y="1204415"/>
            <a:ext cx="1356815" cy="1361364"/>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553201" y="2514600"/>
            <a:ext cx="1066800" cy="22860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01421" y="1220336"/>
            <a:ext cx="1342029" cy="1318147"/>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53200" y="2514601"/>
            <a:ext cx="1048603" cy="201304"/>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667301" y="3587086"/>
            <a:ext cx="1403445" cy="971265"/>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649104" y="3575714"/>
            <a:ext cx="1403445" cy="971265"/>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675263" y="3596185"/>
            <a:ext cx="1403445" cy="971265"/>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The </a:t>
            </a:r>
            <a:r>
              <a:rPr lang="en-GB" sz="4800" dirty="0" err="1" smtClean="0">
                <a:latin typeface="Segoe UI Semibold" pitchFamily="34" charset="0"/>
              </a:rPr>
              <a:t>Userpage</a:t>
            </a:r>
            <a:endParaRPr lang="en-US" sz="4800" dirty="0">
              <a:latin typeface="Segoe UI Semi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repeatCount="2000" fill="hold" grpId="0" nodeType="afterEffect">
                                  <p:stCondLst>
                                    <p:cond delay="1000"/>
                                  </p:stCondLst>
                                  <p:iterate type="lt">
                                    <p:tmPct val="0"/>
                                  </p:iterate>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00"/>
                            </p:stCondLst>
                            <p:childTnLst>
                              <p:par>
                                <p:cTn id="18" presetID="10" presetClass="exit" presetSubtype="0" fill="hold" grpId="1" nodeType="afterEffect">
                                  <p:stCondLst>
                                    <p:cond delay="0"/>
                                  </p:stCondLst>
                                  <p:iterate type="lt">
                                    <p:tmPct val="0"/>
                                  </p:iterate>
                                  <p:childTnLst>
                                    <p:animEffect transition="out" filter="fade">
                                      <p:cBhvr>
                                        <p:cTn id="19" dur="1000"/>
                                        <p:tgtEl>
                                          <p:spTgt spid="6"/>
                                        </p:tgtEl>
                                      </p:cBhvr>
                                    </p:animEffect>
                                    <p:set>
                                      <p:cBhvr>
                                        <p:cTn id="20" dur="1" fill="hold">
                                          <p:stCondLst>
                                            <p:cond delay="999"/>
                                          </p:stCondLst>
                                        </p:cTn>
                                        <p:tgtEl>
                                          <p:spTgt spid="6"/>
                                        </p:tgtEl>
                                        <p:attrNameLst>
                                          <p:attrName>style.visibility</p:attrName>
                                        </p:attrNameLst>
                                      </p:cBhvr>
                                      <p:to>
                                        <p:strVal val="hidden"/>
                                      </p:to>
                                    </p:set>
                                  </p:childTnLst>
                                </p:cTn>
                              </p:par>
                            </p:childTnLst>
                          </p:cTn>
                        </p:par>
                        <p:par>
                          <p:cTn id="21" fill="hold">
                            <p:stCondLst>
                              <p:cond delay="3500"/>
                            </p:stCondLst>
                            <p:childTnLst>
                              <p:par>
                                <p:cTn id="22" presetID="10" presetClass="entr" presetSubtype="0" repeatCount="2000" fill="hold" grpId="0" nodeType="afterEffect">
                                  <p:stCondLst>
                                    <p:cond delay="1000"/>
                                  </p:stCondLst>
                                  <p:iterate type="lt">
                                    <p:tmPct val="0"/>
                                  </p:iterate>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5500"/>
                            </p:stCondLst>
                            <p:childTnLst>
                              <p:par>
                                <p:cTn id="26" presetID="10" presetClass="exit" presetSubtype="0" fill="hold" grpId="1" nodeType="afterEffect">
                                  <p:stCondLst>
                                    <p:cond delay="0"/>
                                  </p:stCondLst>
                                  <p:iterate type="lt">
                                    <p:tmPct val="0"/>
                                  </p:iterate>
                                  <p:childTnLst>
                                    <p:animEffect transition="out" filter="fade">
                                      <p:cBhvr>
                                        <p:cTn id="27" dur="1000"/>
                                        <p:tgtEl>
                                          <p:spTgt spid="7"/>
                                        </p:tgtEl>
                                      </p:cBhvr>
                                    </p:animEffect>
                                    <p:set>
                                      <p:cBhvr>
                                        <p:cTn id="28" dur="1" fill="hold">
                                          <p:stCondLst>
                                            <p:cond delay="9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lt">
                                    <p:tmPct val="0"/>
                                  </p:iterate>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10" presetClass="entr" presetSubtype="0" fill="hold" grpId="0" nodeType="afterEffect">
                                  <p:stCondLst>
                                    <p:cond delay="1000"/>
                                  </p:stCondLst>
                                  <p:iterate type="lt">
                                    <p:tmPct val="0"/>
                                  </p:iterate>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2000"/>
                            </p:stCondLst>
                            <p:childTnLst>
                              <p:par>
                                <p:cTn id="39" presetID="10" presetClass="exit" presetSubtype="0" fill="hold" grpId="1" nodeType="afterEffect">
                                  <p:stCondLst>
                                    <p:cond delay="0"/>
                                  </p:stCondLst>
                                  <p:iterate type="lt">
                                    <p:tmPct val="0"/>
                                  </p:iterate>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childTnLst>
                          </p:cTn>
                        </p:par>
                        <p:par>
                          <p:cTn id="42" fill="hold">
                            <p:stCondLst>
                              <p:cond delay="2500"/>
                            </p:stCondLst>
                            <p:childTnLst>
                              <p:par>
                                <p:cTn id="43" presetID="10" presetClass="entr" presetSubtype="0" fill="hold" grpId="0" nodeType="afterEffect">
                                  <p:stCondLst>
                                    <p:cond delay="1000"/>
                                  </p:stCondLst>
                                  <p:iterate type="lt">
                                    <p:tmPct val="0"/>
                                  </p:iterate>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par>
                          <p:cTn id="46" fill="hold">
                            <p:stCondLst>
                              <p:cond delay="4000"/>
                            </p:stCondLst>
                            <p:childTnLst>
                              <p:par>
                                <p:cTn id="47" presetID="10" presetClass="exit" presetSubtype="0" fill="hold" grpId="1" nodeType="afterEffect">
                                  <p:stCondLst>
                                    <p:cond delay="0"/>
                                  </p:stCondLst>
                                  <p:iterate type="lt">
                                    <p:tmPct val="0"/>
                                  </p:iterate>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childTnLst>
                          </p:cTn>
                        </p:par>
                        <p:par>
                          <p:cTn id="50" fill="hold">
                            <p:stCondLst>
                              <p:cond delay="4500"/>
                            </p:stCondLst>
                            <p:childTnLst>
                              <p:par>
                                <p:cTn id="51" presetID="10" presetClass="entr" presetSubtype="0" fill="hold" grpId="0" nodeType="afterEffect">
                                  <p:stCondLst>
                                    <p:cond delay="1000"/>
                                  </p:stCondLst>
                                  <p:iterate type="lt">
                                    <p:tmPct val="0"/>
                                  </p:iterate>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par>
                          <p:cTn id="54" fill="hold">
                            <p:stCondLst>
                              <p:cond delay="6000"/>
                            </p:stCondLst>
                            <p:childTnLst>
                              <p:par>
                                <p:cTn id="55" presetID="10" presetClass="exit" presetSubtype="0" fill="hold" grpId="1" nodeType="afterEffect">
                                  <p:stCondLst>
                                    <p:cond delay="0"/>
                                  </p:stCondLst>
                                  <p:iterate type="lt">
                                    <p:tmPct val="0"/>
                                  </p:iterate>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par>
                          <p:cTn id="58" fill="hold">
                            <p:stCondLst>
                              <p:cond delay="6500"/>
                            </p:stCondLst>
                            <p:childTnLst>
                              <p:par>
                                <p:cTn id="59" presetID="10" presetClass="entr" presetSubtype="0" fill="hold" grpId="0" nodeType="afterEffect">
                                  <p:stCondLst>
                                    <p:cond delay="1000"/>
                                  </p:stCondLst>
                                  <p:iterate type="lt">
                                    <p:tmPct val="0"/>
                                  </p:iterate>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8000"/>
                            </p:stCondLst>
                            <p:childTnLst>
                              <p:par>
                                <p:cTn id="63" presetID="10" presetClass="exit" presetSubtype="0" fill="hold" grpId="1" nodeType="afterEffect">
                                  <p:stCondLst>
                                    <p:cond delay="0"/>
                                  </p:stCondLst>
                                  <p:iterate type="lt">
                                    <p:tmPct val="0"/>
                                  </p:iterate>
                                  <p:childTnLst>
                                    <p:animEffect transition="out" filter="fade">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iterate type="lt">
                                    <p:tmPct val="0"/>
                                  </p:iterate>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par>
                          <p:cTn id="71" fill="hold">
                            <p:stCondLst>
                              <p:cond delay="500"/>
                            </p:stCondLst>
                            <p:childTnLst>
                              <p:par>
                                <p:cTn id="72" presetID="10" presetClass="entr" presetSubtype="0" fill="hold" grpId="0" nodeType="afterEffect">
                                  <p:stCondLst>
                                    <p:cond delay="1000"/>
                                  </p:stCondLst>
                                  <p:iterate type="lt">
                                    <p:tmPct val="0"/>
                                  </p:iterate>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childTnLst>
                                </p:cTn>
                              </p:par>
                            </p:childTnLst>
                          </p:cTn>
                        </p:par>
                        <p:par>
                          <p:cTn id="75" fill="hold">
                            <p:stCondLst>
                              <p:cond delay="2000"/>
                            </p:stCondLst>
                            <p:childTnLst>
                              <p:par>
                                <p:cTn id="76" presetID="10" presetClass="exit" presetSubtype="0" fill="hold" grpId="1" nodeType="afterEffect">
                                  <p:stCondLst>
                                    <p:cond delay="0"/>
                                  </p:stCondLst>
                                  <p:iterate type="lt">
                                    <p:tmPct val="0"/>
                                  </p:iterate>
                                  <p:childTnLst>
                                    <p:animEffect transition="out" filter="fade">
                                      <p:cBhvr>
                                        <p:cTn id="77" dur="500"/>
                                        <p:tgtEl>
                                          <p:spTgt spid="15"/>
                                        </p:tgtEl>
                                      </p:cBhvr>
                                    </p:animEffect>
                                    <p:set>
                                      <p:cBhvr>
                                        <p:cTn id="78" dur="1" fill="hold">
                                          <p:stCondLst>
                                            <p:cond delay="499"/>
                                          </p:stCondLst>
                                        </p:cTn>
                                        <p:tgtEl>
                                          <p:spTgt spid="15"/>
                                        </p:tgtEl>
                                        <p:attrNameLst>
                                          <p:attrName>style.visibility</p:attrName>
                                        </p:attrNameLst>
                                      </p:cBhvr>
                                      <p:to>
                                        <p:strVal val="hidden"/>
                                      </p:to>
                                    </p:set>
                                  </p:childTnLst>
                                </p:cTn>
                              </p:par>
                            </p:childTnLst>
                          </p:cTn>
                        </p:par>
                        <p:par>
                          <p:cTn id="79" fill="hold">
                            <p:stCondLst>
                              <p:cond delay="2500"/>
                            </p:stCondLst>
                            <p:childTnLst>
                              <p:par>
                                <p:cTn id="80" presetID="10" presetClass="entr" presetSubtype="0" fill="hold" grpId="0" nodeType="afterEffect">
                                  <p:stCondLst>
                                    <p:cond delay="1000"/>
                                  </p:stCondLst>
                                  <p:iterate type="lt">
                                    <p:tmPct val="0"/>
                                  </p:iterate>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childTnLst>
                          </p:cTn>
                        </p:par>
                        <p:par>
                          <p:cTn id="83" fill="hold">
                            <p:stCondLst>
                              <p:cond delay="4000"/>
                            </p:stCondLst>
                            <p:childTnLst>
                              <p:par>
                                <p:cTn id="84" presetID="10" presetClass="exit" presetSubtype="0" fill="hold" grpId="1" nodeType="afterEffect">
                                  <p:stCondLst>
                                    <p:cond delay="0"/>
                                  </p:stCondLst>
                                  <p:iterate type="lt">
                                    <p:tmPct val="0"/>
                                  </p:iterate>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childTnLst>
                          </p:cTn>
                        </p:par>
                        <p:par>
                          <p:cTn id="87" fill="hold">
                            <p:stCondLst>
                              <p:cond delay="4500"/>
                            </p:stCondLst>
                            <p:childTnLst>
                              <p:par>
                                <p:cTn id="88" presetID="10" presetClass="entr" presetSubtype="0" fill="hold" grpId="0" nodeType="afterEffect">
                                  <p:stCondLst>
                                    <p:cond delay="1000"/>
                                  </p:stCondLst>
                                  <p:iterate type="lt">
                                    <p:tmPct val="0"/>
                                  </p:iterate>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childTnLst>
                          </p:cTn>
                        </p:par>
                        <p:par>
                          <p:cTn id="91" fill="hold">
                            <p:stCondLst>
                              <p:cond delay="6000"/>
                            </p:stCondLst>
                            <p:childTnLst>
                              <p:par>
                                <p:cTn id="92" presetID="10" presetClass="exit" presetSubtype="0" fill="hold" grpId="1" nodeType="afterEffect">
                                  <p:stCondLst>
                                    <p:cond delay="0"/>
                                  </p:stCondLst>
                                  <p:iterate type="lt">
                                    <p:tmPct val="0"/>
                                  </p:iterate>
                                  <p:childTnLst>
                                    <p:animEffect transition="out" filter="fade">
                                      <p:cBhvr>
                                        <p:cTn id="93" dur="500"/>
                                        <p:tgtEl>
                                          <p:spTgt spid="17"/>
                                        </p:tgtEl>
                                      </p:cBhvr>
                                    </p:animEffect>
                                    <p:set>
                                      <p:cBhvr>
                                        <p:cTn id="94" dur="1" fill="hold">
                                          <p:stCondLst>
                                            <p:cond delay="499"/>
                                          </p:stCondLst>
                                        </p:cTn>
                                        <p:tgtEl>
                                          <p:spTgt spid="17"/>
                                        </p:tgtEl>
                                        <p:attrNameLst>
                                          <p:attrName>style.visibility</p:attrName>
                                        </p:attrNameLst>
                                      </p:cBhvr>
                                      <p:to>
                                        <p:strVal val="hidden"/>
                                      </p:to>
                                    </p:set>
                                  </p:childTnLst>
                                </p:cTn>
                              </p:par>
                            </p:childTnLst>
                          </p:cTn>
                        </p:par>
                        <p:par>
                          <p:cTn id="95" fill="hold">
                            <p:stCondLst>
                              <p:cond delay="6500"/>
                            </p:stCondLst>
                            <p:childTnLst>
                              <p:par>
                                <p:cTn id="96" presetID="10" presetClass="entr" presetSubtype="0" fill="hold" grpId="0" nodeType="afterEffect">
                                  <p:stCondLst>
                                    <p:cond delay="1000"/>
                                  </p:stCondLst>
                                  <p:iterate type="lt">
                                    <p:tmPct val="0"/>
                                  </p:iterate>
                                  <p:childTnLst>
                                    <p:set>
                                      <p:cBhvr>
                                        <p:cTn id="97" dur="1" fill="hold">
                                          <p:stCondLst>
                                            <p:cond delay="0"/>
                                          </p:stCondLst>
                                        </p:cTn>
                                        <p:tgtEl>
                                          <p:spTgt spid="18"/>
                                        </p:tgtEl>
                                        <p:attrNameLst>
                                          <p:attrName>style.visibility</p:attrName>
                                        </p:attrNameLst>
                                      </p:cBhvr>
                                      <p:to>
                                        <p:strVal val="visible"/>
                                      </p:to>
                                    </p:set>
                                    <p:animEffect transition="in" filter="fade">
                                      <p:cBhvr>
                                        <p:cTn id="98" dur="500"/>
                                        <p:tgtEl>
                                          <p:spTgt spid="18"/>
                                        </p:tgtEl>
                                      </p:cBhvr>
                                    </p:animEffect>
                                  </p:childTnLst>
                                </p:cTn>
                              </p:par>
                            </p:childTnLst>
                          </p:cTn>
                        </p:par>
                        <p:par>
                          <p:cTn id="99" fill="hold">
                            <p:stCondLst>
                              <p:cond delay="8000"/>
                            </p:stCondLst>
                            <p:childTnLst>
                              <p:par>
                                <p:cTn id="100" presetID="10" presetClass="exit" presetSubtype="0" fill="hold" grpId="1" nodeType="afterEffect">
                                  <p:stCondLst>
                                    <p:cond delay="0"/>
                                  </p:stCondLst>
                                  <p:iterate type="lt">
                                    <p:tmPct val="0"/>
                                  </p:iterate>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childTnLst>
                          </p:cTn>
                        </p:par>
                        <p:par>
                          <p:cTn id="103" fill="hold">
                            <p:stCondLst>
                              <p:cond delay="8500"/>
                            </p:stCondLst>
                            <p:childTnLst>
                              <p:par>
                                <p:cTn id="104" presetID="10" presetClass="entr" presetSubtype="0" fill="hold" grpId="0" nodeType="afterEffect">
                                  <p:stCondLst>
                                    <p:cond delay="1000"/>
                                  </p:stCondLst>
                                  <p:iterate type="lt">
                                    <p:tmPct val="0"/>
                                  </p:iterate>
                                  <p:childTnLst>
                                    <p:set>
                                      <p:cBhvr>
                                        <p:cTn id="105" dur="1" fill="hold">
                                          <p:stCondLst>
                                            <p:cond delay="0"/>
                                          </p:stCondLst>
                                        </p:cTn>
                                        <p:tgtEl>
                                          <p:spTgt spid="19"/>
                                        </p:tgtEl>
                                        <p:attrNameLst>
                                          <p:attrName>style.visibility</p:attrName>
                                        </p:attrNameLst>
                                      </p:cBhvr>
                                      <p:to>
                                        <p:strVal val="visible"/>
                                      </p:to>
                                    </p:set>
                                    <p:animEffect transition="in" filter="fade">
                                      <p:cBhvr>
                                        <p:cTn id="106" dur="500"/>
                                        <p:tgtEl>
                                          <p:spTgt spid="19"/>
                                        </p:tgtEl>
                                      </p:cBhvr>
                                    </p:animEffect>
                                  </p:childTnLst>
                                </p:cTn>
                              </p:par>
                            </p:childTnLst>
                          </p:cTn>
                        </p:par>
                        <p:par>
                          <p:cTn id="107" fill="hold">
                            <p:stCondLst>
                              <p:cond delay="10000"/>
                            </p:stCondLst>
                            <p:childTnLst>
                              <p:par>
                                <p:cTn id="108" presetID="10" presetClass="exit" presetSubtype="0" fill="hold" grpId="1" nodeType="afterEffect">
                                  <p:stCondLst>
                                    <p:cond delay="0"/>
                                  </p:stCondLst>
                                  <p:iterate type="lt">
                                    <p:tmPct val="0"/>
                                  </p:iterate>
                                  <p:childTnLst>
                                    <p:animEffect transition="out" filter="fade">
                                      <p:cBhvr>
                                        <p:cTn id="109" dur="500"/>
                                        <p:tgtEl>
                                          <p:spTgt spid="19"/>
                                        </p:tgtEl>
                                      </p:cBhvr>
                                    </p:animEffect>
                                    <p:set>
                                      <p:cBhvr>
                                        <p:cTn id="110" dur="1" fill="hold">
                                          <p:stCondLst>
                                            <p:cond delay="499"/>
                                          </p:stCondLst>
                                        </p:cTn>
                                        <p:tgtEl>
                                          <p:spTgt spid="19"/>
                                        </p:tgtEl>
                                        <p:attrNameLst>
                                          <p:attrName>style.visibility</p:attrName>
                                        </p:attrNameLst>
                                      </p:cBhvr>
                                      <p:to>
                                        <p:strVal val="hidden"/>
                                      </p:to>
                                    </p:set>
                                  </p:childTnLst>
                                </p:cTn>
                              </p:par>
                            </p:childTnLst>
                          </p:cTn>
                        </p:par>
                        <p:par>
                          <p:cTn id="111" fill="hold">
                            <p:stCondLst>
                              <p:cond delay="10500"/>
                            </p:stCondLst>
                            <p:childTnLst>
                              <p:par>
                                <p:cTn id="112" presetID="10" presetClass="entr" presetSubtype="0" fill="hold" grpId="0" nodeType="afterEffect">
                                  <p:stCondLst>
                                    <p:cond delay="1000"/>
                                  </p:stCondLst>
                                  <p:iterate type="lt">
                                    <p:tmPct val="0"/>
                                  </p:iterate>
                                  <p:childTnLst>
                                    <p:set>
                                      <p:cBhvr>
                                        <p:cTn id="113" dur="1" fill="hold">
                                          <p:stCondLst>
                                            <p:cond delay="0"/>
                                          </p:stCondLst>
                                        </p:cTn>
                                        <p:tgtEl>
                                          <p:spTgt spid="20"/>
                                        </p:tgtEl>
                                        <p:attrNameLst>
                                          <p:attrName>style.visibility</p:attrName>
                                        </p:attrNameLst>
                                      </p:cBhvr>
                                      <p:to>
                                        <p:strVal val="visible"/>
                                      </p:to>
                                    </p:set>
                                    <p:animEffect transition="in" filter="fade">
                                      <p:cBhvr>
                                        <p:cTn id="114" dur="500"/>
                                        <p:tgtEl>
                                          <p:spTgt spid="20"/>
                                        </p:tgtEl>
                                      </p:cBhvr>
                                    </p:animEffect>
                                  </p:childTnLst>
                                </p:cTn>
                              </p:par>
                            </p:childTnLst>
                          </p:cTn>
                        </p:par>
                        <p:par>
                          <p:cTn id="115" fill="hold">
                            <p:stCondLst>
                              <p:cond delay="12000"/>
                            </p:stCondLst>
                            <p:childTnLst>
                              <p:par>
                                <p:cTn id="116" presetID="10" presetClass="exit" presetSubtype="0" fill="hold" grpId="1" nodeType="afterEffect">
                                  <p:stCondLst>
                                    <p:cond delay="0"/>
                                  </p:stCondLst>
                                  <p:iterate type="lt">
                                    <p:tmPct val="0"/>
                                  </p:iterate>
                                  <p:childTnLst>
                                    <p:animEffect transition="out" filter="fade">
                                      <p:cBhvr>
                                        <p:cTn id="117" dur="500"/>
                                        <p:tgtEl>
                                          <p:spTgt spid="20"/>
                                        </p:tgtEl>
                                      </p:cBhvr>
                                    </p:animEffect>
                                    <p:set>
                                      <p:cBhvr>
                                        <p:cTn id="118" dur="1" fill="hold">
                                          <p:stCondLst>
                                            <p:cond delay="499"/>
                                          </p:stCondLst>
                                        </p:cTn>
                                        <p:tgtEl>
                                          <p:spTgt spid="20"/>
                                        </p:tgtEl>
                                        <p:attrNameLst>
                                          <p:attrName>style.visibility</p:attrName>
                                        </p:attrNameLst>
                                      </p:cBhvr>
                                      <p:to>
                                        <p:strVal val="hidden"/>
                                      </p:to>
                                    </p:set>
                                  </p:childTnLst>
                                </p:cTn>
                              </p:par>
                            </p:childTnLst>
                          </p:cTn>
                        </p:par>
                        <p:par>
                          <p:cTn id="119" fill="hold">
                            <p:stCondLst>
                              <p:cond delay="12500"/>
                            </p:stCondLst>
                            <p:childTnLst>
                              <p:par>
                                <p:cTn id="120" presetID="10" presetClass="entr" presetSubtype="0" fill="hold" grpId="0" nodeType="afterEffect">
                                  <p:stCondLst>
                                    <p:cond delay="1000"/>
                                  </p:stCondLst>
                                  <p:iterate type="lt">
                                    <p:tmPct val="0"/>
                                  </p:iterate>
                                  <p:childTnLst>
                                    <p:set>
                                      <p:cBhvr>
                                        <p:cTn id="121" dur="1" fill="hold">
                                          <p:stCondLst>
                                            <p:cond delay="0"/>
                                          </p:stCondLst>
                                        </p:cTn>
                                        <p:tgtEl>
                                          <p:spTgt spid="21"/>
                                        </p:tgtEl>
                                        <p:attrNameLst>
                                          <p:attrName>style.visibility</p:attrName>
                                        </p:attrNameLst>
                                      </p:cBhvr>
                                      <p:to>
                                        <p:strVal val="visible"/>
                                      </p:to>
                                    </p:set>
                                    <p:animEffect transition="in" filter="fade">
                                      <p:cBhvr>
                                        <p:cTn id="122" dur="500"/>
                                        <p:tgtEl>
                                          <p:spTgt spid="21"/>
                                        </p:tgtEl>
                                      </p:cBhvr>
                                    </p:animEffect>
                                  </p:childTnLst>
                                </p:cTn>
                              </p:par>
                            </p:childTnLst>
                          </p:cTn>
                        </p:par>
                        <p:par>
                          <p:cTn id="123" fill="hold">
                            <p:stCondLst>
                              <p:cond delay="14000"/>
                            </p:stCondLst>
                            <p:childTnLst>
                              <p:par>
                                <p:cTn id="124" presetID="10" presetClass="exit" presetSubtype="0" fill="hold" grpId="1" nodeType="afterEffect">
                                  <p:stCondLst>
                                    <p:cond delay="0"/>
                                  </p:stCondLst>
                                  <p:iterate type="lt">
                                    <p:tmPct val="0"/>
                                  </p:iterate>
                                  <p:childTnLst>
                                    <p:animEffect transition="out" filter="fade">
                                      <p:cBhvr>
                                        <p:cTn id="125" dur="500"/>
                                        <p:tgtEl>
                                          <p:spTgt spid="21"/>
                                        </p:tgtEl>
                                      </p:cBhvr>
                                    </p:animEffect>
                                    <p:set>
                                      <p:cBhvr>
                                        <p:cTn id="126" dur="1" fill="hold">
                                          <p:stCondLst>
                                            <p:cond delay="499"/>
                                          </p:stCondLst>
                                        </p:cTn>
                                        <p:tgtEl>
                                          <p:spTgt spid="2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 presetClass="exit" presetSubtype="8" fill="hold" nodeType="clickEffect">
                                  <p:stCondLst>
                                    <p:cond delay="0"/>
                                  </p:stCondLst>
                                  <p:childTnLst>
                                    <p:anim calcmode="lin" valueType="num">
                                      <p:cBhvr additive="base">
                                        <p:cTn id="130" dur="1000"/>
                                        <p:tgtEl>
                                          <p:spTgt spid="2"/>
                                        </p:tgtEl>
                                        <p:attrNameLst>
                                          <p:attrName>ppt_x</p:attrName>
                                        </p:attrNameLst>
                                      </p:cBhvr>
                                      <p:tavLst>
                                        <p:tav tm="0">
                                          <p:val>
                                            <p:strVal val="ppt_x"/>
                                          </p:val>
                                        </p:tav>
                                        <p:tav tm="100000">
                                          <p:val>
                                            <p:strVal val="0-ppt_w/2"/>
                                          </p:val>
                                        </p:tav>
                                      </p:tavLst>
                                    </p:anim>
                                    <p:anim calcmode="lin" valueType="num">
                                      <p:cBhvr additive="base">
                                        <p:cTn id="131" dur="1000"/>
                                        <p:tgtEl>
                                          <p:spTgt spid="2"/>
                                        </p:tgtEl>
                                        <p:attrNameLst>
                                          <p:attrName>ppt_y</p:attrName>
                                        </p:attrNameLst>
                                      </p:cBhvr>
                                      <p:tavLst>
                                        <p:tav tm="0">
                                          <p:val>
                                            <p:strVal val="ppt_y"/>
                                          </p:val>
                                        </p:tav>
                                        <p:tav tm="100000">
                                          <p:val>
                                            <p:strVal val="ppt_y"/>
                                          </p:val>
                                        </p:tav>
                                      </p:tavLst>
                                    </p:anim>
                                    <p:set>
                                      <p:cBhvr>
                                        <p:cTn id="132" dur="1" fill="hold">
                                          <p:stCondLst>
                                            <p:cond delay="999"/>
                                          </p:stCondLst>
                                        </p:cTn>
                                        <p:tgtEl>
                                          <p:spTgt spid="2"/>
                                        </p:tgtEl>
                                        <p:attrNameLst>
                                          <p:attrName>style.visibility</p:attrName>
                                        </p:attrNameLst>
                                      </p:cBhvr>
                                      <p:to>
                                        <p:strVal val="hidden"/>
                                      </p:to>
                                    </p:set>
                                  </p:childTnLst>
                                </p:cTn>
                              </p:par>
                              <p:par>
                                <p:cTn id="133" presetID="2" presetClass="exit" presetSubtype="8" fill="hold" grpId="0" nodeType="withEffect">
                                  <p:stCondLst>
                                    <p:cond delay="0"/>
                                  </p:stCondLst>
                                  <p:childTnLst>
                                    <p:anim calcmode="lin" valueType="num">
                                      <p:cBhvr additive="base">
                                        <p:cTn id="134" dur="1000"/>
                                        <p:tgtEl>
                                          <p:spTgt spid="3"/>
                                        </p:tgtEl>
                                        <p:attrNameLst>
                                          <p:attrName>ppt_x</p:attrName>
                                        </p:attrNameLst>
                                      </p:cBhvr>
                                      <p:tavLst>
                                        <p:tav tm="0">
                                          <p:val>
                                            <p:strVal val="ppt_x"/>
                                          </p:val>
                                        </p:tav>
                                        <p:tav tm="100000">
                                          <p:val>
                                            <p:strVal val="0-ppt_w/2"/>
                                          </p:val>
                                        </p:tav>
                                      </p:tavLst>
                                    </p:anim>
                                    <p:anim calcmode="lin" valueType="num">
                                      <p:cBhvr additive="base">
                                        <p:cTn id="135" dur="1000"/>
                                        <p:tgtEl>
                                          <p:spTgt spid="3"/>
                                        </p:tgtEl>
                                        <p:attrNameLst>
                                          <p:attrName>ppt_y</p:attrName>
                                        </p:attrNameLst>
                                      </p:cBhvr>
                                      <p:tavLst>
                                        <p:tav tm="0">
                                          <p:val>
                                            <p:strVal val="ppt_y"/>
                                          </p:val>
                                        </p:tav>
                                        <p:tav tm="100000">
                                          <p:val>
                                            <p:strVal val="ppt_y"/>
                                          </p:val>
                                        </p:tav>
                                      </p:tavLst>
                                    </p:anim>
                                    <p:set>
                                      <p:cBhvr>
                                        <p:cTn id="136" dur="1" fill="hold">
                                          <p:stCondLst>
                                            <p:cond delay="999"/>
                                          </p:stCondLst>
                                        </p:cTn>
                                        <p:tgtEl>
                                          <p:spTgt spid="3"/>
                                        </p:tgtEl>
                                        <p:attrNameLst>
                                          <p:attrName>style.visibility</p:attrName>
                                        </p:attrNameLst>
                                      </p:cBhvr>
                                      <p:to>
                                        <p:strVal val="hidden"/>
                                      </p:to>
                                    </p:set>
                                  </p:childTnLst>
                                </p:cTn>
                              </p:par>
                              <p:par>
                                <p:cTn id="137" presetID="2" presetClass="exit" presetSubtype="8" fill="hold" grpId="1" nodeType="withEffect">
                                  <p:stCondLst>
                                    <p:cond delay="0"/>
                                  </p:stCondLst>
                                  <p:iterate type="lt">
                                    <p:tmPct val="0"/>
                                  </p:iterate>
                                  <p:childTnLst>
                                    <p:anim calcmode="lin" valueType="num">
                                      <p:cBhvr additive="base">
                                        <p:cTn id="138" dur="1000"/>
                                        <p:tgtEl>
                                          <p:spTgt spid="4"/>
                                        </p:tgtEl>
                                        <p:attrNameLst>
                                          <p:attrName>ppt_x</p:attrName>
                                        </p:attrNameLst>
                                      </p:cBhvr>
                                      <p:tavLst>
                                        <p:tav tm="0">
                                          <p:val>
                                            <p:strVal val="ppt_x"/>
                                          </p:val>
                                        </p:tav>
                                        <p:tav tm="100000">
                                          <p:val>
                                            <p:strVal val="0-ppt_w/2"/>
                                          </p:val>
                                        </p:tav>
                                      </p:tavLst>
                                    </p:anim>
                                    <p:anim calcmode="lin" valueType="num">
                                      <p:cBhvr additive="base">
                                        <p:cTn id="139" dur="1000"/>
                                        <p:tgtEl>
                                          <p:spTgt spid="4"/>
                                        </p:tgtEl>
                                        <p:attrNameLst>
                                          <p:attrName>ppt_y</p:attrName>
                                        </p:attrNameLst>
                                      </p:cBhvr>
                                      <p:tavLst>
                                        <p:tav tm="0">
                                          <p:val>
                                            <p:strVal val="ppt_y"/>
                                          </p:val>
                                        </p:tav>
                                        <p:tav tm="100000">
                                          <p:val>
                                            <p:strVal val="ppt_y"/>
                                          </p:val>
                                        </p:tav>
                                      </p:tavLst>
                                    </p:anim>
                                    <p:set>
                                      <p:cBhvr>
                                        <p:cTn id="140" dur="1" fill="hold">
                                          <p:stCondLst>
                                            <p:cond delay="999"/>
                                          </p:stCondLst>
                                        </p:cTn>
                                        <p:tgtEl>
                                          <p:spTgt spid="4"/>
                                        </p:tgtEl>
                                        <p:attrNameLst>
                                          <p:attrName>style.visibility</p:attrName>
                                        </p:attrNameLst>
                                      </p:cBhvr>
                                      <p:to>
                                        <p:strVal val="hidden"/>
                                      </p:to>
                                    </p:set>
                                  </p:childTnLst>
                                </p:cTn>
                              </p:par>
                              <p:par>
                                <p:cTn id="141" presetID="2" presetClass="exit" presetSubtype="8" fill="hold" grpId="1" nodeType="withEffect">
                                  <p:stCondLst>
                                    <p:cond delay="0"/>
                                  </p:stCondLst>
                                  <p:iterate type="lt">
                                    <p:tmPct val="0"/>
                                  </p:iterate>
                                  <p:childTnLst>
                                    <p:anim calcmode="lin" valueType="num">
                                      <p:cBhvr additive="base">
                                        <p:cTn id="142" dur="1000"/>
                                        <p:tgtEl>
                                          <p:spTgt spid="5"/>
                                        </p:tgtEl>
                                        <p:attrNameLst>
                                          <p:attrName>ppt_x</p:attrName>
                                        </p:attrNameLst>
                                      </p:cBhvr>
                                      <p:tavLst>
                                        <p:tav tm="0">
                                          <p:val>
                                            <p:strVal val="ppt_x"/>
                                          </p:val>
                                        </p:tav>
                                        <p:tav tm="100000">
                                          <p:val>
                                            <p:strVal val="0-ppt_w/2"/>
                                          </p:val>
                                        </p:tav>
                                      </p:tavLst>
                                    </p:anim>
                                    <p:anim calcmode="lin" valueType="num">
                                      <p:cBhvr additive="base">
                                        <p:cTn id="143" dur="1000"/>
                                        <p:tgtEl>
                                          <p:spTgt spid="5"/>
                                        </p:tgtEl>
                                        <p:attrNameLst>
                                          <p:attrName>ppt_y</p:attrName>
                                        </p:attrNameLst>
                                      </p:cBhvr>
                                      <p:tavLst>
                                        <p:tav tm="0">
                                          <p:val>
                                            <p:strVal val="ppt_y"/>
                                          </p:val>
                                        </p:tav>
                                        <p:tav tm="100000">
                                          <p:val>
                                            <p:strVal val="ppt_y"/>
                                          </p:val>
                                        </p:tav>
                                      </p:tavLst>
                                    </p:anim>
                                    <p:set>
                                      <p:cBhvr>
                                        <p:cTn id="144" dur="1" fill="hold">
                                          <p:stCondLst>
                                            <p:cond delay="999"/>
                                          </p:stCondLst>
                                        </p:cTn>
                                        <p:tgtEl>
                                          <p:spTgt spid="5"/>
                                        </p:tgtEl>
                                        <p:attrNameLst>
                                          <p:attrName>style.visibility</p:attrName>
                                        </p:attrNameLst>
                                      </p:cBhvr>
                                      <p:to>
                                        <p:strVal val="hidden"/>
                                      </p:to>
                                    </p:set>
                                  </p:childTnLst>
                                </p:cTn>
                              </p:par>
                              <p:par>
                                <p:cTn id="145" presetID="2" presetClass="exit" presetSubtype="8" fill="hold" grpId="2" nodeType="withEffect">
                                  <p:stCondLst>
                                    <p:cond delay="0"/>
                                  </p:stCondLst>
                                  <p:iterate type="lt">
                                    <p:tmPct val="0"/>
                                  </p:iterate>
                                  <p:childTnLst>
                                    <p:anim calcmode="lin" valueType="num">
                                      <p:cBhvr additive="base">
                                        <p:cTn id="146" dur="1000"/>
                                        <p:tgtEl>
                                          <p:spTgt spid="6"/>
                                        </p:tgtEl>
                                        <p:attrNameLst>
                                          <p:attrName>ppt_x</p:attrName>
                                        </p:attrNameLst>
                                      </p:cBhvr>
                                      <p:tavLst>
                                        <p:tav tm="0">
                                          <p:val>
                                            <p:strVal val="ppt_x"/>
                                          </p:val>
                                        </p:tav>
                                        <p:tav tm="100000">
                                          <p:val>
                                            <p:strVal val="0-ppt_w/2"/>
                                          </p:val>
                                        </p:tav>
                                      </p:tavLst>
                                    </p:anim>
                                    <p:anim calcmode="lin" valueType="num">
                                      <p:cBhvr additive="base">
                                        <p:cTn id="147" dur="1000"/>
                                        <p:tgtEl>
                                          <p:spTgt spid="6"/>
                                        </p:tgtEl>
                                        <p:attrNameLst>
                                          <p:attrName>ppt_y</p:attrName>
                                        </p:attrNameLst>
                                      </p:cBhvr>
                                      <p:tavLst>
                                        <p:tav tm="0">
                                          <p:val>
                                            <p:strVal val="ppt_y"/>
                                          </p:val>
                                        </p:tav>
                                        <p:tav tm="100000">
                                          <p:val>
                                            <p:strVal val="ppt_y"/>
                                          </p:val>
                                        </p:tav>
                                      </p:tavLst>
                                    </p:anim>
                                    <p:set>
                                      <p:cBhvr>
                                        <p:cTn id="148" dur="1" fill="hold">
                                          <p:stCondLst>
                                            <p:cond delay="999"/>
                                          </p:stCondLst>
                                        </p:cTn>
                                        <p:tgtEl>
                                          <p:spTgt spid="6"/>
                                        </p:tgtEl>
                                        <p:attrNameLst>
                                          <p:attrName>style.visibility</p:attrName>
                                        </p:attrNameLst>
                                      </p:cBhvr>
                                      <p:to>
                                        <p:strVal val="hidden"/>
                                      </p:to>
                                    </p:set>
                                  </p:childTnLst>
                                </p:cTn>
                              </p:par>
                              <p:par>
                                <p:cTn id="149" presetID="2" presetClass="exit" presetSubtype="8" fill="hold" grpId="2" nodeType="withEffect">
                                  <p:stCondLst>
                                    <p:cond delay="0"/>
                                  </p:stCondLst>
                                  <p:iterate type="lt">
                                    <p:tmPct val="0"/>
                                  </p:iterate>
                                  <p:childTnLst>
                                    <p:anim calcmode="lin" valueType="num">
                                      <p:cBhvr additive="base">
                                        <p:cTn id="150" dur="1000"/>
                                        <p:tgtEl>
                                          <p:spTgt spid="7"/>
                                        </p:tgtEl>
                                        <p:attrNameLst>
                                          <p:attrName>ppt_x</p:attrName>
                                        </p:attrNameLst>
                                      </p:cBhvr>
                                      <p:tavLst>
                                        <p:tav tm="0">
                                          <p:val>
                                            <p:strVal val="ppt_x"/>
                                          </p:val>
                                        </p:tav>
                                        <p:tav tm="100000">
                                          <p:val>
                                            <p:strVal val="0-ppt_w/2"/>
                                          </p:val>
                                        </p:tav>
                                      </p:tavLst>
                                    </p:anim>
                                    <p:anim calcmode="lin" valueType="num">
                                      <p:cBhvr additive="base">
                                        <p:cTn id="151" dur="1000"/>
                                        <p:tgtEl>
                                          <p:spTgt spid="7"/>
                                        </p:tgtEl>
                                        <p:attrNameLst>
                                          <p:attrName>ppt_y</p:attrName>
                                        </p:attrNameLst>
                                      </p:cBhvr>
                                      <p:tavLst>
                                        <p:tav tm="0">
                                          <p:val>
                                            <p:strVal val="ppt_y"/>
                                          </p:val>
                                        </p:tav>
                                        <p:tav tm="100000">
                                          <p:val>
                                            <p:strVal val="ppt_y"/>
                                          </p:val>
                                        </p:tav>
                                      </p:tavLst>
                                    </p:anim>
                                    <p:set>
                                      <p:cBhvr>
                                        <p:cTn id="152" dur="1" fill="hold">
                                          <p:stCondLst>
                                            <p:cond delay="999"/>
                                          </p:stCondLst>
                                        </p:cTn>
                                        <p:tgtEl>
                                          <p:spTgt spid="7"/>
                                        </p:tgtEl>
                                        <p:attrNameLst>
                                          <p:attrName>style.visibility</p:attrName>
                                        </p:attrNameLst>
                                      </p:cBhvr>
                                      <p:to>
                                        <p:strVal val="hidden"/>
                                      </p:to>
                                    </p:set>
                                  </p:childTnLst>
                                </p:cTn>
                              </p:par>
                              <p:par>
                                <p:cTn id="153" presetID="2" presetClass="exit" presetSubtype="8" fill="hold" grpId="1" nodeType="withEffect">
                                  <p:stCondLst>
                                    <p:cond delay="0"/>
                                  </p:stCondLst>
                                  <p:iterate type="lt">
                                    <p:tmPct val="0"/>
                                  </p:iterate>
                                  <p:childTnLst>
                                    <p:anim calcmode="lin" valueType="num">
                                      <p:cBhvr additive="base">
                                        <p:cTn id="154" dur="1000"/>
                                        <p:tgtEl>
                                          <p:spTgt spid="8"/>
                                        </p:tgtEl>
                                        <p:attrNameLst>
                                          <p:attrName>ppt_x</p:attrName>
                                        </p:attrNameLst>
                                      </p:cBhvr>
                                      <p:tavLst>
                                        <p:tav tm="0">
                                          <p:val>
                                            <p:strVal val="ppt_x"/>
                                          </p:val>
                                        </p:tav>
                                        <p:tav tm="100000">
                                          <p:val>
                                            <p:strVal val="0-ppt_w/2"/>
                                          </p:val>
                                        </p:tav>
                                      </p:tavLst>
                                    </p:anim>
                                    <p:anim calcmode="lin" valueType="num">
                                      <p:cBhvr additive="base">
                                        <p:cTn id="155" dur="1000"/>
                                        <p:tgtEl>
                                          <p:spTgt spid="8"/>
                                        </p:tgtEl>
                                        <p:attrNameLst>
                                          <p:attrName>ppt_y</p:attrName>
                                        </p:attrNameLst>
                                      </p:cBhvr>
                                      <p:tavLst>
                                        <p:tav tm="0">
                                          <p:val>
                                            <p:strVal val="ppt_y"/>
                                          </p:val>
                                        </p:tav>
                                        <p:tav tm="100000">
                                          <p:val>
                                            <p:strVal val="ppt_y"/>
                                          </p:val>
                                        </p:tav>
                                      </p:tavLst>
                                    </p:anim>
                                    <p:set>
                                      <p:cBhvr>
                                        <p:cTn id="156" dur="1" fill="hold">
                                          <p:stCondLst>
                                            <p:cond delay="999"/>
                                          </p:stCondLst>
                                        </p:cTn>
                                        <p:tgtEl>
                                          <p:spTgt spid="8"/>
                                        </p:tgtEl>
                                        <p:attrNameLst>
                                          <p:attrName>style.visibility</p:attrName>
                                        </p:attrNameLst>
                                      </p:cBhvr>
                                      <p:to>
                                        <p:strVal val="hidden"/>
                                      </p:to>
                                    </p:set>
                                  </p:childTnLst>
                                </p:cTn>
                              </p:par>
                              <p:par>
                                <p:cTn id="157" presetID="2" presetClass="exit" presetSubtype="8" fill="hold" grpId="2" nodeType="withEffect">
                                  <p:stCondLst>
                                    <p:cond delay="0"/>
                                  </p:stCondLst>
                                  <p:iterate type="lt">
                                    <p:tmPct val="0"/>
                                  </p:iterate>
                                  <p:childTnLst>
                                    <p:anim calcmode="lin" valueType="num">
                                      <p:cBhvr additive="base">
                                        <p:cTn id="158" dur="1000"/>
                                        <p:tgtEl>
                                          <p:spTgt spid="10"/>
                                        </p:tgtEl>
                                        <p:attrNameLst>
                                          <p:attrName>ppt_x</p:attrName>
                                        </p:attrNameLst>
                                      </p:cBhvr>
                                      <p:tavLst>
                                        <p:tav tm="0">
                                          <p:val>
                                            <p:strVal val="ppt_x"/>
                                          </p:val>
                                        </p:tav>
                                        <p:tav tm="100000">
                                          <p:val>
                                            <p:strVal val="0-ppt_w/2"/>
                                          </p:val>
                                        </p:tav>
                                      </p:tavLst>
                                    </p:anim>
                                    <p:anim calcmode="lin" valueType="num">
                                      <p:cBhvr additive="base">
                                        <p:cTn id="159" dur="1000"/>
                                        <p:tgtEl>
                                          <p:spTgt spid="10"/>
                                        </p:tgtEl>
                                        <p:attrNameLst>
                                          <p:attrName>ppt_y</p:attrName>
                                        </p:attrNameLst>
                                      </p:cBhvr>
                                      <p:tavLst>
                                        <p:tav tm="0">
                                          <p:val>
                                            <p:strVal val="ppt_y"/>
                                          </p:val>
                                        </p:tav>
                                        <p:tav tm="100000">
                                          <p:val>
                                            <p:strVal val="ppt_y"/>
                                          </p:val>
                                        </p:tav>
                                      </p:tavLst>
                                    </p:anim>
                                    <p:set>
                                      <p:cBhvr>
                                        <p:cTn id="160" dur="1" fill="hold">
                                          <p:stCondLst>
                                            <p:cond delay="999"/>
                                          </p:stCondLst>
                                        </p:cTn>
                                        <p:tgtEl>
                                          <p:spTgt spid="10"/>
                                        </p:tgtEl>
                                        <p:attrNameLst>
                                          <p:attrName>style.visibility</p:attrName>
                                        </p:attrNameLst>
                                      </p:cBhvr>
                                      <p:to>
                                        <p:strVal val="hidden"/>
                                      </p:to>
                                    </p:set>
                                  </p:childTnLst>
                                </p:cTn>
                              </p:par>
                              <p:par>
                                <p:cTn id="161" presetID="2" presetClass="exit" presetSubtype="8" fill="hold" grpId="2" nodeType="withEffect">
                                  <p:stCondLst>
                                    <p:cond delay="0"/>
                                  </p:stCondLst>
                                  <p:iterate type="lt">
                                    <p:tmPct val="0"/>
                                  </p:iterate>
                                  <p:childTnLst>
                                    <p:anim calcmode="lin" valueType="num">
                                      <p:cBhvr additive="base">
                                        <p:cTn id="162" dur="1000"/>
                                        <p:tgtEl>
                                          <p:spTgt spid="11"/>
                                        </p:tgtEl>
                                        <p:attrNameLst>
                                          <p:attrName>ppt_x</p:attrName>
                                        </p:attrNameLst>
                                      </p:cBhvr>
                                      <p:tavLst>
                                        <p:tav tm="0">
                                          <p:val>
                                            <p:strVal val="ppt_x"/>
                                          </p:val>
                                        </p:tav>
                                        <p:tav tm="100000">
                                          <p:val>
                                            <p:strVal val="0-ppt_w/2"/>
                                          </p:val>
                                        </p:tav>
                                      </p:tavLst>
                                    </p:anim>
                                    <p:anim calcmode="lin" valueType="num">
                                      <p:cBhvr additive="base">
                                        <p:cTn id="163" dur="1000"/>
                                        <p:tgtEl>
                                          <p:spTgt spid="11"/>
                                        </p:tgtEl>
                                        <p:attrNameLst>
                                          <p:attrName>ppt_y</p:attrName>
                                        </p:attrNameLst>
                                      </p:cBhvr>
                                      <p:tavLst>
                                        <p:tav tm="0">
                                          <p:val>
                                            <p:strVal val="ppt_y"/>
                                          </p:val>
                                        </p:tav>
                                        <p:tav tm="100000">
                                          <p:val>
                                            <p:strVal val="ppt_y"/>
                                          </p:val>
                                        </p:tav>
                                      </p:tavLst>
                                    </p:anim>
                                    <p:set>
                                      <p:cBhvr>
                                        <p:cTn id="164" dur="1" fill="hold">
                                          <p:stCondLst>
                                            <p:cond delay="999"/>
                                          </p:stCondLst>
                                        </p:cTn>
                                        <p:tgtEl>
                                          <p:spTgt spid="11"/>
                                        </p:tgtEl>
                                        <p:attrNameLst>
                                          <p:attrName>style.visibility</p:attrName>
                                        </p:attrNameLst>
                                      </p:cBhvr>
                                      <p:to>
                                        <p:strVal val="hidden"/>
                                      </p:to>
                                    </p:set>
                                  </p:childTnLst>
                                </p:cTn>
                              </p:par>
                              <p:par>
                                <p:cTn id="165" presetID="2" presetClass="exit" presetSubtype="8" fill="hold" grpId="2" nodeType="withEffect">
                                  <p:stCondLst>
                                    <p:cond delay="0"/>
                                  </p:stCondLst>
                                  <p:iterate type="lt">
                                    <p:tmPct val="0"/>
                                  </p:iterate>
                                  <p:childTnLst>
                                    <p:anim calcmode="lin" valueType="num">
                                      <p:cBhvr additive="base">
                                        <p:cTn id="166" dur="1000"/>
                                        <p:tgtEl>
                                          <p:spTgt spid="12"/>
                                        </p:tgtEl>
                                        <p:attrNameLst>
                                          <p:attrName>ppt_x</p:attrName>
                                        </p:attrNameLst>
                                      </p:cBhvr>
                                      <p:tavLst>
                                        <p:tav tm="0">
                                          <p:val>
                                            <p:strVal val="ppt_x"/>
                                          </p:val>
                                        </p:tav>
                                        <p:tav tm="100000">
                                          <p:val>
                                            <p:strVal val="0-ppt_w/2"/>
                                          </p:val>
                                        </p:tav>
                                      </p:tavLst>
                                    </p:anim>
                                    <p:anim calcmode="lin" valueType="num">
                                      <p:cBhvr additive="base">
                                        <p:cTn id="167" dur="1000"/>
                                        <p:tgtEl>
                                          <p:spTgt spid="12"/>
                                        </p:tgtEl>
                                        <p:attrNameLst>
                                          <p:attrName>ppt_y</p:attrName>
                                        </p:attrNameLst>
                                      </p:cBhvr>
                                      <p:tavLst>
                                        <p:tav tm="0">
                                          <p:val>
                                            <p:strVal val="ppt_y"/>
                                          </p:val>
                                        </p:tav>
                                        <p:tav tm="100000">
                                          <p:val>
                                            <p:strVal val="ppt_y"/>
                                          </p:val>
                                        </p:tav>
                                      </p:tavLst>
                                    </p:anim>
                                    <p:set>
                                      <p:cBhvr>
                                        <p:cTn id="168" dur="1" fill="hold">
                                          <p:stCondLst>
                                            <p:cond delay="999"/>
                                          </p:stCondLst>
                                        </p:cTn>
                                        <p:tgtEl>
                                          <p:spTgt spid="12"/>
                                        </p:tgtEl>
                                        <p:attrNameLst>
                                          <p:attrName>style.visibility</p:attrName>
                                        </p:attrNameLst>
                                      </p:cBhvr>
                                      <p:to>
                                        <p:strVal val="hidden"/>
                                      </p:to>
                                    </p:set>
                                  </p:childTnLst>
                                </p:cTn>
                              </p:par>
                              <p:par>
                                <p:cTn id="169" presetID="2" presetClass="exit" presetSubtype="8" fill="hold" grpId="2" nodeType="withEffect">
                                  <p:stCondLst>
                                    <p:cond delay="0"/>
                                  </p:stCondLst>
                                  <p:iterate type="lt">
                                    <p:tmPct val="0"/>
                                  </p:iterate>
                                  <p:childTnLst>
                                    <p:anim calcmode="lin" valueType="num">
                                      <p:cBhvr additive="base">
                                        <p:cTn id="170" dur="1000"/>
                                        <p:tgtEl>
                                          <p:spTgt spid="13"/>
                                        </p:tgtEl>
                                        <p:attrNameLst>
                                          <p:attrName>ppt_x</p:attrName>
                                        </p:attrNameLst>
                                      </p:cBhvr>
                                      <p:tavLst>
                                        <p:tav tm="0">
                                          <p:val>
                                            <p:strVal val="ppt_x"/>
                                          </p:val>
                                        </p:tav>
                                        <p:tav tm="100000">
                                          <p:val>
                                            <p:strVal val="0-ppt_w/2"/>
                                          </p:val>
                                        </p:tav>
                                      </p:tavLst>
                                    </p:anim>
                                    <p:anim calcmode="lin" valueType="num">
                                      <p:cBhvr additive="base">
                                        <p:cTn id="171" dur="1000"/>
                                        <p:tgtEl>
                                          <p:spTgt spid="13"/>
                                        </p:tgtEl>
                                        <p:attrNameLst>
                                          <p:attrName>ppt_y</p:attrName>
                                        </p:attrNameLst>
                                      </p:cBhvr>
                                      <p:tavLst>
                                        <p:tav tm="0">
                                          <p:val>
                                            <p:strVal val="ppt_y"/>
                                          </p:val>
                                        </p:tav>
                                        <p:tav tm="100000">
                                          <p:val>
                                            <p:strVal val="ppt_y"/>
                                          </p:val>
                                        </p:tav>
                                      </p:tavLst>
                                    </p:anim>
                                    <p:set>
                                      <p:cBhvr>
                                        <p:cTn id="172" dur="1" fill="hold">
                                          <p:stCondLst>
                                            <p:cond delay="999"/>
                                          </p:stCondLst>
                                        </p:cTn>
                                        <p:tgtEl>
                                          <p:spTgt spid="13"/>
                                        </p:tgtEl>
                                        <p:attrNameLst>
                                          <p:attrName>style.visibility</p:attrName>
                                        </p:attrNameLst>
                                      </p:cBhvr>
                                      <p:to>
                                        <p:strVal val="hidden"/>
                                      </p:to>
                                    </p:set>
                                  </p:childTnLst>
                                </p:cTn>
                              </p:par>
                              <p:par>
                                <p:cTn id="173" presetID="2" presetClass="exit" presetSubtype="8" fill="hold" grpId="1" nodeType="withEffect">
                                  <p:stCondLst>
                                    <p:cond delay="0"/>
                                  </p:stCondLst>
                                  <p:iterate type="lt">
                                    <p:tmPct val="0"/>
                                  </p:iterate>
                                  <p:childTnLst>
                                    <p:anim calcmode="lin" valueType="num">
                                      <p:cBhvr additive="base">
                                        <p:cTn id="174" dur="1000"/>
                                        <p:tgtEl>
                                          <p:spTgt spid="14"/>
                                        </p:tgtEl>
                                        <p:attrNameLst>
                                          <p:attrName>ppt_x</p:attrName>
                                        </p:attrNameLst>
                                      </p:cBhvr>
                                      <p:tavLst>
                                        <p:tav tm="0">
                                          <p:val>
                                            <p:strVal val="ppt_x"/>
                                          </p:val>
                                        </p:tav>
                                        <p:tav tm="100000">
                                          <p:val>
                                            <p:strVal val="0-ppt_w/2"/>
                                          </p:val>
                                        </p:tav>
                                      </p:tavLst>
                                    </p:anim>
                                    <p:anim calcmode="lin" valueType="num">
                                      <p:cBhvr additive="base">
                                        <p:cTn id="175" dur="1000"/>
                                        <p:tgtEl>
                                          <p:spTgt spid="14"/>
                                        </p:tgtEl>
                                        <p:attrNameLst>
                                          <p:attrName>ppt_y</p:attrName>
                                        </p:attrNameLst>
                                      </p:cBhvr>
                                      <p:tavLst>
                                        <p:tav tm="0">
                                          <p:val>
                                            <p:strVal val="ppt_y"/>
                                          </p:val>
                                        </p:tav>
                                        <p:tav tm="100000">
                                          <p:val>
                                            <p:strVal val="ppt_y"/>
                                          </p:val>
                                        </p:tav>
                                      </p:tavLst>
                                    </p:anim>
                                    <p:set>
                                      <p:cBhvr>
                                        <p:cTn id="176" dur="1" fill="hold">
                                          <p:stCondLst>
                                            <p:cond delay="999"/>
                                          </p:stCondLst>
                                        </p:cTn>
                                        <p:tgtEl>
                                          <p:spTgt spid="14"/>
                                        </p:tgtEl>
                                        <p:attrNameLst>
                                          <p:attrName>style.visibility</p:attrName>
                                        </p:attrNameLst>
                                      </p:cBhvr>
                                      <p:to>
                                        <p:strVal val="hidden"/>
                                      </p:to>
                                    </p:set>
                                  </p:childTnLst>
                                </p:cTn>
                              </p:par>
                              <p:par>
                                <p:cTn id="177" presetID="2" presetClass="exit" presetSubtype="8" fill="hold" grpId="2" nodeType="withEffect">
                                  <p:stCondLst>
                                    <p:cond delay="0"/>
                                  </p:stCondLst>
                                  <p:iterate type="lt">
                                    <p:tmPct val="0"/>
                                  </p:iterate>
                                  <p:childTnLst>
                                    <p:anim calcmode="lin" valueType="num">
                                      <p:cBhvr additive="base">
                                        <p:cTn id="178" dur="1000"/>
                                        <p:tgtEl>
                                          <p:spTgt spid="15"/>
                                        </p:tgtEl>
                                        <p:attrNameLst>
                                          <p:attrName>ppt_x</p:attrName>
                                        </p:attrNameLst>
                                      </p:cBhvr>
                                      <p:tavLst>
                                        <p:tav tm="0">
                                          <p:val>
                                            <p:strVal val="ppt_x"/>
                                          </p:val>
                                        </p:tav>
                                        <p:tav tm="100000">
                                          <p:val>
                                            <p:strVal val="0-ppt_w/2"/>
                                          </p:val>
                                        </p:tav>
                                      </p:tavLst>
                                    </p:anim>
                                    <p:anim calcmode="lin" valueType="num">
                                      <p:cBhvr additive="base">
                                        <p:cTn id="179" dur="1000"/>
                                        <p:tgtEl>
                                          <p:spTgt spid="15"/>
                                        </p:tgtEl>
                                        <p:attrNameLst>
                                          <p:attrName>ppt_y</p:attrName>
                                        </p:attrNameLst>
                                      </p:cBhvr>
                                      <p:tavLst>
                                        <p:tav tm="0">
                                          <p:val>
                                            <p:strVal val="ppt_y"/>
                                          </p:val>
                                        </p:tav>
                                        <p:tav tm="100000">
                                          <p:val>
                                            <p:strVal val="ppt_y"/>
                                          </p:val>
                                        </p:tav>
                                      </p:tavLst>
                                    </p:anim>
                                    <p:set>
                                      <p:cBhvr>
                                        <p:cTn id="180" dur="1" fill="hold">
                                          <p:stCondLst>
                                            <p:cond delay="999"/>
                                          </p:stCondLst>
                                        </p:cTn>
                                        <p:tgtEl>
                                          <p:spTgt spid="15"/>
                                        </p:tgtEl>
                                        <p:attrNameLst>
                                          <p:attrName>style.visibility</p:attrName>
                                        </p:attrNameLst>
                                      </p:cBhvr>
                                      <p:to>
                                        <p:strVal val="hidden"/>
                                      </p:to>
                                    </p:set>
                                  </p:childTnLst>
                                </p:cTn>
                              </p:par>
                              <p:par>
                                <p:cTn id="181" presetID="2" presetClass="exit" presetSubtype="8" fill="hold" grpId="2" nodeType="withEffect">
                                  <p:stCondLst>
                                    <p:cond delay="0"/>
                                  </p:stCondLst>
                                  <p:iterate type="lt">
                                    <p:tmPct val="0"/>
                                  </p:iterate>
                                  <p:childTnLst>
                                    <p:anim calcmode="lin" valueType="num">
                                      <p:cBhvr additive="base">
                                        <p:cTn id="182" dur="1000"/>
                                        <p:tgtEl>
                                          <p:spTgt spid="16"/>
                                        </p:tgtEl>
                                        <p:attrNameLst>
                                          <p:attrName>ppt_x</p:attrName>
                                        </p:attrNameLst>
                                      </p:cBhvr>
                                      <p:tavLst>
                                        <p:tav tm="0">
                                          <p:val>
                                            <p:strVal val="ppt_x"/>
                                          </p:val>
                                        </p:tav>
                                        <p:tav tm="100000">
                                          <p:val>
                                            <p:strVal val="0-ppt_w/2"/>
                                          </p:val>
                                        </p:tav>
                                      </p:tavLst>
                                    </p:anim>
                                    <p:anim calcmode="lin" valueType="num">
                                      <p:cBhvr additive="base">
                                        <p:cTn id="183" dur="1000"/>
                                        <p:tgtEl>
                                          <p:spTgt spid="16"/>
                                        </p:tgtEl>
                                        <p:attrNameLst>
                                          <p:attrName>ppt_y</p:attrName>
                                        </p:attrNameLst>
                                      </p:cBhvr>
                                      <p:tavLst>
                                        <p:tav tm="0">
                                          <p:val>
                                            <p:strVal val="ppt_y"/>
                                          </p:val>
                                        </p:tav>
                                        <p:tav tm="100000">
                                          <p:val>
                                            <p:strVal val="ppt_y"/>
                                          </p:val>
                                        </p:tav>
                                      </p:tavLst>
                                    </p:anim>
                                    <p:set>
                                      <p:cBhvr>
                                        <p:cTn id="184" dur="1" fill="hold">
                                          <p:stCondLst>
                                            <p:cond delay="999"/>
                                          </p:stCondLst>
                                        </p:cTn>
                                        <p:tgtEl>
                                          <p:spTgt spid="16"/>
                                        </p:tgtEl>
                                        <p:attrNameLst>
                                          <p:attrName>style.visibility</p:attrName>
                                        </p:attrNameLst>
                                      </p:cBhvr>
                                      <p:to>
                                        <p:strVal val="hidden"/>
                                      </p:to>
                                    </p:set>
                                  </p:childTnLst>
                                </p:cTn>
                              </p:par>
                              <p:par>
                                <p:cTn id="185" presetID="2" presetClass="exit" presetSubtype="8" fill="hold" grpId="2" nodeType="withEffect">
                                  <p:stCondLst>
                                    <p:cond delay="0"/>
                                  </p:stCondLst>
                                  <p:iterate type="lt">
                                    <p:tmPct val="0"/>
                                  </p:iterate>
                                  <p:childTnLst>
                                    <p:anim calcmode="lin" valueType="num">
                                      <p:cBhvr additive="base">
                                        <p:cTn id="186" dur="1000"/>
                                        <p:tgtEl>
                                          <p:spTgt spid="17"/>
                                        </p:tgtEl>
                                        <p:attrNameLst>
                                          <p:attrName>ppt_x</p:attrName>
                                        </p:attrNameLst>
                                      </p:cBhvr>
                                      <p:tavLst>
                                        <p:tav tm="0">
                                          <p:val>
                                            <p:strVal val="ppt_x"/>
                                          </p:val>
                                        </p:tav>
                                        <p:tav tm="100000">
                                          <p:val>
                                            <p:strVal val="0-ppt_w/2"/>
                                          </p:val>
                                        </p:tav>
                                      </p:tavLst>
                                    </p:anim>
                                    <p:anim calcmode="lin" valueType="num">
                                      <p:cBhvr additive="base">
                                        <p:cTn id="187" dur="1000"/>
                                        <p:tgtEl>
                                          <p:spTgt spid="17"/>
                                        </p:tgtEl>
                                        <p:attrNameLst>
                                          <p:attrName>ppt_y</p:attrName>
                                        </p:attrNameLst>
                                      </p:cBhvr>
                                      <p:tavLst>
                                        <p:tav tm="0">
                                          <p:val>
                                            <p:strVal val="ppt_y"/>
                                          </p:val>
                                        </p:tav>
                                        <p:tav tm="100000">
                                          <p:val>
                                            <p:strVal val="ppt_y"/>
                                          </p:val>
                                        </p:tav>
                                      </p:tavLst>
                                    </p:anim>
                                    <p:set>
                                      <p:cBhvr>
                                        <p:cTn id="188" dur="1" fill="hold">
                                          <p:stCondLst>
                                            <p:cond delay="999"/>
                                          </p:stCondLst>
                                        </p:cTn>
                                        <p:tgtEl>
                                          <p:spTgt spid="17"/>
                                        </p:tgtEl>
                                        <p:attrNameLst>
                                          <p:attrName>style.visibility</p:attrName>
                                        </p:attrNameLst>
                                      </p:cBhvr>
                                      <p:to>
                                        <p:strVal val="hidden"/>
                                      </p:to>
                                    </p:set>
                                  </p:childTnLst>
                                </p:cTn>
                              </p:par>
                              <p:par>
                                <p:cTn id="189" presetID="2" presetClass="exit" presetSubtype="8" fill="hold" grpId="2" nodeType="withEffect">
                                  <p:stCondLst>
                                    <p:cond delay="0"/>
                                  </p:stCondLst>
                                  <p:iterate type="lt">
                                    <p:tmPct val="0"/>
                                  </p:iterate>
                                  <p:childTnLst>
                                    <p:anim calcmode="lin" valueType="num">
                                      <p:cBhvr additive="base">
                                        <p:cTn id="190" dur="1000"/>
                                        <p:tgtEl>
                                          <p:spTgt spid="18"/>
                                        </p:tgtEl>
                                        <p:attrNameLst>
                                          <p:attrName>ppt_x</p:attrName>
                                        </p:attrNameLst>
                                      </p:cBhvr>
                                      <p:tavLst>
                                        <p:tav tm="0">
                                          <p:val>
                                            <p:strVal val="ppt_x"/>
                                          </p:val>
                                        </p:tav>
                                        <p:tav tm="100000">
                                          <p:val>
                                            <p:strVal val="0-ppt_w/2"/>
                                          </p:val>
                                        </p:tav>
                                      </p:tavLst>
                                    </p:anim>
                                    <p:anim calcmode="lin" valueType="num">
                                      <p:cBhvr additive="base">
                                        <p:cTn id="191" dur="1000"/>
                                        <p:tgtEl>
                                          <p:spTgt spid="18"/>
                                        </p:tgtEl>
                                        <p:attrNameLst>
                                          <p:attrName>ppt_y</p:attrName>
                                        </p:attrNameLst>
                                      </p:cBhvr>
                                      <p:tavLst>
                                        <p:tav tm="0">
                                          <p:val>
                                            <p:strVal val="ppt_y"/>
                                          </p:val>
                                        </p:tav>
                                        <p:tav tm="100000">
                                          <p:val>
                                            <p:strVal val="ppt_y"/>
                                          </p:val>
                                        </p:tav>
                                      </p:tavLst>
                                    </p:anim>
                                    <p:set>
                                      <p:cBhvr>
                                        <p:cTn id="192" dur="1" fill="hold">
                                          <p:stCondLst>
                                            <p:cond delay="999"/>
                                          </p:stCondLst>
                                        </p:cTn>
                                        <p:tgtEl>
                                          <p:spTgt spid="18"/>
                                        </p:tgtEl>
                                        <p:attrNameLst>
                                          <p:attrName>style.visibility</p:attrName>
                                        </p:attrNameLst>
                                      </p:cBhvr>
                                      <p:to>
                                        <p:strVal val="hidden"/>
                                      </p:to>
                                    </p:set>
                                  </p:childTnLst>
                                </p:cTn>
                              </p:par>
                              <p:par>
                                <p:cTn id="193" presetID="2" presetClass="exit" presetSubtype="8" fill="hold" grpId="2" nodeType="withEffect">
                                  <p:stCondLst>
                                    <p:cond delay="0"/>
                                  </p:stCondLst>
                                  <p:iterate type="lt">
                                    <p:tmPct val="0"/>
                                  </p:iterate>
                                  <p:childTnLst>
                                    <p:anim calcmode="lin" valueType="num">
                                      <p:cBhvr additive="base">
                                        <p:cTn id="194" dur="1000"/>
                                        <p:tgtEl>
                                          <p:spTgt spid="19"/>
                                        </p:tgtEl>
                                        <p:attrNameLst>
                                          <p:attrName>ppt_x</p:attrName>
                                        </p:attrNameLst>
                                      </p:cBhvr>
                                      <p:tavLst>
                                        <p:tav tm="0">
                                          <p:val>
                                            <p:strVal val="ppt_x"/>
                                          </p:val>
                                        </p:tav>
                                        <p:tav tm="100000">
                                          <p:val>
                                            <p:strVal val="0-ppt_w/2"/>
                                          </p:val>
                                        </p:tav>
                                      </p:tavLst>
                                    </p:anim>
                                    <p:anim calcmode="lin" valueType="num">
                                      <p:cBhvr additive="base">
                                        <p:cTn id="195" dur="1000"/>
                                        <p:tgtEl>
                                          <p:spTgt spid="19"/>
                                        </p:tgtEl>
                                        <p:attrNameLst>
                                          <p:attrName>ppt_y</p:attrName>
                                        </p:attrNameLst>
                                      </p:cBhvr>
                                      <p:tavLst>
                                        <p:tav tm="0">
                                          <p:val>
                                            <p:strVal val="ppt_y"/>
                                          </p:val>
                                        </p:tav>
                                        <p:tav tm="100000">
                                          <p:val>
                                            <p:strVal val="ppt_y"/>
                                          </p:val>
                                        </p:tav>
                                      </p:tavLst>
                                    </p:anim>
                                    <p:set>
                                      <p:cBhvr>
                                        <p:cTn id="196" dur="1" fill="hold">
                                          <p:stCondLst>
                                            <p:cond delay="999"/>
                                          </p:stCondLst>
                                        </p:cTn>
                                        <p:tgtEl>
                                          <p:spTgt spid="19"/>
                                        </p:tgtEl>
                                        <p:attrNameLst>
                                          <p:attrName>style.visibility</p:attrName>
                                        </p:attrNameLst>
                                      </p:cBhvr>
                                      <p:to>
                                        <p:strVal val="hidden"/>
                                      </p:to>
                                    </p:set>
                                  </p:childTnLst>
                                </p:cTn>
                              </p:par>
                              <p:par>
                                <p:cTn id="197" presetID="2" presetClass="exit" presetSubtype="8" fill="hold" grpId="2" nodeType="withEffect">
                                  <p:stCondLst>
                                    <p:cond delay="0"/>
                                  </p:stCondLst>
                                  <p:iterate type="lt">
                                    <p:tmPct val="0"/>
                                  </p:iterate>
                                  <p:childTnLst>
                                    <p:anim calcmode="lin" valueType="num">
                                      <p:cBhvr additive="base">
                                        <p:cTn id="198" dur="1000"/>
                                        <p:tgtEl>
                                          <p:spTgt spid="20"/>
                                        </p:tgtEl>
                                        <p:attrNameLst>
                                          <p:attrName>ppt_x</p:attrName>
                                        </p:attrNameLst>
                                      </p:cBhvr>
                                      <p:tavLst>
                                        <p:tav tm="0">
                                          <p:val>
                                            <p:strVal val="ppt_x"/>
                                          </p:val>
                                        </p:tav>
                                        <p:tav tm="100000">
                                          <p:val>
                                            <p:strVal val="0-ppt_w/2"/>
                                          </p:val>
                                        </p:tav>
                                      </p:tavLst>
                                    </p:anim>
                                    <p:anim calcmode="lin" valueType="num">
                                      <p:cBhvr additive="base">
                                        <p:cTn id="199" dur="1000"/>
                                        <p:tgtEl>
                                          <p:spTgt spid="20"/>
                                        </p:tgtEl>
                                        <p:attrNameLst>
                                          <p:attrName>ppt_y</p:attrName>
                                        </p:attrNameLst>
                                      </p:cBhvr>
                                      <p:tavLst>
                                        <p:tav tm="0">
                                          <p:val>
                                            <p:strVal val="ppt_y"/>
                                          </p:val>
                                        </p:tav>
                                        <p:tav tm="100000">
                                          <p:val>
                                            <p:strVal val="ppt_y"/>
                                          </p:val>
                                        </p:tav>
                                      </p:tavLst>
                                    </p:anim>
                                    <p:set>
                                      <p:cBhvr>
                                        <p:cTn id="200" dur="1" fill="hold">
                                          <p:stCondLst>
                                            <p:cond delay="999"/>
                                          </p:stCondLst>
                                        </p:cTn>
                                        <p:tgtEl>
                                          <p:spTgt spid="20"/>
                                        </p:tgtEl>
                                        <p:attrNameLst>
                                          <p:attrName>style.visibility</p:attrName>
                                        </p:attrNameLst>
                                      </p:cBhvr>
                                      <p:to>
                                        <p:strVal val="hidden"/>
                                      </p:to>
                                    </p:set>
                                  </p:childTnLst>
                                </p:cTn>
                              </p:par>
                              <p:par>
                                <p:cTn id="201" presetID="2" presetClass="exit" presetSubtype="8" fill="hold" grpId="2" nodeType="withEffect">
                                  <p:stCondLst>
                                    <p:cond delay="0"/>
                                  </p:stCondLst>
                                  <p:iterate type="lt">
                                    <p:tmPct val="0"/>
                                  </p:iterate>
                                  <p:childTnLst>
                                    <p:anim calcmode="lin" valueType="num">
                                      <p:cBhvr additive="base">
                                        <p:cTn id="202" dur="1000"/>
                                        <p:tgtEl>
                                          <p:spTgt spid="21"/>
                                        </p:tgtEl>
                                        <p:attrNameLst>
                                          <p:attrName>ppt_x</p:attrName>
                                        </p:attrNameLst>
                                      </p:cBhvr>
                                      <p:tavLst>
                                        <p:tav tm="0">
                                          <p:val>
                                            <p:strVal val="ppt_x"/>
                                          </p:val>
                                        </p:tav>
                                        <p:tav tm="100000">
                                          <p:val>
                                            <p:strVal val="0-ppt_w/2"/>
                                          </p:val>
                                        </p:tav>
                                      </p:tavLst>
                                    </p:anim>
                                    <p:anim calcmode="lin" valueType="num">
                                      <p:cBhvr additive="base">
                                        <p:cTn id="203" dur="1000"/>
                                        <p:tgtEl>
                                          <p:spTgt spid="21"/>
                                        </p:tgtEl>
                                        <p:attrNameLst>
                                          <p:attrName>ppt_y</p:attrName>
                                        </p:attrNameLst>
                                      </p:cBhvr>
                                      <p:tavLst>
                                        <p:tav tm="0">
                                          <p:val>
                                            <p:strVal val="ppt_y"/>
                                          </p:val>
                                        </p:tav>
                                        <p:tav tm="100000">
                                          <p:val>
                                            <p:strVal val="ppt_y"/>
                                          </p:val>
                                        </p:tav>
                                      </p:tavLst>
                                    </p:anim>
                                    <p:set>
                                      <p:cBhvr>
                                        <p:cTn id="204" dur="1" fill="hold">
                                          <p:stCondLst>
                                            <p:cond delay="999"/>
                                          </p:stCondLst>
                                        </p:cTn>
                                        <p:tgtEl>
                                          <p:spTgt spid="21"/>
                                        </p:tgtEl>
                                        <p:attrNameLst>
                                          <p:attrName>style.visibility</p:attrName>
                                        </p:attrNameLst>
                                      </p:cBhvr>
                                      <p:to>
                                        <p:strVal val="hidden"/>
                                      </p:to>
                                    </p:set>
                                  </p:childTnLst>
                                </p:cTn>
                              </p:par>
                              <p:par>
                                <p:cTn id="205" presetID="47" presetClass="entr" presetSubtype="0" fill="hold" grpId="0" nodeType="withEffect">
                                  <p:stCondLst>
                                    <p:cond delay="0"/>
                                  </p:stCondLst>
                                  <p:childTnLst>
                                    <p:set>
                                      <p:cBhvr>
                                        <p:cTn id="206" dur="1" fill="hold">
                                          <p:stCondLst>
                                            <p:cond delay="0"/>
                                          </p:stCondLst>
                                        </p:cTn>
                                        <p:tgtEl>
                                          <p:spTgt spid="23"/>
                                        </p:tgtEl>
                                        <p:attrNameLst>
                                          <p:attrName>style.visibility</p:attrName>
                                        </p:attrNameLst>
                                      </p:cBhvr>
                                      <p:to>
                                        <p:strVal val="visible"/>
                                      </p:to>
                                    </p:set>
                                    <p:animEffect transition="in" filter="fade">
                                      <p:cBhvr>
                                        <p:cTn id="207" dur="1000"/>
                                        <p:tgtEl>
                                          <p:spTgt spid="23"/>
                                        </p:tgtEl>
                                      </p:cBhvr>
                                    </p:animEffect>
                                    <p:anim calcmode="lin" valueType="num">
                                      <p:cBhvr>
                                        <p:cTn id="208" dur="1000" fill="hold"/>
                                        <p:tgtEl>
                                          <p:spTgt spid="23"/>
                                        </p:tgtEl>
                                        <p:attrNameLst>
                                          <p:attrName>ppt_x</p:attrName>
                                        </p:attrNameLst>
                                      </p:cBhvr>
                                      <p:tavLst>
                                        <p:tav tm="0">
                                          <p:val>
                                            <p:strVal val="#ppt_x"/>
                                          </p:val>
                                        </p:tav>
                                        <p:tav tm="100000">
                                          <p:val>
                                            <p:strVal val="#ppt_x"/>
                                          </p:val>
                                        </p:tav>
                                      </p:tavLst>
                                    </p:anim>
                                    <p:anim calcmode="lin" valueType="num">
                                      <p:cBhvr>
                                        <p:cTn id="20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4" grpId="1"/>
      <p:bldP spid="5" grpId="0"/>
      <p:bldP spid="5" grpId="1"/>
      <p:bldP spid="6" grpId="0" animBg="1"/>
      <p:bldP spid="6" grpId="1" animBg="1"/>
      <p:bldP spid="6" grpId="2" animBg="1"/>
      <p:bldP spid="7" grpId="0" animBg="1"/>
      <p:bldP spid="7" grpId="1" animBg="1"/>
      <p:bldP spid="7" grpId="2" animBg="1"/>
      <p:bldP spid="8" grpId="0"/>
      <p:bldP spid="8" grpId="1"/>
      <p:bldP spid="10" grpId="0" animBg="1"/>
      <p:bldP spid="10" grpId="1" animBg="1"/>
      <p:bldP spid="10" grpId="2" animBg="1"/>
      <p:bldP spid="11" grpId="0" animBg="1"/>
      <p:bldP spid="11" grpId="1" animBg="1"/>
      <p:bldP spid="11" grpId="2" animBg="1"/>
      <p:bldP spid="12" grpId="0" animBg="1"/>
      <p:bldP spid="12" grpId="1" animBg="1"/>
      <p:bldP spid="12" grpId="2" animBg="1"/>
      <p:bldP spid="13" grpId="0" animBg="1"/>
      <p:bldP spid="13" grpId="1" animBg="1"/>
      <p:bldP spid="13" grpId="2" animBg="1"/>
      <p:bldP spid="14" grpId="0"/>
      <p:bldP spid="14" grpId="1"/>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bsitebackup2.jpg"/>
          <p:cNvPicPr>
            <a:picLocks noChangeAspect="1"/>
          </p:cNvPicPr>
          <p:nvPr/>
        </p:nvPicPr>
        <p:blipFill>
          <a:blip r:embed="rId2" cstate="print"/>
          <a:stretch>
            <a:fillRect/>
          </a:stretch>
        </p:blipFill>
        <p:spPr>
          <a:xfrm>
            <a:off x="3668551" y="0"/>
            <a:ext cx="5475449" cy="6858000"/>
          </a:xfrm>
          <a:prstGeom prst="rect">
            <a:avLst/>
          </a:prstGeom>
          <a:effectLst>
            <a:outerShdw blurRad="76200" dir="13500000" sy="23000" kx="1200000" algn="br" rotWithShape="0">
              <a:prstClr val="black">
                <a:alpha val="20000"/>
              </a:prstClr>
            </a:outerShdw>
          </a:effectLst>
        </p:spPr>
      </p:pic>
      <p:sp>
        <p:nvSpPr>
          <p:cNvPr id="8" name="Left Brace 7"/>
          <p:cNvSpPr/>
          <p:nvPr/>
        </p:nvSpPr>
        <p:spPr>
          <a:xfrm>
            <a:off x="3429000" y="0"/>
            <a:ext cx="76200" cy="7620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p:cNvSpPr/>
          <p:nvPr/>
        </p:nvSpPr>
        <p:spPr>
          <a:xfrm>
            <a:off x="3429000" y="838200"/>
            <a:ext cx="76200" cy="12192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e 11"/>
          <p:cNvSpPr/>
          <p:nvPr/>
        </p:nvSpPr>
        <p:spPr>
          <a:xfrm>
            <a:off x="3429000" y="2133600"/>
            <a:ext cx="76200" cy="17526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e 12"/>
          <p:cNvSpPr/>
          <p:nvPr/>
        </p:nvSpPr>
        <p:spPr>
          <a:xfrm>
            <a:off x="3429000" y="4114800"/>
            <a:ext cx="76200" cy="25908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TextBox 13"/>
          <p:cNvSpPr txBox="1"/>
          <p:nvPr/>
        </p:nvSpPr>
        <p:spPr>
          <a:xfrm>
            <a:off x="0" y="2743200"/>
            <a:ext cx="3276600" cy="646331"/>
          </a:xfrm>
          <a:prstGeom prst="rect">
            <a:avLst/>
          </a:prstGeom>
          <a:solidFill>
            <a:srgbClr val="292929">
              <a:alpha val="10196"/>
            </a:srgbClr>
          </a:solidFill>
        </p:spPr>
        <p:txBody>
          <a:bodyPr wrap="square" rtlCol="0">
            <a:spAutoFit/>
          </a:bodyPr>
          <a:lstStyle/>
          <a:p>
            <a:pPr algn="ctr"/>
            <a:r>
              <a:rPr lang="en-GB" dirty="0" smtClean="0"/>
              <a:t>A featured list of weekly and all time top-scoring users.</a:t>
            </a:r>
            <a:endParaRPr lang="en-US" dirty="0"/>
          </a:p>
        </p:txBody>
      </p:sp>
      <p:sp>
        <p:nvSpPr>
          <p:cNvPr id="16" name="TextBox 15"/>
          <p:cNvSpPr txBox="1"/>
          <p:nvPr/>
        </p:nvSpPr>
        <p:spPr>
          <a:xfrm>
            <a:off x="0" y="70884"/>
            <a:ext cx="3276600" cy="646331"/>
          </a:xfrm>
          <a:prstGeom prst="rect">
            <a:avLst/>
          </a:prstGeom>
          <a:solidFill>
            <a:srgbClr val="292929">
              <a:alpha val="10196"/>
            </a:srgbClr>
          </a:solidFill>
        </p:spPr>
        <p:txBody>
          <a:bodyPr wrap="square" rtlCol="0">
            <a:spAutoFit/>
          </a:bodyPr>
          <a:lstStyle/>
          <a:p>
            <a:pPr algn="ctr"/>
            <a:r>
              <a:rPr lang="en-GB" dirty="0" smtClean="0"/>
              <a:t>Navigation, login/logout, links to the user’s profile</a:t>
            </a:r>
            <a:endParaRPr lang="en-US" dirty="0"/>
          </a:p>
        </p:txBody>
      </p:sp>
      <p:sp>
        <p:nvSpPr>
          <p:cNvPr id="17" name="TextBox 16"/>
          <p:cNvSpPr txBox="1"/>
          <p:nvPr/>
        </p:nvSpPr>
        <p:spPr>
          <a:xfrm>
            <a:off x="0" y="1143000"/>
            <a:ext cx="3276600" cy="646331"/>
          </a:xfrm>
          <a:prstGeom prst="rect">
            <a:avLst/>
          </a:prstGeom>
          <a:solidFill>
            <a:srgbClr val="080808">
              <a:alpha val="21176"/>
            </a:srgbClr>
          </a:solidFill>
        </p:spPr>
        <p:txBody>
          <a:bodyPr wrap="square" rtlCol="0">
            <a:spAutoFit/>
          </a:bodyPr>
          <a:lstStyle/>
          <a:p>
            <a:pPr algn="ctr"/>
            <a:r>
              <a:rPr lang="en-GB" dirty="0" smtClean="0"/>
              <a:t>The most popular events of the week.</a:t>
            </a:r>
            <a:endParaRPr lang="en-US" dirty="0"/>
          </a:p>
        </p:txBody>
      </p:sp>
      <p:sp>
        <p:nvSpPr>
          <p:cNvPr id="18" name="TextBox 17"/>
          <p:cNvSpPr txBox="1"/>
          <p:nvPr/>
        </p:nvSpPr>
        <p:spPr>
          <a:xfrm>
            <a:off x="0" y="5257800"/>
            <a:ext cx="3276600" cy="369332"/>
          </a:xfrm>
          <a:prstGeom prst="rect">
            <a:avLst/>
          </a:prstGeom>
          <a:solidFill>
            <a:srgbClr val="080808">
              <a:alpha val="21176"/>
            </a:srgbClr>
          </a:solidFill>
        </p:spPr>
        <p:txBody>
          <a:bodyPr wrap="square" rtlCol="0">
            <a:spAutoFit/>
          </a:bodyPr>
          <a:lstStyle/>
          <a:p>
            <a:pPr algn="ctr"/>
            <a:r>
              <a:rPr lang="en-GB" dirty="0" smtClean="0"/>
              <a:t>A tabulated list of events.</a:t>
            </a:r>
            <a:endParaRPr lang="en-US" dirty="0"/>
          </a:p>
        </p:txBody>
      </p:sp>
      <p:sp>
        <p:nvSpPr>
          <p:cNvPr id="2" name="TextBox 1"/>
          <p:cNvSpPr txBox="1"/>
          <p:nvPr/>
        </p:nvSpPr>
        <p:spPr>
          <a:xfrm>
            <a:off x="838200" y="609600"/>
            <a:ext cx="7315200" cy="3631763"/>
          </a:xfrm>
          <a:prstGeom prst="rect">
            <a:avLst/>
          </a:prstGeom>
          <a:noFill/>
        </p:spPr>
        <p:txBody>
          <a:bodyPr wrap="square" rtlCol="0">
            <a:spAutoFit/>
          </a:bodyPr>
          <a:lstStyle/>
          <a:p>
            <a:pPr algn="ctr"/>
            <a:r>
              <a:rPr lang="en-GB" sz="11500" b="1" dirty="0" smtClean="0">
                <a:solidFill>
                  <a:srgbClr val="FF0000"/>
                </a:solidFill>
              </a:rPr>
              <a:t>Categories Page</a:t>
            </a:r>
            <a:endParaRPr lang="en-GB" sz="9600" b="1" dirty="0">
              <a:solidFill>
                <a:srgbClr val="FF0000"/>
              </a:solidFill>
            </a:endParaRPr>
          </a:p>
        </p:txBody>
      </p:sp>
    </p:spTree>
    <p:extLst>
      <p:ext uri="{BB962C8B-B14F-4D97-AF65-F5344CB8AC3E}">
        <p14:creationId xmlns:p14="http://schemas.microsoft.com/office/powerpoint/2010/main" val="71385943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1000"/>
                                        <p:tgtEl>
                                          <p:spTgt spid="11"/>
                                        </p:tgtEl>
                                      </p:cBhvr>
                                    </p:animEffect>
                                    <p:set>
                                      <p:cBhvr>
                                        <p:cTn id="42" dur="1" fill="hold">
                                          <p:stCondLst>
                                            <p:cond delay="999"/>
                                          </p:stCondLst>
                                        </p:cTn>
                                        <p:tgtEl>
                                          <p:spTgt spid="1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12"/>
                                        </p:tgtEl>
                                      </p:cBhvr>
                                    </p:animEffect>
                                    <p:set>
                                      <p:cBhvr>
                                        <p:cTn id="45" dur="1" fill="hold">
                                          <p:stCondLst>
                                            <p:cond delay="999"/>
                                          </p:stCondLst>
                                        </p:cTn>
                                        <p:tgtEl>
                                          <p:spTgt spid="1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4"/>
                                        </p:tgtEl>
                                      </p:cBhvr>
                                    </p:animEffect>
                                    <p:set>
                                      <p:cBhvr>
                                        <p:cTn id="48" dur="1" fill="hold">
                                          <p:stCondLst>
                                            <p:cond delay="999"/>
                                          </p:stCondLst>
                                        </p:cTn>
                                        <p:tgtEl>
                                          <p:spTgt spid="1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16"/>
                                        </p:tgtEl>
                                      </p:cBhvr>
                                    </p:animEffect>
                                    <p:set>
                                      <p:cBhvr>
                                        <p:cTn id="51" dur="1" fill="hold">
                                          <p:stCondLst>
                                            <p:cond delay="999"/>
                                          </p:stCondLst>
                                        </p:cTn>
                                        <p:tgtEl>
                                          <p:spTgt spid="16"/>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17"/>
                                        </p:tgtEl>
                                      </p:cBhvr>
                                    </p:animEffect>
                                    <p:set>
                                      <p:cBhvr>
                                        <p:cTn id="54" dur="1" fill="hold">
                                          <p:stCondLst>
                                            <p:cond delay="999"/>
                                          </p:stCondLst>
                                        </p:cTn>
                                        <p:tgtEl>
                                          <p:spTgt spid="1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1000"/>
                                        <p:tgtEl>
                                          <p:spTgt spid="18"/>
                                        </p:tgtEl>
                                      </p:cBhvr>
                                    </p:animEffect>
                                    <p:set>
                                      <p:cBhvr>
                                        <p:cTn id="57" dur="1" fill="hold">
                                          <p:stCondLst>
                                            <p:cond delay="999"/>
                                          </p:stCondLst>
                                        </p:cTn>
                                        <p:tgtEl>
                                          <p:spTgt spid="18"/>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1000"/>
                                        <p:tgtEl>
                                          <p:spTgt spid="13"/>
                                        </p:tgtEl>
                                      </p:cBhvr>
                                    </p:animEffect>
                                    <p:set>
                                      <p:cBhvr>
                                        <p:cTn id="60" dur="1" fill="hold">
                                          <p:stCondLst>
                                            <p:cond delay="9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1000"/>
                                        <p:tgtEl>
                                          <p:spTgt spid="8"/>
                                        </p:tgtEl>
                                      </p:cBhvr>
                                    </p:animEffect>
                                    <p:set>
                                      <p:cBhvr>
                                        <p:cTn id="63" dur="1" fill="hold">
                                          <p:stCondLst>
                                            <p:cond delay="999"/>
                                          </p:stCondLst>
                                        </p:cTn>
                                        <p:tgtEl>
                                          <p:spTgt spid="8"/>
                                        </p:tgtEl>
                                        <p:attrNameLst>
                                          <p:attrName>style.visibility</p:attrName>
                                        </p:attrNameLst>
                                      </p:cBhvr>
                                      <p:to>
                                        <p:strVal val="hidden"/>
                                      </p:to>
                                    </p:set>
                                  </p:childTnLst>
                                </p:cTn>
                              </p:par>
                              <p:par>
                                <p:cTn id="64" presetID="6" presetClass="emph" presetSubtype="0" fill="hold" nodeType="withEffect">
                                  <p:stCondLst>
                                    <p:cond delay="0"/>
                                  </p:stCondLst>
                                  <p:childTnLst>
                                    <p:animScale>
                                      <p:cBhvr>
                                        <p:cTn id="65" dur="1000" fill="hold"/>
                                        <p:tgtEl>
                                          <p:spTgt spid="4"/>
                                        </p:tgtEl>
                                      </p:cBhvr>
                                      <p:by x="166000" y="166000"/>
                                    </p:animScale>
                                  </p:childTnLst>
                                </p:cTn>
                              </p:par>
                              <p:par>
                                <p:cTn id="66" presetID="35" presetClass="path" presetSubtype="0" accel="50000" decel="50000" fill="hold" nodeType="withEffect">
                                  <p:stCondLst>
                                    <p:cond delay="0"/>
                                  </p:stCondLst>
                                  <p:childTnLst>
                                    <p:animMotion origin="layout" path="M -8.33333E-7 2.53469E-6 L -0.2901 0.33441 " pathEditMode="relative" rAng="0" ptsTypes="AA">
                                      <p:cBhvr>
                                        <p:cTn id="67" dur="1000" fill="hold"/>
                                        <p:tgtEl>
                                          <p:spTgt spid="4"/>
                                        </p:tgtEl>
                                        <p:attrNameLst>
                                          <p:attrName>ppt_x</p:attrName>
                                          <p:attrName>ppt_y</p:attrName>
                                        </p:attrNameLst>
                                      </p:cBhvr>
                                      <p:rCtr x="-145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7" grpId="0" animBg="1"/>
      <p:bldP spid="17" grpId="1" animBg="1"/>
      <p:bldP spid="18" grpId="0" animBg="1"/>
      <p:bldP spid="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eft Brace 7"/>
          <p:cNvSpPr/>
          <p:nvPr/>
        </p:nvSpPr>
        <p:spPr>
          <a:xfrm>
            <a:off x="3429000" y="0"/>
            <a:ext cx="76200" cy="7620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p:cNvSpPr/>
          <p:nvPr/>
        </p:nvSpPr>
        <p:spPr>
          <a:xfrm>
            <a:off x="3429000" y="838200"/>
            <a:ext cx="76200" cy="12192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e 11"/>
          <p:cNvSpPr/>
          <p:nvPr/>
        </p:nvSpPr>
        <p:spPr>
          <a:xfrm>
            <a:off x="3429000" y="2133600"/>
            <a:ext cx="76200" cy="17526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e 12"/>
          <p:cNvSpPr/>
          <p:nvPr/>
        </p:nvSpPr>
        <p:spPr>
          <a:xfrm>
            <a:off x="3429000" y="4114800"/>
            <a:ext cx="76200" cy="25908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TextBox 13"/>
          <p:cNvSpPr txBox="1"/>
          <p:nvPr/>
        </p:nvSpPr>
        <p:spPr>
          <a:xfrm>
            <a:off x="0" y="2743200"/>
            <a:ext cx="3276600" cy="646331"/>
          </a:xfrm>
          <a:prstGeom prst="rect">
            <a:avLst/>
          </a:prstGeom>
          <a:solidFill>
            <a:srgbClr val="292929">
              <a:alpha val="10196"/>
            </a:srgbClr>
          </a:solidFill>
        </p:spPr>
        <p:txBody>
          <a:bodyPr wrap="square" rtlCol="0">
            <a:spAutoFit/>
          </a:bodyPr>
          <a:lstStyle/>
          <a:p>
            <a:pPr algn="ctr"/>
            <a:r>
              <a:rPr lang="en-GB" dirty="0" smtClean="0"/>
              <a:t>A featured list of weekly and all time top-scoring users.</a:t>
            </a:r>
            <a:endParaRPr lang="en-US" dirty="0"/>
          </a:p>
        </p:txBody>
      </p:sp>
      <p:sp>
        <p:nvSpPr>
          <p:cNvPr id="16" name="TextBox 15"/>
          <p:cNvSpPr txBox="1"/>
          <p:nvPr/>
        </p:nvSpPr>
        <p:spPr>
          <a:xfrm>
            <a:off x="0" y="70884"/>
            <a:ext cx="3276600" cy="646331"/>
          </a:xfrm>
          <a:prstGeom prst="rect">
            <a:avLst/>
          </a:prstGeom>
          <a:solidFill>
            <a:srgbClr val="292929">
              <a:alpha val="10196"/>
            </a:srgbClr>
          </a:solidFill>
        </p:spPr>
        <p:txBody>
          <a:bodyPr wrap="square" rtlCol="0">
            <a:spAutoFit/>
          </a:bodyPr>
          <a:lstStyle/>
          <a:p>
            <a:pPr algn="ctr"/>
            <a:r>
              <a:rPr lang="en-GB" dirty="0" smtClean="0"/>
              <a:t>Navigation, login/logout, links to the user’s profile</a:t>
            </a:r>
            <a:endParaRPr lang="en-US" dirty="0"/>
          </a:p>
        </p:txBody>
      </p:sp>
      <p:sp>
        <p:nvSpPr>
          <p:cNvPr id="17" name="TextBox 16"/>
          <p:cNvSpPr txBox="1"/>
          <p:nvPr/>
        </p:nvSpPr>
        <p:spPr>
          <a:xfrm>
            <a:off x="0" y="1143000"/>
            <a:ext cx="3276600" cy="646331"/>
          </a:xfrm>
          <a:prstGeom prst="rect">
            <a:avLst/>
          </a:prstGeom>
          <a:solidFill>
            <a:srgbClr val="080808">
              <a:alpha val="21176"/>
            </a:srgbClr>
          </a:solidFill>
        </p:spPr>
        <p:txBody>
          <a:bodyPr wrap="square" rtlCol="0">
            <a:spAutoFit/>
          </a:bodyPr>
          <a:lstStyle/>
          <a:p>
            <a:pPr algn="ctr"/>
            <a:r>
              <a:rPr lang="en-GB" dirty="0" smtClean="0"/>
              <a:t>The most popular events of the week.</a:t>
            </a:r>
            <a:endParaRPr lang="en-US" dirty="0"/>
          </a:p>
        </p:txBody>
      </p:sp>
      <p:sp>
        <p:nvSpPr>
          <p:cNvPr id="18" name="TextBox 17"/>
          <p:cNvSpPr txBox="1"/>
          <p:nvPr/>
        </p:nvSpPr>
        <p:spPr>
          <a:xfrm>
            <a:off x="0" y="5257800"/>
            <a:ext cx="3276600" cy="369332"/>
          </a:xfrm>
          <a:prstGeom prst="rect">
            <a:avLst/>
          </a:prstGeom>
          <a:solidFill>
            <a:srgbClr val="080808">
              <a:alpha val="21176"/>
            </a:srgbClr>
          </a:solidFill>
        </p:spPr>
        <p:txBody>
          <a:bodyPr wrap="square" rtlCol="0">
            <a:spAutoFit/>
          </a:bodyPr>
          <a:lstStyle/>
          <a:p>
            <a:pPr algn="ctr"/>
            <a:r>
              <a:rPr lang="en-GB" dirty="0" smtClean="0"/>
              <a:t>A tabulated list of events.</a:t>
            </a:r>
            <a:endParaRPr lang="en-US" dirty="0"/>
          </a:p>
        </p:txBody>
      </p:sp>
      <p:pic>
        <p:nvPicPr>
          <p:cNvPr id="3074" name="Picture 2" descr="C:\Users\Kaeze PhoeniX\Desktop\asdfasdfasdfasdfasdfasdfasdfasdfasdf\event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032093"/>
            <a:ext cx="6109989"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4640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11"/>
                                        </p:tgtEl>
                                      </p:cBhvr>
                                    </p:animEffect>
                                    <p:set>
                                      <p:cBhvr>
                                        <p:cTn id="36" dur="1" fill="hold">
                                          <p:stCondLst>
                                            <p:cond delay="999"/>
                                          </p:stCondLst>
                                        </p:cTn>
                                        <p:tgtEl>
                                          <p:spTgt spid="11"/>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1000"/>
                                        <p:tgtEl>
                                          <p:spTgt spid="12"/>
                                        </p:tgtEl>
                                      </p:cBhvr>
                                    </p:animEffect>
                                    <p:set>
                                      <p:cBhvr>
                                        <p:cTn id="39" dur="1" fill="hold">
                                          <p:stCondLst>
                                            <p:cond delay="9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14"/>
                                        </p:tgtEl>
                                      </p:cBhvr>
                                    </p:animEffect>
                                    <p:set>
                                      <p:cBhvr>
                                        <p:cTn id="42" dur="1" fill="hold">
                                          <p:stCondLst>
                                            <p:cond delay="999"/>
                                          </p:stCondLst>
                                        </p:cTn>
                                        <p:tgtEl>
                                          <p:spTgt spid="1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16"/>
                                        </p:tgtEl>
                                      </p:cBhvr>
                                    </p:animEffect>
                                    <p:set>
                                      <p:cBhvr>
                                        <p:cTn id="45" dur="1" fill="hold">
                                          <p:stCondLst>
                                            <p:cond delay="999"/>
                                          </p:stCondLst>
                                        </p:cTn>
                                        <p:tgtEl>
                                          <p:spTgt spid="1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7"/>
                                        </p:tgtEl>
                                      </p:cBhvr>
                                    </p:animEffect>
                                    <p:set>
                                      <p:cBhvr>
                                        <p:cTn id="48" dur="1" fill="hold">
                                          <p:stCondLst>
                                            <p:cond delay="999"/>
                                          </p:stCondLst>
                                        </p:cTn>
                                        <p:tgtEl>
                                          <p:spTgt spid="1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18"/>
                                        </p:tgtEl>
                                      </p:cBhvr>
                                    </p:animEffect>
                                    <p:set>
                                      <p:cBhvr>
                                        <p:cTn id="51" dur="1" fill="hold">
                                          <p:stCondLst>
                                            <p:cond delay="999"/>
                                          </p:stCondLst>
                                        </p:cTn>
                                        <p:tgtEl>
                                          <p:spTgt spid="18"/>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13"/>
                                        </p:tgtEl>
                                      </p:cBhvr>
                                    </p:animEffect>
                                    <p:set>
                                      <p:cBhvr>
                                        <p:cTn id="54" dur="1" fill="hold">
                                          <p:stCondLst>
                                            <p:cond delay="999"/>
                                          </p:stCondLst>
                                        </p:cTn>
                                        <p:tgtEl>
                                          <p:spTgt spid="1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1000"/>
                                        <p:tgtEl>
                                          <p:spTgt spid="8"/>
                                        </p:tgtEl>
                                      </p:cBhvr>
                                    </p:animEffect>
                                    <p:set>
                                      <p:cBhvr>
                                        <p:cTn id="57"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7" grpId="0" animBg="1"/>
      <p:bldP spid="17" grpId="1" animBg="1"/>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The </a:t>
            </a:r>
            <a:r>
              <a:rPr lang="en-GB" sz="4800" dirty="0" err="1" smtClean="0">
                <a:latin typeface="Segoe UI Semibold" pitchFamily="34" charset="0"/>
              </a:rPr>
              <a:t>Userpage</a:t>
            </a:r>
            <a:endParaRPr lang="en-US" sz="4800" dirty="0">
              <a:latin typeface="Segoe UI Semibold" pitchFamily="34" charset="0"/>
            </a:endParaRPr>
          </a:p>
        </p:txBody>
      </p:sp>
      <p:pic>
        <p:nvPicPr>
          <p:cNvPr id="4" name="Picture 3" descr="websitebackup2.jpg"/>
          <p:cNvPicPr>
            <a:picLocks noChangeAspect="1"/>
          </p:cNvPicPr>
          <p:nvPr/>
        </p:nvPicPr>
        <p:blipFill>
          <a:blip r:embed="rId2" cstate="print"/>
          <a:stretch>
            <a:fillRect/>
          </a:stretch>
        </p:blipFill>
        <p:spPr>
          <a:xfrm>
            <a:off x="1143000" y="381000"/>
            <a:ext cx="6794711" cy="6115240"/>
          </a:xfrm>
          <a:prstGeom prst="rect">
            <a:avLst/>
          </a:prstGeom>
        </p:spPr>
      </p:pic>
      <p:sp>
        <p:nvSpPr>
          <p:cNvPr id="7" name="TextBox 6"/>
          <p:cNvSpPr txBox="1"/>
          <p:nvPr/>
        </p:nvSpPr>
        <p:spPr>
          <a:xfrm>
            <a:off x="0" y="2743200"/>
            <a:ext cx="1143000" cy="923330"/>
          </a:xfrm>
          <a:prstGeom prst="rect">
            <a:avLst/>
          </a:prstGeom>
          <a:solidFill>
            <a:srgbClr val="292929">
              <a:alpha val="10196"/>
            </a:srgbClr>
          </a:solidFill>
        </p:spPr>
        <p:txBody>
          <a:bodyPr wrap="square" rtlCol="0">
            <a:spAutoFit/>
          </a:bodyPr>
          <a:lstStyle/>
          <a:p>
            <a:pPr algn="ctr"/>
            <a:r>
              <a:rPr lang="en-GB" dirty="0" smtClean="0"/>
              <a:t>Statistics about the user</a:t>
            </a:r>
            <a:endParaRPr lang="en-US" dirty="0"/>
          </a:p>
        </p:txBody>
      </p:sp>
      <p:sp>
        <p:nvSpPr>
          <p:cNvPr id="8" name="TextBox 7"/>
          <p:cNvSpPr txBox="1"/>
          <p:nvPr/>
        </p:nvSpPr>
        <p:spPr>
          <a:xfrm>
            <a:off x="0" y="4800600"/>
            <a:ext cx="1143000" cy="923330"/>
          </a:xfrm>
          <a:prstGeom prst="rect">
            <a:avLst/>
          </a:prstGeom>
          <a:solidFill>
            <a:srgbClr val="080808">
              <a:alpha val="21176"/>
            </a:srgbClr>
          </a:solidFill>
        </p:spPr>
        <p:txBody>
          <a:bodyPr wrap="square" rtlCol="0">
            <a:spAutoFit/>
          </a:bodyPr>
          <a:lstStyle/>
          <a:p>
            <a:pPr algn="ctr"/>
            <a:r>
              <a:rPr lang="en-GB" dirty="0" smtClean="0"/>
              <a:t>The user’s </a:t>
            </a:r>
            <a:r>
              <a:rPr lang="en-GB" dirty="0" err="1" smtClean="0"/>
              <a:t>achiev-ements</a:t>
            </a:r>
            <a:endParaRPr lang="en-US" dirty="0"/>
          </a:p>
        </p:txBody>
      </p:sp>
      <p:sp>
        <p:nvSpPr>
          <p:cNvPr id="9" name="TextBox 8"/>
          <p:cNvSpPr txBox="1"/>
          <p:nvPr/>
        </p:nvSpPr>
        <p:spPr>
          <a:xfrm>
            <a:off x="7924800" y="4572000"/>
            <a:ext cx="1219200" cy="1200329"/>
          </a:xfrm>
          <a:prstGeom prst="rect">
            <a:avLst/>
          </a:prstGeom>
          <a:solidFill>
            <a:srgbClr val="292929">
              <a:alpha val="10196"/>
            </a:srgbClr>
          </a:solidFill>
        </p:spPr>
        <p:txBody>
          <a:bodyPr wrap="square" rtlCol="0">
            <a:spAutoFit/>
          </a:bodyPr>
          <a:lstStyle/>
          <a:p>
            <a:pPr algn="ctr"/>
            <a:r>
              <a:rPr lang="en-GB" dirty="0" smtClean="0"/>
              <a:t>Comments</a:t>
            </a:r>
            <a:r>
              <a:rPr lang="en-US" dirty="0" smtClean="0"/>
              <a:t> left by other users.</a:t>
            </a:r>
            <a:endParaRPr lang="en-GB" dirty="0" smtClean="0"/>
          </a:p>
        </p:txBody>
      </p:sp>
      <p:sp>
        <p:nvSpPr>
          <p:cNvPr id="10" name="Left Brace 9"/>
          <p:cNvSpPr/>
          <p:nvPr/>
        </p:nvSpPr>
        <p:spPr>
          <a:xfrm>
            <a:off x="1219200" y="2438400"/>
            <a:ext cx="152400" cy="1600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1219200" y="4267200"/>
            <a:ext cx="152400" cy="2209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flipH="1">
            <a:off x="7620000" y="4343400"/>
            <a:ext cx="152400" cy="1828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xit" presetSubtype="0" fill="hold" grpId="0" nodeType="after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par>
                                <p:cTn id="10" presetID="55"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2000" fill="hold"/>
                                        <p:tgtEl>
                                          <p:spTgt spid="4"/>
                                        </p:tgtEl>
                                        <p:attrNameLst>
                                          <p:attrName>ppt_w</p:attrName>
                                        </p:attrNameLst>
                                      </p:cBhvr>
                                      <p:tavLst>
                                        <p:tav tm="0">
                                          <p:val>
                                            <p:strVal val="#ppt_w*0.70"/>
                                          </p:val>
                                        </p:tav>
                                        <p:tav tm="100000">
                                          <p:val>
                                            <p:strVal val="#ppt_w"/>
                                          </p:val>
                                        </p:tav>
                                      </p:tavLst>
                                    </p:anim>
                                    <p:anim calcmode="lin" valueType="num">
                                      <p:cBhvr>
                                        <p:cTn id="13" dur="2000" fill="hold"/>
                                        <p:tgtEl>
                                          <p:spTgt spid="4"/>
                                        </p:tgtEl>
                                        <p:attrNameLst>
                                          <p:attrName>ppt_h</p:attrName>
                                        </p:attrNameLst>
                                      </p:cBhvr>
                                      <p:tavLst>
                                        <p:tav tm="0">
                                          <p:val>
                                            <p:strVal val="#ppt_h"/>
                                          </p:val>
                                        </p:tav>
                                        <p:tav tm="100000">
                                          <p:val>
                                            <p:strVal val="#ppt_h"/>
                                          </p:val>
                                        </p:tav>
                                      </p:tavLst>
                                    </p:anim>
                                    <p:animEffect transition="in" filter="fade">
                                      <p:cBhvr>
                                        <p:cTn id="14" dur="2000"/>
                                        <p:tgtEl>
                                          <p:spTgt spid="4"/>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mph" presetSubtype="0" fill="hold" nodeType="clickEffect">
                                  <p:stCondLst>
                                    <p:cond delay="0"/>
                                  </p:stCondLst>
                                  <p:childTnLst>
                                    <p:animScale>
                                      <p:cBhvr>
                                        <p:cTn id="39" dur="500" fill="hold"/>
                                        <p:tgtEl>
                                          <p:spTgt spid="4"/>
                                        </p:tgtEl>
                                      </p:cBhvr>
                                      <p:by x="145000" y="145000"/>
                                    </p:animScale>
                                  </p:childTnLst>
                                </p:cTn>
                              </p:par>
                              <p:par>
                                <p:cTn id="40" presetID="42" presetClass="path" presetSubtype="0" accel="50000" decel="50000" fill="hold" nodeType="withEffect">
                                  <p:stCondLst>
                                    <p:cond delay="0"/>
                                  </p:stCondLst>
                                  <p:childTnLst>
                                    <p:animMotion origin="layout" path="M 2.22222E-6 4.93062E-6 L 2.22222E-6 0.07631 " pathEditMode="relative" rAng="0" ptsTypes="AA">
                                      <p:cBhvr>
                                        <p:cTn id="41" dur="500" fill="hold"/>
                                        <p:tgtEl>
                                          <p:spTgt spid="4"/>
                                        </p:tgtEl>
                                        <p:attrNameLst>
                                          <p:attrName>ppt_x</p:attrName>
                                          <p:attrName>ppt_y</p:attrName>
                                        </p:attrNameLst>
                                      </p:cBhvr>
                                      <p:rCtr x="0" y="38"/>
                                    </p:animMotion>
                                  </p:childTnLst>
                                </p:cTn>
                              </p:par>
                              <p:par>
                                <p:cTn id="42" presetID="10" presetClass="exit" presetSubtype="0" fill="hold" grpId="1"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8"/>
                                        </p:tgtEl>
                                      </p:cBhvr>
                                    </p:animEffect>
                                    <p:set>
                                      <p:cBhvr>
                                        <p:cTn id="53" dur="1" fill="hold">
                                          <p:stCondLst>
                                            <p:cond delay="499"/>
                                          </p:stCondLst>
                                        </p:cTn>
                                        <p:tgtEl>
                                          <p:spTgt spid="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9"/>
                                        </p:tgtEl>
                                      </p:cBhvr>
                                    </p:animEffect>
                                    <p:set>
                                      <p:cBhvr>
                                        <p:cTn id="56" dur="1" fill="hold">
                                          <p:stCondLst>
                                            <p:cond delay="499"/>
                                          </p:stCondLst>
                                        </p:cTn>
                                        <p:tgtEl>
                                          <p:spTgt spid="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bsitebackup2.jpg"/>
          <p:cNvPicPr>
            <a:picLocks noChangeAspect="1"/>
          </p:cNvPicPr>
          <p:nvPr/>
        </p:nvPicPr>
        <p:blipFill>
          <a:blip r:embed="rId2" cstate="print"/>
          <a:stretch>
            <a:fillRect/>
          </a:stretch>
        </p:blipFill>
        <p:spPr>
          <a:xfrm>
            <a:off x="-395784" y="-523847"/>
            <a:ext cx="9969436" cy="8972494"/>
          </a:xfrm>
          <a:prstGeom prst="rect">
            <a:avLst/>
          </a:prstGeom>
        </p:spPr>
      </p:pic>
      <p:sp>
        <p:nvSpPr>
          <p:cNvPr id="3" name="Rectangle 2"/>
          <p:cNvSpPr/>
          <p:nvPr/>
        </p:nvSpPr>
        <p:spPr>
          <a:xfrm>
            <a:off x="0" y="4876800"/>
            <a:ext cx="9144000" cy="5486400"/>
          </a:xfrm>
          <a:prstGeom prst="rect">
            <a:avLst/>
          </a:prstGeom>
          <a:solidFill>
            <a:srgbClr val="080808">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4" name="TextBox 3"/>
          <p:cNvSpPr txBox="1"/>
          <p:nvPr/>
        </p:nvSpPr>
        <p:spPr>
          <a:xfrm>
            <a:off x="0" y="4876800"/>
            <a:ext cx="9144000" cy="646331"/>
          </a:xfrm>
          <a:prstGeom prst="rect">
            <a:avLst/>
          </a:prstGeom>
          <a:noFill/>
        </p:spPr>
        <p:txBody>
          <a:bodyPr wrap="square" rtlCol="0">
            <a:spAutoFit/>
          </a:bodyPr>
          <a:lstStyle/>
          <a:p>
            <a:pPr>
              <a:buFont typeface="Arial" pitchFamily="34" charset="0"/>
              <a:buChar char="•"/>
            </a:pPr>
            <a:r>
              <a:rPr lang="en-GB" dirty="0" smtClean="0">
                <a:solidFill>
                  <a:schemeClr val="bg1"/>
                </a:solidFill>
              </a:rPr>
              <a:t>User statistics displayed in large boxes: Accuracy, best category, winning statistics, personal quote, links to social networks</a:t>
            </a:r>
            <a:endParaRPr lang="en-US" dirty="0">
              <a:solidFill>
                <a:schemeClr val="bg1"/>
              </a:solidFill>
            </a:endParaRPr>
          </a:p>
        </p:txBody>
      </p:sp>
      <p:sp>
        <p:nvSpPr>
          <p:cNvPr id="6" name="Rectangle 5"/>
          <p:cNvSpPr/>
          <p:nvPr/>
        </p:nvSpPr>
        <p:spPr>
          <a:xfrm>
            <a:off x="1092958" y="2465696"/>
            <a:ext cx="7000164" cy="2324668"/>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0" y="54864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A user’s accuracy is determined by:  Winning bets / Total bets  </a:t>
            </a:r>
            <a:endParaRPr lang="en-US" dirty="0">
              <a:solidFill>
                <a:schemeClr val="bg1"/>
              </a:solidFill>
            </a:endParaRPr>
          </a:p>
        </p:txBody>
      </p:sp>
      <p:sp>
        <p:nvSpPr>
          <p:cNvPr id="21" name="TextBox 20"/>
          <p:cNvSpPr txBox="1"/>
          <p:nvPr/>
        </p:nvSpPr>
        <p:spPr>
          <a:xfrm>
            <a:off x="0" y="59436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A user’s best category has the highest accuracy</a:t>
            </a:r>
            <a:endParaRPr lang="en-US" dirty="0">
              <a:solidFill>
                <a:schemeClr val="bg1"/>
              </a:solidFill>
            </a:endParaRPr>
          </a:p>
        </p:txBody>
      </p:sp>
      <p:sp>
        <p:nvSpPr>
          <p:cNvPr id="22" name="TextBox 21"/>
          <p:cNvSpPr txBox="1"/>
          <p:nvPr/>
        </p:nvSpPr>
        <p:spPr>
          <a:xfrm>
            <a:off x="0" y="6412468"/>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The user’s country is defined in their user settings</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repeatCount="2000" fill="remove"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par>
                          <p:cTn id="17" fill="hold">
                            <p:stCondLst>
                              <p:cond delay="3500"/>
                            </p:stCondLst>
                            <p:childTnLst>
                              <p:par>
                                <p:cTn id="18" presetID="10" presetClass="exit" presetSubtype="0" fill="hold" grpId="1" nodeType="afterEffect">
                                  <p:stCondLst>
                                    <p:cond delay="0"/>
                                  </p:stCondLst>
                                  <p:childTnLst>
                                    <p:animEffect transition="out" filter="fade">
                                      <p:cBhvr>
                                        <p:cTn id="19" dur="1000"/>
                                        <p:tgtEl>
                                          <p:spTgt spid="6"/>
                                        </p:tgtEl>
                                      </p:cBhvr>
                                    </p:animEffect>
                                    <p:set>
                                      <p:cBhvr>
                                        <p:cTn id="20" dur="1" fill="hold">
                                          <p:stCondLst>
                                            <p:cond delay="9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20"/>
                                        </p:tgtEl>
                                      </p:cBhvr>
                                    </p:animEffect>
                                    <p:set>
                                      <p:cBhvr>
                                        <p:cTn id="43" dur="1" fill="hold">
                                          <p:stCondLst>
                                            <p:cond delay="499"/>
                                          </p:stCondLst>
                                        </p:cTn>
                                        <p:tgtEl>
                                          <p:spTgt spid="20"/>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2"/>
                                        </p:tgtEl>
                                      </p:cBhvr>
                                    </p:animEffect>
                                    <p:set>
                                      <p:cBhvr>
                                        <p:cTn id="49" dur="1" fill="hold">
                                          <p:stCondLst>
                                            <p:cond delay="499"/>
                                          </p:stCondLst>
                                        </p:cTn>
                                        <p:tgtEl>
                                          <p:spTgt spid="22"/>
                                        </p:tgtEl>
                                        <p:attrNameLst>
                                          <p:attrName>style.visibility</p:attrName>
                                        </p:attrNameLst>
                                      </p:cBhvr>
                                      <p:to>
                                        <p:strVal val="hidden"/>
                                      </p:to>
                                    </p:set>
                                  </p:childTnLst>
                                </p:cTn>
                              </p:par>
                              <p:par>
                                <p:cTn id="50" presetID="64" presetClass="path" presetSubtype="0" accel="50000" decel="50000" fill="hold" nodeType="withEffect">
                                  <p:stCondLst>
                                    <p:cond delay="0"/>
                                  </p:stCondLst>
                                  <p:childTnLst>
                                    <p:animMotion origin="layout" path="M 2.77778E-7 -3.29325E-6 L 2.77778E-7 -0.68825 " pathEditMode="relative" rAng="0" ptsTypes="AA">
                                      <p:cBhvr>
                                        <p:cTn id="51" dur="2000" fill="hold"/>
                                        <p:tgtEl>
                                          <p:spTgt spid="2"/>
                                        </p:tgtEl>
                                        <p:attrNameLst>
                                          <p:attrName>ppt_x</p:attrName>
                                          <p:attrName>ppt_y</p:attrName>
                                        </p:attrNameLst>
                                      </p:cBhvr>
                                      <p:rCtr x="0" y="-344"/>
                                    </p:animMotion>
                                  </p:childTnLst>
                                </p:cTn>
                              </p:par>
                              <p:par>
                                <p:cTn id="52" presetID="64" presetClass="path" presetSubtype="0" accel="50000" decel="50000" fill="hold" grpId="1" nodeType="withEffect">
                                  <p:stCondLst>
                                    <p:cond delay="0"/>
                                  </p:stCondLst>
                                  <p:childTnLst>
                                    <p:animMotion origin="layout" path="M 0 -3.25624E-6 L 0 -0.16651 " pathEditMode="relative" rAng="0" ptsTypes="AA">
                                      <p:cBhvr>
                                        <p:cTn id="53" dur="2000" fill="hold"/>
                                        <p:tgtEl>
                                          <p:spTgt spid="3"/>
                                        </p:tgtEl>
                                        <p:attrNameLst>
                                          <p:attrName>ppt_x</p:attrName>
                                          <p:attrName>ppt_y</p:attrName>
                                        </p:attrNameLst>
                                      </p:cBhvr>
                                      <p:rCtr x="0" y="-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6" grpId="0" animBg="1"/>
      <p:bldP spid="6" grpId="1" animBg="1"/>
      <p:bldP spid="20" grpId="0"/>
      <p:bldP spid="20" grpId="1"/>
      <p:bldP spid="21" grpId="0"/>
      <p:bldP spid="21" grpId="1"/>
      <p:bldP spid="22" grpId="0"/>
      <p:bldP spid="2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bsitebackup2.jpg"/>
          <p:cNvPicPr>
            <a:picLocks noChangeAspect="1"/>
          </p:cNvPicPr>
          <p:nvPr/>
        </p:nvPicPr>
        <p:blipFill>
          <a:blip r:embed="rId2" cstate="print"/>
          <a:stretch>
            <a:fillRect/>
          </a:stretch>
        </p:blipFill>
        <p:spPr>
          <a:xfrm>
            <a:off x="-395784" y="-5181600"/>
            <a:ext cx="9969436" cy="8972494"/>
          </a:xfrm>
          <a:prstGeom prst="rect">
            <a:avLst/>
          </a:prstGeom>
        </p:spPr>
      </p:pic>
      <p:sp>
        <p:nvSpPr>
          <p:cNvPr id="3" name="Rectangle 2"/>
          <p:cNvSpPr/>
          <p:nvPr/>
        </p:nvSpPr>
        <p:spPr>
          <a:xfrm>
            <a:off x="0" y="3790894"/>
            <a:ext cx="9144000" cy="5486400"/>
          </a:xfrm>
          <a:prstGeom prst="rect">
            <a:avLst/>
          </a:prstGeom>
          <a:solidFill>
            <a:srgbClr val="080808">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en-US" dirty="0"/>
          </a:p>
        </p:txBody>
      </p:sp>
      <p:sp>
        <p:nvSpPr>
          <p:cNvPr id="4" name="TextBox 3"/>
          <p:cNvSpPr txBox="1"/>
          <p:nvPr/>
        </p:nvSpPr>
        <p:spPr>
          <a:xfrm>
            <a:off x="0" y="38100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Users score achievements which are displayed on their profile</a:t>
            </a:r>
            <a:endParaRPr lang="en-US" dirty="0">
              <a:solidFill>
                <a:schemeClr val="bg1"/>
              </a:solidFill>
            </a:endParaRPr>
          </a:p>
        </p:txBody>
      </p:sp>
      <p:sp>
        <p:nvSpPr>
          <p:cNvPr id="6" name="Rectangle 5"/>
          <p:cNvSpPr/>
          <p:nvPr/>
        </p:nvSpPr>
        <p:spPr>
          <a:xfrm>
            <a:off x="1066800" y="457200"/>
            <a:ext cx="4495800" cy="327660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4191000"/>
            <a:ext cx="9144000"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Other users can comment on a user’s profile</a:t>
            </a:r>
            <a:endParaRPr lang="en-US" dirty="0">
              <a:solidFill>
                <a:schemeClr val="bg1"/>
              </a:solidFill>
            </a:endParaRPr>
          </a:p>
        </p:txBody>
      </p:sp>
      <p:sp>
        <p:nvSpPr>
          <p:cNvPr id="8" name="Rectangle 7"/>
          <p:cNvSpPr/>
          <p:nvPr/>
        </p:nvSpPr>
        <p:spPr>
          <a:xfrm>
            <a:off x="5867400" y="457200"/>
            <a:ext cx="2209800" cy="3276600"/>
          </a:xfrm>
          <a:prstGeom prst="rect">
            <a:avLst/>
          </a:prstGeom>
          <a:solidFill>
            <a:srgbClr val="99CCF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repeatCount="2000" fill="remove"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3500"/>
                            </p:stCondLst>
                            <p:childTnLst>
                              <p:par>
                                <p:cTn id="13" presetID="10" presetClass="exit" presetSubtype="0" fill="hold" grpId="1" nodeType="afterEffect">
                                  <p:stCondLst>
                                    <p:cond delay="0"/>
                                  </p:stCondLst>
                                  <p:childTnLst>
                                    <p:animEffect transition="out" filter="fade">
                                      <p:cBhvr>
                                        <p:cTn id="14" dur="1000"/>
                                        <p:tgtEl>
                                          <p:spTgt spid="6"/>
                                        </p:tgtEl>
                                      </p:cBhvr>
                                    </p:animEffect>
                                    <p:set>
                                      <p:cBhvr>
                                        <p:cTn id="15" dur="1" fill="hold">
                                          <p:stCondLst>
                                            <p:cond delay="9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500"/>
                            </p:stCondLst>
                            <p:childTnLst>
                              <p:par>
                                <p:cTn id="22" presetID="10" presetClass="entr" presetSubtype="0" repeatCount="2000" fill="remove" grpId="0" nodeType="afterEffect">
                                  <p:stCondLst>
                                    <p:cond delay="100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par>
                          <p:cTn id="25" fill="hold">
                            <p:stCondLst>
                              <p:cond delay="3500"/>
                            </p:stCondLst>
                            <p:childTnLst>
                              <p:par>
                                <p:cTn id="26" presetID="10" presetClass="exit" presetSubtype="0" fill="hold" grpId="1" nodeType="afterEffect">
                                  <p:stCondLst>
                                    <p:cond delay="0"/>
                                  </p:stCondLst>
                                  <p:childTnLst>
                                    <p:animEffect transition="out" filter="fade">
                                      <p:cBhvr>
                                        <p:cTn id="27" dur="1000"/>
                                        <p:tgtEl>
                                          <p:spTgt spid="8"/>
                                        </p:tgtEl>
                                      </p:cBhvr>
                                    </p:animEffect>
                                    <p:set>
                                      <p:cBhvr>
                                        <p:cTn id="28"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6" grpId="1" animBg="1"/>
      <p:bldP spid="7" grpId="0"/>
      <p:bldP spid="8" grpId="0" animBg="1"/>
      <p:bldP spid="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eft Brace 7"/>
          <p:cNvSpPr/>
          <p:nvPr/>
        </p:nvSpPr>
        <p:spPr>
          <a:xfrm>
            <a:off x="3429000" y="0"/>
            <a:ext cx="76200" cy="7620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p:cNvSpPr/>
          <p:nvPr/>
        </p:nvSpPr>
        <p:spPr>
          <a:xfrm>
            <a:off x="3429000" y="838200"/>
            <a:ext cx="76200" cy="12192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e 11"/>
          <p:cNvSpPr/>
          <p:nvPr/>
        </p:nvSpPr>
        <p:spPr>
          <a:xfrm>
            <a:off x="3429000" y="2133600"/>
            <a:ext cx="76200" cy="17526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e 12"/>
          <p:cNvSpPr/>
          <p:nvPr/>
        </p:nvSpPr>
        <p:spPr>
          <a:xfrm>
            <a:off x="3429000" y="4114800"/>
            <a:ext cx="76200" cy="25908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TextBox 13"/>
          <p:cNvSpPr txBox="1"/>
          <p:nvPr/>
        </p:nvSpPr>
        <p:spPr>
          <a:xfrm>
            <a:off x="0" y="2743200"/>
            <a:ext cx="3276600" cy="646331"/>
          </a:xfrm>
          <a:prstGeom prst="rect">
            <a:avLst/>
          </a:prstGeom>
          <a:solidFill>
            <a:srgbClr val="292929">
              <a:alpha val="10196"/>
            </a:srgbClr>
          </a:solidFill>
        </p:spPr>
        <p:txBody>
          <a:bodyPr wrap="square" rtlCol="0">
            <a:spAutoFit/>
          </a:bodyPr>
          <a:lstStyle/>
          <a:p>
            <a:pPr algn="ctr"/>
            <a:r>
              <a:rPr lang="en-GB" dirty="0" smtClean="0"/>
              <a:t>A featured list of weekly and all time top-scoring users.</a:t>
            </a:r>
            <a:endParaRPr lang="en-US" dirty="0"/>
          </a:p>
        </p:txBody>
      </p:sp>
      <p:sp>
        <p:nvSpPr>
          <p:cNvPr id="16" name="TextBox 15"/>
          <p:cNvSpPr txBox="1"/>
          <p:nvPr/>
        </p:nvSpPr>
        <p:spPr>
          <a:xfrm>
            <a:off x="0" y="70884"/>
            <a:ext cx="3276600" cy="646331"/>
          </a:xfrm>
          <a:prstGeom prst="rect">
            <a:avLst/>
          </a:prstGeom>
          <a:solidFill>
            <a:srgbClr val="292929">
              <a:alpha val="10196"/>
            </a:srgbClr>
          </a:solidFill>
        </p:spPr>
        <p:txBody>
          <a:bodyPr wrap="square" rtlCol="0">
            <a:spAutoFit/>
          </a:bodyPr>
          <a:lstStyle/>
          <a:p>
            <a:pPr algn="ctr"/>
            <a:r>
              <a:rPr lang="en-GB" dirty="0" smtClean="0"/>
              <a:t>Navigation, login/logout, links to the user’s profile</a:t>
            </a:r>
            <a:endParaRPr lang="en-US" dirty="0"/>
          </a:p>
        </p:txBody>
      </p:sp>
      <p:sp>
        <p:nvSpPr>
          <p:cNvPr id="17" name="TextBox 16"/>
          <p:cNvSpPr txBox="1"/>
          <p:nvPr/>
        </p:nvSpPr>
        <p:spPr>
          <a:xfrm>
            <a:off x="0" y="1143000"/>
            <a:ext cx="3276600" cy="646331"/>
          </a:xfrm>
          <a:prstGeom prst="rect">
            <a:avLst/>
          </a:prstGeom>
          <a:solidFill>
            <a:srgbClr val="080808">
              <a:alpha val="21176"/>
            </a:srgbClr>
          </a:solidFill>
        </p:spPr>
        <p:txBody>
          <a:bodyPr wrap="square" rtlCol="0">
            <a:spAutoFit/>
          </a:bodyPr>
          <a:lstStyle/>
          <a:p>
            <a:pPr algn="ctr"/>
            <a:r>
              <a:rPr lang="en-GB" dirty="0" smtClean="0"/>
              <a:t>The most popular events of the week.</a:t>
            </a:r>
            <a:endParaRPr lang="en-US" dirty="0"/>
          </a:p>
        </p:txBody>
      </p:sp>
      <p:sp>
        <p:nvSpPr>
          <p:cNvPr id="18" name="TextBox 17"/>
          <p:cNvSpPr txBox="1"/>
          <p:nvPr/>
        </p:nvSpPr>
        <p:spPr>
          <a:xfrm>
            <a:off x="0" y="5257800"/>
            <a:ext cx="3276600" cy="369332"/>
          </a:xfrm>
          <a:prstGeom prst="rect">
            <a:avLst/>
          </a:prstGeom>
          <a:solidFill>
            <a:srgbClr val="080808">
              <a:alpha val="21176"/>
            </a:srgbClr>
          </a:solidFill>
        </p:spPr>
        <p:txBody>
          <a:bodyPr wrap="square" rtlCol="0">
            <a:spAutoFit/>
          </a:bodyPr>
          <a:lstStyle/>
          <a:p>
            <a:pPr algn="ctr"/>
            <a:r>
              <a:rPr lang="en-GB" dirty="0" smtClean="0"/>
              <a:t>A tabulated list of events.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762000"/>
            <a:ext cx="6033541"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35049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11"/>
                                        </p:tgtEl>
                                      </p:cBhvr>
                                    </p:animEffect>
                                    <p:set>
                                      <p:cBhvr>
                                        <p:cTn id="36" dur="1" fill="hold">
                                          <p:stCondLst>
                                            <p:cond delay="999"/>
                                          </p:stCondLst>
                                        </p:cTn>
                                        <p:tgtEl>
                                          <p:spTgt spid="11"/>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1000"/>
                                        <p:tgtEl>
                                          <p:spTgt spid="12"/>
                                        </p:tgtEl>
                                      </p:cBhvr>
                                    </p:animEffect>
                                    <p:set>
                                      <p:cBhvr>
                                        <p:cTn id="39" dur="1" fill="hold">
                                          <p:stCondLst>
                                            <p:cond delay="9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14"/>
                                        </p:tgtEl>
                                      </p:cBhvr>
                                    </p:animEffect>
                                    <p:set>
                                      <p:cBhvr>
                                        <p:cTn id="42" dur="1" fill="hold">
                                          <p:stCondLst>
                                            <p:cond delay="999"/>
                                          </p:stCondLst>
                                        </p:cTn>
                                        <p:tgtEl>
                                          <p:spTgt spid="1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16"/>
                                        </p:tgtEl>
                                      </p:cBhvr>
                                    </p:animEffect>
                                    <p:set>
                                      <p:cBhvr>
                                        <p:cTn id="45" dur="1" fill="hold">
                                          <p:stCondLst>
                                            <p:cond delay="999"/>
                                          </p:stCondLst>
                                        </p:cTn>
                                        <p:tgtEl>
                                          <p:spTgt spid="1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7"/>
                                        </p:tgtEl>
                                      </p:cBhvr>
                                    </p:animEffect>
                                    <p:set>
                                      <p:cBhvr>
                                        <p:cTn id="48" dur="1" fill="hold">
                                          <p:stCondLst>
                                            <p:cond delay="999"/>
                                          </p:stCondLst>
                                        </p:cTn>
                                        <p:tgtEl>
                                          <p:spTgt spid="1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18"/>
                                        </p:tgtEl>
                                      </p:cBhvr>
                                    </p:animEffect>
                                    <p:set>
                                      <p:cBhvr>
                                        <p:cTn id="51" dur="1" fill="hold">
                                          <p:stCondLst>
                                            <p:cond delay="999"/>
                                          </p:stCondLst>
                                        </p:cTn>
                                        <p:tgtEl>
                                          <p:spTgt spid="18"/>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13"/>
                                        </p:tgtEl>
                                      </p:cBhvr>
                                    </p:animEffect>
                                    <p:set>
                                      <p:cBhvr>
                                        <p:cTn id="54" dur="1" fill="hold">
                                          <p:stCondLst>
                                            <p:cond delay="999"/>
                                          </p:stCondLst>
                                        </p:cTn>
                                        <p:tgtEl>
                                          <p:spTgt spid="1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1000"/>
                                        <p:tgtEl>
                                          <p:spTgt spid="8"/>
                                        </p:tgtEl>
                                      </p:cBhvr>
                                    </p:animEffect>
                                    <p:set>
                                      <p:cBhvr>
                                        <p:cTn id="57"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7" grpId="0" animBg="1"/>
      <p:bldP spid="17" grpId="1" animBg="1"/>
      <p:bldP spid="18" grpId="0" animBg="1"/>
      <p:bldP spid="1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What is CheapStakes?</a:t>
            </a:r>
            <a:endParaRPr lang="en-US" sz="4800" dirty="0">
              <a:latin typeface="Segoe UI Semibold" pitchFamily="34" charset="0"/>
            </a:endParaRPr>
          </a:p>
        </p:txBody>
      </p:sp>
      <p:sp>
        <p:nvSpPr>
          <p:cNvPr id="3" name="Shape 37"/>
          <p:cNvSpPr txBox="1"/>
          <p:nvPr/>
        </p:nvSpPr>
        <p:spPr>
          <a:xfrm>
            <a:off x="304800" y="1219200"/>
            <a:ext cx="8278799" cy="3447067"/>
          </a:xfrm>
          <a:prstGeom prst="rect">
            <a:avLst/>
          </a:prstGeom>
          <a:noFill/>
        </p:spPr>
        <p:txBody>
          <a:bodyPr lIns="91425" tIns="91425" rIns="91425" bIns="91425" anchor="t" anchorCtr="0">
            <a:spAutoFit/>
          </a:bodyPr>
          <a:lstStyle/>
          <a:p>
            <a:pPr marL="139700" lvl="0" rtl="0">
              <a:buClr>
                <a:srgbClr val="000000"/>
              </a:buClr>
              <a:buSzPct val="166666"/>
            </a:pPr>
            <a:r>
              <a:rPr lang="en" sz="2800" dirty="0" smtClean="0">
                <a:latin typeface="Calibri" pitchFamily="34" charset="0"/>
                <a:ea typeface="Open Sans"/>
                <a:cs typeface="Calibri" pitchFamily="34" charset="0"/>
                <a:sym typeface="Open Sans"/>
              </a:rPr>
              <a:t>Betting Website</a:t>
            </a:r>
          </a:p>
          <a:p>
            <a:pPr marL="139700" lvl="0" rtl="0">
              <a:buClr>
                <a:srgbClr val="000000"/>
              </a:buClr>
              <a:buSzPct val="166666"/>
            </a:pPr>
            <a:r>
              <a:rPr lang="en" sz="2400" dirty="0">
                <a:latin typeface="Calibri" pitchFamily="34" charset="0"/>
                <a:ea typeface="Open Sans"/>
                <a:cs typeface="Calibri" pitchFamily="34" charset="0"/>
                <a:sym typeface="Open Sans"/>
              </a:rPr>
              <a:t> </a:t>
            </a:r>
            <a:r>
              <a:rPr lang="en" sz="2400" dirty="0" smtClean="0">
                <a:latin typeface="Calibri" pitchFamily="34" charset="0"/>
                <a:ea typeface="Open Sans"/>
                <a:cs typeface="Calibri" pitchFamily="34" charset="0"/>
                <a:sym typeface="Open Sans"/>
              </a:rPr>
              <a:t>  - No Money!</a:t>
            </a:r>
            <a:endParaRPr lang="en" sz="2400" dirty="0" smtClean="0">
              <a:latin typeface="Calibri" pitchFamily="34" charset="0"/>
              <a:ea typeface="Open Sans"/>
              <a:cs typeface="Calibri" pitchFamily="34" charset="0"/>
              <a:sym typeface="Open Sans"/>
            </a:endParaRPr>
          </a:p>
          <a:p>
            <a:pPr marL="139700">
              <a:buClr>
                <a:srgbClr val="000000"/>
              </a:buClr>
              <a:buSzPct val="166666"/>
            </a:pPr>
            <a:endParaRPr lang="en" sz="2400" dirty="0" smtClean="0">
              <a:latin typeface="Calibri" pitchFamily="34" charset="0"/>
              <a:ea typeface="Open Sans"/>
              <a:cs typeface="Calibri" pitchFamily="34" charset="0"/>
              <a:sym typeface="Open Sans"/>
            </a:endParaRPr>
          </a:p>
          <a:p>
            <a:pPr marL="139700">
              <a:buClr>
                <a:srgbClr val="000000"/>
              </a:buClr>
              <a:buSzPct val="166666"/>
            </a:pPr>
            <a:endParaRPr lang="en" sz="2400" dirty="0" smtClean="0">
              <a:latin typeface="Calibri" pitchFamily="34" charset="0"/>
              <a:ea typeface="Open Sans"/>
              <a:cs typeface="Calibri" pitchFamily="34" charset="0"/>
              <a:sym typeface="Open Sans"/>
            </a:endParaRPr>
          </a:p>
          <a:p>
            <a:pPr marL="139700">
              <a:buClr>
                <a:srgbClr val="000000"/>
              </a:buClr>
              <a:buSzPct val="166666"/>
            </a:pPr>
            <a:r>
              <a:rPr lang="en" sz="2800" dirty="0" smtClean="0">
                <a:latin typeface="Calibri" pitchFamily="34" charset="0"/>
                <a:ea typeface="Open Sans"/>
                <a:cs typeface="Calibri" pitchFamily="34" charset="0"/>
                <a:sym typeface="Open Sans"/>
              </a:rPr>
              <a:t>Bet on Any Event</a:t>
            </a:r>
          </a:p>
          <a:p>
            <a:pPr marL="139700">
              <a:buClr>
                <a:srgbClr val="000000"/>
              </a:buClr>
              <a:buSzPct val="166666"/>
            </a:pPr>
            <a:r>
              <a:rPr lang="en" sz="2800" dirty="0" smtClean="0">
                <a:latin typeface="Calibri" pitchFamily="34" charset="0"/>
                <a:ea typeface="Open Sans"/>
                <a:cs typeface="Calibri" pitchFamily="34" charset="0"/>
                <a:sym typeface="Open Sans"/>
              </a:rPr>
              <a:t>  </a:t>
            </a:r>
            <a:endParaRPr lang="en" sz="2800" dirty="0">
              <a:latin typeface="Calibri" pitchFamily="34" charset="0"/>
              <a:ea typeface="Open Sans"/>
              <a:cs typeface="Calibri" pitchFamily="34" charset="0"/>
              <a:sym typeface="Open Sans"/>
            </a:endParaRPr>
          </a:p>
          <a:p>
            <a:pPr marL="139700">
              <a:buClr>
                <a:srgbClr val="000000"/>
              </a:buClr>
              <a:buSzPct val="166666"/>
            </a:pPr>
            <a:endParaRPr lang="en" sz="2800" dirty="0" smtClean="0">
              <a:latin typeface="Calibri" pitchFamily="34" charset="0"/>
              <a:ea typeface="Open Sans"/>
              <a:cs typeface="Calibri" pitchFamily="34" charset="0"/>
              <a:sym typeface="Open Sans"/>
            </a:endParaRPr>
          </a:p>
          <a:p>
            <a:pPr marL="139700">
              <a:buClr>
                <a:srgbClr val="000000"/>
              </a:buClr>
              <a:buSzPct val="166666"/>
            </a:pPr>
            <a:endParaRPr lang="en" sz="2800" dirty="0" smtClean="0">
              <a:latin typeface="Calibri" pitchFamily="34" charset="0"/>
              <a:ea typeface="Open Sans"/>
              <a:cs typeface="Calibri" pitchFamily="34" charset="0"/>
              <a:sym typeface="Open Sans"/>
            </a:endParaRPr>
          </a:p>
        </p:txBody>
      </p:sp>
      <p:pic>
        <p:nvPicPr>
          <p:cNvPr id="1026" name="Picture 2" descr="http://utahmortgageblog.com/files/2010/07/no_mone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1066800"/>
            <a:ext cx="14001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3.bp.blogspot.com/-6xVDU_fXbtc/TZzpEKj4eiI/AAAAAAAABH0/WZTkt3cV39g/s400/Chelsea%2Bvs%2BManchester%2BUnited%2BSky%2BSpor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760174"/>
            <a:ext cx="2455150" cy="13871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thedailybeast.com/content/dailybeast/articles/2012/10/23/obama-vs-romney-presidential-debate-fact-check-part-3-who-lied/_jcr_content/body/inlineimage.img.503.jpg/1350987763888.cached.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0000"/>
          <a:stretch/>
        </p:blipFill>
        <p:spPr bwMode="auto">
          <a:xfrm>
            <a:off x="4038600" y="2748050"/>
            <a:ext cx="2085975" cy="6946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cdn.thedailybeast.com/content/dailybeast/articles/2012/10/23/obama-vs-romney-presidential-debate-fact-check-part-3-who-lied/_jcr_content/body/inlineimage.img.503.jpg/1350987763888.cached.jpg"/>
          <p:cNvPicPr>
            <a:picLocks noChangeAspect="1" noChangeArrowheads="1"/>
          </p:cNvPicPr>
          <p:nvPr/>
        </p:nvPicPr>
        <p:blipFill rotWithShape="1">
          <a:blip r:embed="rId5">
            <a:extLst>
              <a:ext uri="{28A0092B-C50C-407E-A947-70E740481C1C}">
                <a14:useLocalDpi xmlns:a14="http://schemas.microsoft.com/office/drawing/2010/main" val="0"/>
              </a:ext>
            </a:extLst>
          </a:blip>
          <a:srcRect t="50000"/>
          <a:stretch/>
        </p:blipFill>
        <p:spPr bwMode="auto">
          <a:xfrm>
            <a:off x="4038599" y="3442683"/>
            <a:ext cx="2085975" cy="6946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ipe(down)">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2" presetClass="entr" presetSubtype="8" fill="hold" nodeType="afterEffect">
                                  <p:stCondLst>
                                    <p:cond delay="0"/>
                                  </p:stCondLst>
                                  <p:childTnLst>
                                    <p:set>
                                      <p:cBhvr>
                                        <p:cTn id="28" dur="1" fill="hold">
                                          <p:stCondLst>
                                            <p:cond delay="0"/>
                                          </p:stCondLst>
                                        </p:cTn>
                                        <p:tgtEl>
                                          <p:spTgt spid="1030"/>
                                        </p:tgtEl>
                                        <p:attrNameLst>
                                          <p:attrName>style.visibility</p:attrName>
                                        </p:attrNameLst>
                                      </p:cBhvr>
                                      <p:to>
                                        <p:strVal val="visible"/>
                                      </p:to>
                                    </p:set>
                                    <p:anim calcmode="lin" valueType="num">
                                      <p:cBhvr additive="base">
                                        <p:cTn id="29" dur="500" fill="hold"/>
                                        <p:tgtEl>
                                          <p:spTgt spid="1030"/>
                                        </p:tgtEl>
                                        <p:attrNameLst>
                                          <p:attrName>ppt_x</p:attrName>
                                        </p:attrNameLst>
                                      </p:cBhvr>
                                      <p:tavLst>
                                        <p:tav tm="0">
                                          <p:val>
                                            <p:strVal val="0-#ppt_w/2"/>
                                          </p:val>
                                        </p:tav>
                                        <p:tav tm="100000">
                                          <p:val>
                                            <p:strVal val="#ppt_x"/>
                                          </p:val>
                                        </p:tav>
                                      </p:tavLst>
                                    </p:anim>
                                    <p:anim calcmode="lin" valueType="num">
                                      <p:cBhvr additive="base">
                                        <p:cTn id="30" dur="500" fill="hold"/>
                                        <p:tgtEl>
                                          <p:spTgt spid="1030"/>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40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300" fill="hold"/>
                                        <p:tgtEl>
                                          <p:spTgt spid="7"/>
                                        </p:tgtEl>
                                        <p:attrNameLst>
                                          <p:attrName>ppt_x</p:attrName>
                                        </p:attrNameLst>
                                      </p:cBhvr>
                                      <p:tavLst>
                                        <p:tav tm="0">
                                          <p:val>
                                            <p:strVal val="1+#ppt_w/2"/>
                                          </p:val>
                                        </p:tav>
                                        <p:tav tm="100000">
                                          <p:val>
                                            <p:strVal val="#ppt_x"/>
                                          </p:val>
                                        </p:tav>
                                      </p:tavLst>
                                    </p:anim>
                                    <p:anim calcmode="lin" valueType="num">
                                      <p:cBhvr additive="base">
                                        <p:cTn id="34" dur="300" fill="hold"/>
                                        <p:tgtEl>
                                          <p:spTgt spid="7"/>
                                        </p:tgtEl>
                                        <p:attrNameLst>
                                          <p:attrName>ppt_y</p:attrName>
                                        </p:attrNameLst>
                                      </p:cBhvr>
                                      <p:tavLst>
                                        <p:tav tm="0">
                                          <p:val>
                                            <p:strVal val="#ppt_y"/>
                                          </p:val>
                                        </p:tav>
                                        <p:tav tm="100000">
                                          <p:val>
                                            <p:strVal val="#ppt_y"/>
                                          </p:val>
                                        </p:tav>
                                      </p:tavLst>
                                    </p:anim>
                                  </p:childTnLst>
                                </p:cTn>
                              </p:par>
                            </p:childTnLst>
                          </p:cTn>
                        </p:par>
                        <p:par>
                          <p:cTn id="35" fill="hold">
                            <p:stCondLst>
                              <p:cond delay="1700"/>
                            </p:stCondLst>
                            <p:childTnLst>
                              <p:par>
                                <p:cTn id="36" presetID="22" presetClass="entr" presetSubtype="4" fill="hold" nodeType="afterEffect">
                                  <p:stCondLst>
                                    <p:cond delay="200"/>
                                  </p:stCondLst>
                                  <p:childTnLst>
                                    <p:set>
                                      <p:cBhvr>
                                        <p:cTn id="37" dur="1" fill="hold">
                                          <p:stCondLst>
                                            <p:cond delay="0"/>
                                          </p:stCondLst>
                                        </p:cTn>
                                        <p:tgtEl>
                                          <p:spTgt spid="1028"/>
                                        </p:tgtEl>
                                        <p:attrNameLst>
                                          <p:attrName>style.visibility</p:attrName>
                                        </p:attrNameLst>
                                      </p:cBhvr>
                                      <p:to>
                                        <p:strVal val="visible"/>
                                      </p:to>
                                    </p:set>
                                    <p:animEffect transition="in" filter="wipe(down)">
                                      <p:cBhvr>
                                        <p:cTn id="3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eft Brace 7"/>
          <p:cNvSpPr/>
          <p:nvPr/>
        </p:nvSpPr>
        <p:spPr>
          <a:xfrm>
            <a:off x="3429000" y="0"/>
            <a:ext cx="76200" cy="7620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p:cNvSpPr/>
          <p:nvPr/>
        </p:nvSpPr>
        <p:spPr>
          <a:xfrm>
            <a:off x="3429000" y="838200"/>
            <a:ext cx="76200" cy="12192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e 11"/>
          <p:cNvSpPr/>
          <p:nvPr/>
        </p:nvSpPr>
        <p:spPr>
          <a:xfrm>
            <a:off x="3429000" y="2133600"/>
            <a:ext cx="76200" cy="17526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e 12"/>
          <p:cNvSpPr/>
          <p:nvPr/>
        </p:nvSpPr>
        <p:spPr>
          <a:xfrm>
            <a:off x="3429000" y="4114800"/>
            <a:ext cx="76200" cy="25908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TextBox 13"/>
          <p:cNvSpPr txBox="1"/>
          <p:nvPr/>
        </p:nvSpPr>
        <p:spPr>
          <a:xfrm>
            <a:off x="0" y="2743200"/>
            <a:ext cx="3276600" cy="646331"/>
          </a:xfrm>
          <a:prstGeom prst="rect">
            <a:avLst/>
          </a:prstGeom>
          <a:solidFill>
            <a:srgbClr val="292929">
              <a:alpha val="10196"/>
            </a:srgbClr>
          </a:solidFill>
        </p:spPr>
        <p:txBody>
          <a:bodyPr wrap="square" rtlCol="0">
            <a:spAutoFit/>
          </a:bodyPr>
          <a:lstStyle/>
          <a:p>
            <a:pPr algn="ctr"/>
            <a:r>
              <a:rPr lang="en-GB" dirty="0" smtClean="0"/>
              <a:t>A featured list of weekly and all time top-scoring users.</a:t>
            </a:r>
            <a:endParaRPr lang="en-US" dirty="0"/>
          </a:p>
        </p:txBody>
      </p:sp>
      <p:sp>
        <p:nvSpPr>
          <p:cNvPr id="16" name="TextBox 15"/>
          <p:cNvSpPr txBox="1"/>
          <p:nvPr/>
        </p:nvSpPr>
        <p:spPr>
          <a:xfrm>
            <a:off x="0" y="70884"/>
            <a:ext cx="3276600" cy="646331"/>
          </a:xfrm>
          <a:prstGeom prst="rect">
            <a:avLst/>
          </a:prstGeom>
          <a:solidFill>
            <a:srgbClr val="292929">
              <a:alpha val="10196"/>
            </a:srgbClr>
          </a:solidFill>
        </p:spPr>
        <p:txBody>
          <a:bodyPr wrap="square" rtlCol="0">
            <a:spAutoFit/>
          </a:bodyPr>
          <a:lstStyle/>
          <a:p>
            <a:pPr algn="ctr"/>
            <a:r>
              <a:rPr lang="en-GB" dirty="0" smtClean="0"/>
              <a:t>Navigation, login/logout, links to the user’s profile</a:t>
            </a:r>
            <a:endParaRPr lang="en-US" dirty="0"/>
          </a:p>
        </p:txBody>
      </p:sp>
      <p:sp>
        <p:nvSpPr>
          <p:cNvPr id="17" name="TextBox 16"/>
          <p:cNvSpPr txBox="1"/>
          <p:nvPr/>
        </p:nvSpPr>
        <p:spPr>
          <a:xfrm>
            <a:off x="0" y="1143000"/>
            <a:ext cx="3276600" cy="646331"/>
          </a:xfrm>
          <a:prstGeom prst="rect">
            <a:avLst/>
          </a:prstGeom>
          <a:solidFill>
            <a:srgbClr val="080808">
              <a:alpha val="21176"/>
            </a:srgbClr>
          </a:solidFill>
        </p:spPr>
        <p:txBody>
          <a:bodyPr wrap="square" rtlCol="0">
            <a:spAutoFit/>
          </a:bodyPr>
          <a:lstStyle/>
          <a:p>
            <a:pPr algn="ctr"/>
            <a:r>
              <a:rPr lang="en-GB" dirty="0" smtClean="0"/>
              <a:t>The most popular events of the week.</a:t>
            </a:r>
            <a:endParaRPr lang="en-US" dirty="0"/>
          </a:p>
        </p:txBody>
      </p:sp>
      <p:sp>
        <p:nvSpPr>
          <p:cNvPr id="18" name="TextBox 17"/>
          <p:cNvSpPr txBox="1"/>
          <p:nvPr/>
        </p:nvSpPr>
        <p:spPr>
          <a:xfrm>
            <a:off x="0" y="5257800"/>
            <a:ext cx="3276600" cy="369332"/>
          </a:xfrm>
          <a:prstGeom prst="rect">
            <a:avLst/>
          </a:prstGeom>
          <a:solidFill>
            <a:srgbClr val="080808">
              <a:alpha val="21176"/>
            </a:srgbClr>
          </a:solidFill>
        </p:spPr>
        <p:txBody>
          <a:bodyPr wrap="square" rtlCol="0">
            <a:spAutoFit/>
          </a:bodyPr>
          <a:lstStyle/>
          <a:p>
            <a:pPr algn="ctr"/>
            <a:r>
              <a:rPr lang="en-GB" dirty="0" smtClean="0"/>
              <a:t>A tabulated list of events.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533400"/>
            <a:ext cx="5757333" cy="5181600"/>
          </a:xfrm>
          <a:prstGeom prst="rect">
            <a:avLst/>
          </a:prstGeom>
        </p:spPr>
      </p:pic>
    </p:spTree>
    <p:extLst>
      <p:ext uri="{BB962C8B-B14F-4D97-AF65-F5344CB8AC3E}">
        <p14:creationId xmlns:p14="http://schemas.microsoft.com/office/powerpoint/2010/main" val="119530561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11"/>
                                        </p:tgtEl>
                                      </p:cBhvr>
                                    </p:animEffect>
                                    <p:set>
                                      <p:cBhvr>
                                        <p:cTn id="36" dur="1" fill="hold">
                                          <p:stCondLst>
                                            <p:cond delay="999"/>
                                          </p:stCondLst>
                                        </p:cTn>
                                        <p:tgtEl>
                                          <p:spTgt spid="11"/>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1000"/>
                                        <p:tgtEl>
                                          <p:spTgt spid="12"/>
                                        </p:tgtEl>
                                      </p:cBhvr>
                                    </p:animEffect>
                                    <p:set>
                                      <p:cBhvr>
                                        <p:cTn id="39" dur="1" fill="hold">
                                          <p:stCondLst>
                                            <p:cond delay="9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14"/>
                                        </p:tgtEl>
                                      </p:cBhvr>
                                    </p:animEffect>
                                    <p:set>
                                      <p:cBhvr>
                                        <p:cTn id="42" dur="1" fill="hold">
                                          <p:stCondLst>
                                            <p:cond delay="999"/>
                                          </p:stCondLst>
                                        </p:cTn>
                                        <p:tgtEl>
                                          <p:spTgt spid="1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16"/>
                                        </p:tgtEl>
                                      </p:cBhvr>
                                    </p:animEffect>
                                    <p:set>
                                      <p:cBhvr>
                                        <p:cTn id="45" dur="1" fill="hold">
                                          <p:stCondLst>
                                            <p:cond delay="999"/>
                                          </p:stCondLst>
                                        </p:cTn>
                                        <p:tgtEl>
                                          <p:spTgt spid="1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7"/>
                                        </p:tgtEl>
                                      </p:cBhvr>
                                    </p:animEffect>
                                    <p:set>
                                      <p:cBhvr>
                                        <p:cTn id="48" dur="1" fill="hold">
                                          <p:stCondLst>
                                            <p:cond delay="999"/>
                                          </p:stCondLst>
                                        </p:cTn>
                                        <p:tgtEl>
                                          <p:spTgt spid="1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18"/>
                                        </p:tgtEl>
                                      </p:cBhvr>
                                    </p:animEffect>
                                    <p:set>
                                      <p:cBhvr>
                                        <p:cTn id="51" dur="1" fill="hold">
                                          <p:stCondLst>
                                            <p:cond delay="999"/>
                                          </p:stCondLst>
                                        </p:cTn>
                                        <p:tgtEl>
                                          <p:spTgt spid="18"/>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13"/>
                                        </p:tgtEl>
                                      </p:cBhvr>
                                    </p:animEffect>
                                    <p:set>
                                      <p:cBhvr>
                                        <p:cTn id="54" dur="1" fill="hold">
                                          <p:stCondLst>
                                            <p:cond delay="999"/>
                                          </p:stCondLst>
                                        </p:cTn>
                                        <p:tgtEl>
                                          <p:spTgt spid="1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1000"/>
                                        <p:tgtEl>
                                          <p:spTgt spid="8"/>
                                        </p:tgtEl>
                                      </p:cBhvr>
                                    </p:animEffect>
                                    <p:set>
                                      <p:cBhvr>
                                        <p:cTn id="57"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7" grpId="0" animBg="1"/>
      <p:bldP spid="17" grpId="1" animBg="1"/>
      <p:bldP spid="18" grpId="0" animBg="1"/>
      <p:bldP spid="1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eft Brace 7"/>
          <p:cNvSpPr/>
          <p:nvPr/>
        </p:nvSpPr>
        <p:spPr>
          <a:xfrm>
            <a:off x="3429000" y="0"/>
            <a:ext cx="76200" cy="7620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p:cNvSpPr/>
          <p:nvPr/>
        </p:nvSpPr>
        <p:spPr>
          <a:xfrm>
            <a:off x="3429000" y="838200"/>
            <a:ext cx="76200" cy="12192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Brace 11"/>
          <p:cNvSpPr/>
          <p:nvPr/>
        </p:nvSpPr>
        <p:spPr>
          <a:xfrm>
            <a:off x="3429000" y="2133600"/>
            <a:ext cx="76200" cy="17526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e 12"/>
          <p:cNvSpPr/>
          <p:nvPr/>
        </p:nvSpPr>
        <p:spPr>
          <a:xfrm>
            <a:off x="3429000" y="4114800"/>
            <a:ext cx="76200" cy="25908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TextBox 13"/>
          <p:cNvSpPr txBox="1"/>
          <p:nvPr/>
        </p:nvSpPr>
        <p:spPr>
          <a:xfrm>
            <a:off x="0" y="2743200"/>
            <a:ext cx="3276600" cy="646331"/>
          </a:xfrm>
          <a:prstGeom prst="rect">
            <a:avLst/>
          </a:prstGeom>
          <a:solidFill>
            <a:srgbClr val="292929">
              <a:alpha val="10196"/>
            </a:srgbClr>
          </a:solidFill>
        </p:spPr>
        <p:txBody>
          <a:bodyPr wrap="square" rtlCol="0">
            <a:spAutoFit/>
          </a:bodyPr>
          <a:lstStyle/>
          <a:p>
            <a:pPr algn="ctr"/>
            <a:r>
              <a:rPr lang="en-GB" dirty="0" smtClean="0"/>
              <a:t>A featured list of weekly and all time top-scoring users.</a:t>
            </a:r>
            <a:endParaRPr lang="en-US" dirty="0"/>
          </a:p>
        </p:txBody>
      </p:sp>
      <p:sp>
        <p:nvSpPr>
          <p:cNvPr id="16" name="TextBox 15"/>
          <p:cNvSpPr txBox="1"/>
          <p:nvPr/>
        </p:nvSpPr>
        <p:spPr>
          <a:xfrm>
            <a:off x="0" y="70884"/>
            <a:ext cx="3276600" cy="646331"/>
          </a:xfrm>
          <a:prstGeom prst="rect">
            <a:avLst/>
          </a:prstGeom>
          <a:solidFill>
            <a:srgbClr val="292929">
              <a:alpha val="10196"/>
            </a:srgbClr>
          </a:solidFill>
        </p:spPr>
        <p:txBody>
          <a:bodyPr wrap="square" rtlCol="0">
            <a:spAutoFit/>
          </a:bodyPr>
          <a:lstStyle/>
          <a:p>
            <a:pPr algn="ctr"/>
            <a:r>
              <a:rPr lang="en-GB" dirty="0" smtClean="0"/>
              <a:t>Navigation, login/logout, links to the user’s profile</a:t>
            </a:r>
            <a:endParaRPr lang="en-US" dirty="0"/>
          </a:p>
        </p:txBody>
      </p:sp>
      <p:sp>
        <p:nvSpPr>
          <p:cNvPr id="17" name="TextBox 16"/>
          <p:cNvSpPr txBox="1"/>
          <p:nvPr/>
        </p:nvSpPr>
        <p:spPr>
          <a:xfrm>
            <a:off x="0" y="1143000"/>
            <a:ext cx="3276600" cy="646331"/>
          </a:xfrm>
          <a:prstGeom prst="rect">
            <a:avLst/>
          </a:prstGeom>
          <a:solidFill>
            <a:srgbClr val="080808">
              <a:alpha val="21176"/>
            </a:srgbClr>
          </a:solidFill>
        </p:spPr>
        <p:txBody>
          <a:bodyPr wrap="square" rtlCol="0">
            <a:spAutoFit/>
          </a:bodyPr>
          <a:lstStyle/>
          <a:p>
            <a:pPr algn="ctr"/>
            <a:r>
              <a:rPr lang="en-GB" dirty="0" smtClean="0"/>
              <a:t>The most popular events of the week.</a:t>
            </a:r>
            <a:endParaRPr lang="en-US" dirty="0"/>
          </a:p>
        </p:txBody>
      </p:sp>
      <p:sp>
        <p:nvSpPr>
          <p:cNvPr id="18" name="TextBox 17"/>
          <p:cNvSpPr txBox="1"/>
          <p:nvPr/>
        </p:nvSpPr>
        <p:spPr>
          <a:xfrm>
            <a:off x="0" y="5257800"/>
            <a:ext cx="3276600" cy="369332"/>
          </a:xfrm>
          <a:prstGeom prst="rect">
            <a:avLst/>
          </a:prstGeom>
          <a:solidFill>
            <a:srgbClr val="080808">
              <a:alpha val="21176"/>
            </a:srgbClr>
          </a:solidFill>
        </p:spPr>
        <p:txBody>
          <a:bodyPr wrap="square" rtlCol="0">
            <a:spAutoFit/>
          </a:bodyPr>
          <a:lstStyle/>
          <a:p>
            <a:pPr algn="ctr"/>
            <a:r>
              <a:rPr lang="en-GB" dirty="0" smtClean="0"/>
              <a:t>A tabulated list of events.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609600"/>
            <a:ext cx="6096000" cy="4648200"/>
          </a:xfrm>
          <a:prstGeom prst="rect">
            <a:avLst/>
          </a:prstGeom>
        </p:spPr>
      </p:pic>
    </p:spTree>
    <p:extLst>
      <p:ext uri="{BB962C8B-B14F-4D97-AF65-F5344CB8AC3E}">
        <p14:creationId xmlns:p14="http://schemas.microsoft.com/office/powerpoint/2010/main" val="272242424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11"/>
                                        </p:tgtEl>
                                      </p:cBhvr>
                                    </p:animEffect>
                                    <p:set>
                                      <p:cBhvr>
                                        <p:cTn id="36" dur="1" fill="hold">
                                          <p:stCondLst>
                                            <p:cond delay="999"/>
                                          </p:stCondLst>
                                        </p:cTn>
                                        <p:tgtEl>
                                          <p:spTgt spid="11"/>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1000"/>
                                        <p:tgtEl>
                                          <p:spTgt spid="12"/>
                                        </p:tgtEl>
                                      </p:cBhvr>
                                    </p:animEffect>
                                    <p:set>
                                      <p:cBhvr>
                                        <p:cTn id="39" dur="1" fill="hold">
                                          <p:stCondLst>
                                            <p:cond delay="9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14"/>
                                        </p:tgtEl>
                                      </p:cBhvr>
                                    </p:animEffect>
                                    <p:set>
                                      <p:cBhvr>
                                        <p:cTn id="42" dur="1" fill="hold">
                                          <p:stCondLst>
                                            <p:cond delay="999"/>
                                          </p:stCondLst>
                                        </p:cTn>
                                        <p:tgtEl>
                                          <p:spTgt spid="1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16"/>
                                        </p:tgtEl>
                                      </p:cBhvr>
                                    </p:animEffect>
                                    <p:set>
                                      <p:cBhvr>
                                        <p:cTn id="45" dur="1" fill="hold">
                                          <p:stCondLst>
                                            <p:cond delay="999"/>
                                          </p:stCondLst>
                                        </p:cTn>
                                        <p:tgtEl>
                                          <p:spTgt spid="1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7"/>
                                        </p:tgtEl>
                                      </p:cBhvr>
                                    </p:animEffect>
                                    <p:set>
                                      <p:cBhvr>
                                        <p:cTn id="48" dur="1" fill="hold">
                                          <p:stCondLst>
                                            <p:cond delay="999"/>
                                          </p:stCondLst>
                                        </p:cTn>
                                        <p:tgtEl>
                                          <p:spTgt spid="1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18"/>
                                        </p:tgtEl>
                                      </p:cBhvr>
                                    </p:animEffect>
                                    <p:set>
                                      <p:cBhvr>
                                        <p:cTn id="51" dur="1" fill="hold">
                                          <p:stCondLst>
                                            <p:cond delay="999"/>
                                          </p:stCondLst>
                                        </p:cTn>
                                        <p:tgtEl>
                                          <p:spTgt spid="18"/>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13"/>
                                        </p:tgtEl>
                                      </p:cBhvr>
                                    </p:animEffect>
                                    <p:set>
                                      <p:cBhvr>
                                        <p:cTn id="54" dur="1" fill="hold">
                                          <p:stCondLst>
                                            <p:cond delay="999"/>
                                          </p:stCondLst>
                                        </p:cTn>
                                        <p:tgtEl>
                                          <p:spTgt spid="1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1000"/>
                                        <p:tgtEl>
                                          <p:spTgt spid="8"/>
                                        </p:tgtEl>
                                      </p:cBhvr>
                                    </p:animEffect>
                                    <p:set>
                                      <p:cBhvr>
                                        <p:cTn id="57"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7" grpId="0" animBg="1"/>
      <p:bldP spid="17" grpId="1" animBg="1"/>
      <p:bldP spid="18" grpId="0" animBg="1"/>
      <p:bldP spid="1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solidFill>
                  <a:srgbClr val="FF0000"/>
                </a:solidFill>
                <a:latin typeface="Segoe UI Semibold" pitchFamily="34" charset="0"/>
              </a:rPr>
              <a:t>Settings and Contact Us</a:t>
            </a:r>
            <a:endParaRPr lang="en-US" sz="4800" dirty="0">
              <a:solidFill>
                <a:srgbClr val="FF0000"/>
              </a:solidFill>
              <a:latin typeface="Segoe UI Semibold" pitchFamily="34" charset="0"/>
            </a:endParaRPr>
          </a:p>
        </p:txBody>
      </p:sp>
      <p:sp>
        <p:nvSpPr>
          <p:cNvPr id="3" name="Shape 37"/>
          <p:cNvSpPr txBox="1"/>
          <p:nvPr/>
        </p:nvSpPr>
        <p:spPr>
          <a:xfrm>
            <a:off x="457200" y="1600200"/>
            <a:ext cx="8278799" cy="1015632"/>
          </a:xfrm>
          <a:prstGeom prst="rect">
            <a:avLst/>
          </a:prstGeom>
          <a:noFill/>
        </p:spPr>
        <p:txBody>
          <a:bodyPr lIns="91425" tIns="91425" rIns="91425" bIns="91425" anchor="t" anchorCtr="0">
            <a:spAutoFit/>
          </a:bodyPr>
          <a:lstStyle/>
          <a:p>
            <a:pPr marL="139700" lvl="0" rtl="0">
              <a:buClr>
                <a:srgbClr val="000000"/>
              </a:buClr>
              <a:buSzPct val="166666"/>
            </a:pPr>
            <a:r>
              <a:rPr lang="en" dirty="0" smtClean="0">
                <a:latin typeface="Calibri" pitchFamily="34" charset="0"/>
                <a:ea typeface="Open Sans"/>
                <a:cs typeface="Calibri" pitchFamily="34" charset="0"/>
                <a:sym typeface="Open Sans"/>
              </a:rPr>
              <a:t>Setting: change birthday, email, nationality, personal details etc</a:t>
            </a:r>
          </a:p>
          <a:p>
            <a:pPr marL="139700" lvl="0" rtl="0">
              <a:buClr>
                <a:srgbClr val="000000"/>
              </a:buClr>
              <a:buSzPct val="166666"/>
            </a:pPr>
            <a:endParaRPr lang="en" dirty="0">
              <a:latin typeface="Calibri" pitchFamily="34" charset="0"/>
              <a:ea typeface="Open Sans"/>
              <a:cs typeface="Calibri" pitchFamily="34" charset="0"/>
              <a:sym typeface="Open Sans"/>
            </a:endParaRPr>
          </a:p>
          <a:p>
            <a:pPr marL="139700" lvl="0" rtl="0">
              <a:buClr>
                <a:srgbClr val="000000"/>
              </a:buClr>
              <a:buSzPct val="166666"/>
            </a:pPr>
            <a:r>
              <a:rPr lang="en" smtClean="0">
                <a:latin typeface="Calibri" pitchFamily="34" charset="0"/>
                <a:ea typeface="Open Sans"/>
                <a:cs typeface="Calibri" pitchFamily="34" charset="0"/>
                <a:sym typeface="Open Sans"/>
              </a:rPr>
              <a:t>Contact us: Compay Email</a:t>
            </a:r>
            <a:endParaRPr lang="en" dirty="0">
              <a:latin typeface="Calibri" pitchFamily="34" charset="0"/>
              <a:ea typeface="Open Sans"/>
              <a:cs typeface="Calibri" pitchFamily="34" charset="0"/>
              <a:sym typeface="Open Sans"/>
            </a:endParaRPr>
          </a:p>
        </p:txBody>
      </p:sp>
    </p:spTree>
    <p:extLst>
      <p:ext uri="{BB962C8B-B14F-4D97-AF65-F5344CB8AC3E}">
        <p14:creationId xmlns:p14="http://schemas.microsoft.com/office/powerpoint/2010/main" val="3081994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Behind the Scenes</a:t>
            </a:r>
            <a:endParaRPr lang="en-US" sz="4800" dirty="0">
              <a:latin typeface="Segoe UI Semibold" pitchFamily="34" charset="0"/>
            </a:endParaRPr>
          </a:p>
        </p:txBody>
      </p:sp>
      <p:sp>
        <p:nvSpPr>
          <p:cNvPr id="3" name="TextBox 2"/>
          <p:cNvSpPr txBox="1"/>
          <p:nvPr/>
        </p:nvSpPr>
        <p:spPr>
          <a:xfrm>
            <a:off x="304800" y="1143000"/>
            <a:ext cx="7620000" cy="3693319"/>
          </a:xfrm>
          <a:prstGeom prst="rect">
            <a:avLst/>
          </a:prstGeom>
          <a:noFill/>
        </p:spPr>
        <p:txBody>
          <a:bodyPr wrap="square" rtlCol="0">
            <a:spAutoFit/>
          </a:bodyPr>
          <a:lstStyle/>
          <a:p>
            <a:r>
              <a:rPr lang="en-GB" sz="2800" dirty="0" smtClean="0"/>
              <a:t>Moderation:</a:t>
            </a:r>
          </a:p>
          <a:p>
            <a:pPr marL="342900" indent="-342900">
              <a:buFont typeface="Arial" pitchFamily="34" charset="0"/>
              <a:buChar char="•"/>
            </a:pPr>
            <a:endParaRPr lang="en-GB" sz="2800" dirty="0"/>
          </a:p>
          <a:p>
            <a:pPr marL="342900" indent="-342900">
              <a:buFont typeface="Arial" pitchFamily="34" charset="0"/>
              <a:buChar char="•"/>
            </a:pPr>
            <a:r>
              <a:rPr lang="en-GB" sz="2000" dirty="0" smtClean="0"/>
              <a:t>User’s events are put in a </a:t>
            </a:r>
            <a:r>
              <a:rPr lang="en-GB" sz="2000" dirty="0"/>
              <a:t>M</a:t>
            </a:r>
            <a:r>
              <a:rPr lang="en-GB" sz="2000" dirty="0" smtClean="0"/>
              <a:t>oderation Queue</a:t>
            </a:r>
          </a:p>
          <a:p>
            <a:r>
              <a:rPr lang="en-GB" sz="2000" dirty="0" smtClean="0"/>
              <a:t>      Awaiting approval</a:t>
            </a:r>
          </a:p>
          <a:p>
            <a:endParaRPr lang="en-GB" sz="2000" dirty="0" smtClean="0"/>
          </a:p>
          <a:p>
            <a:pPr marL="342900" indent="-342900">
              <a:buFont typeface="Arial" pitchFamily="34" charset="0"/>
              <a:buChar char="•"/>
            </a:pPr>
            <a:r>
              <a:rPr lang="en-GB" sz="2000" dirty="0" smtClean="0"/>
              <a:t>Moderators can edit, move, delete, merge or hide</a:t>
            </a:r>
          </a:p>
          <a:p>
            <a:r>
              <a:rPr lang="en-GB" sz="2000" dirty="0" smtClean="0"/>
              <a:t>      topics</a:t>
            </a:r>
          </a:p>
          <a:p>
            <a:endParaRPr lang="en-GB" sz="2000" dirty="0"/>
          </a:p>
          <a:p>
            <a:pPr marL="342900" indent="-342900">
              <a:buFont typeface="Arial" pitchFamily="34" charset="0"/>
              <a:buChar char="•"/>
            </a:pPr>
            <a:r>
              <a:rPr lang="en-GB" sz="2000" dirty="0" smtClean="0"/>
              <a:t>Moderator’s can add results, add and remove points</a:t>
            </a:r>
          </a:p>
          <a:p>
            <a:endParaRPr lang="en-GB" sz="2000" dirty="0" smtClean="0"/>
          </a:p>
          <a:p>
            <a:pPr marL="342900" indent="-342900">
              <a:buFont typeface="Arial" pitchFamily="34" charset="0"/>
              <a:buChar char="•"/>
            </a:pPr>
            <a:endParaRPr lang="en-GB" dirty="0"/>
          </a:p>
        </p:txBody>
      </p:sp>
      <p:pic>
        <p:nvPicPr>
          <p:cNvPr id="3078" name="Picture 6" descr="http://community.invisionpower.com/uploads/monthly_11_2011/blogentry-108264-0-95529900-1322654056_thum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732895"/>
            <a:ext cx="21336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256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solidFill>
                  <a:schemeClr val="bg1"/>
                </a:solidFill>
                <a:latin typeface="Segoe UI Semibold" pitchFamily="34" charset="0"/>
              </a:rPr>
              <a:t>Technical Understanding</a:t>
            </a:r>
            <a:endParaRPr lang="en-US" sz="4800" dirty="0">
              <a:solidFill>
                <a:schemeClr val="bg1"/>
              </a:solidFill>
              <a:latin typeface="Segoe UI Semibold" pitchFamily="34" charset="0"/>
            </a:endParaRPr>
          </a:p>
        </p:txBody>
      </p:sp>
      <p:sp>
        <p:nvSpPr>
          <p:cNvPr id="5" name="Content Placeholder 2"/>
          <p:cNvSpPr>
            <a:spLocks noGrp="1"/>
          </p:cNvSpPr>
          <p:nvPr/>
        </p:nvSpPr>
        <p:spPr>
          <a:xfrm>
            <a:off x="457200" y="1166019"/>
            <a:ext cx="82296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2800" dirty="0" smtClean="0"/>
          </a:p>
          <a:p>
            <a:r>
              <a:rPr lang="en-GB" sz="2800" dirty="0" smtClean="0"/>
              <a:t>Is it Realistic?</a:t>
            </a:r>
          </a:p>
          <a:p>
            <a:pPr marL="0" indent="0">
              <a:buNone/>
            </a:pPr>
            <a:r>
              <a:rPr lang="en-GB" dirty="0"/>
              <a:t> </a:t>
            </a:r>
            <a:r>
              <a:rPr lang="en-GB" dirty="0" smtClean="0"/>
              <a:t>   </a:t>
            </a:r>
            <a:r>
              <a:rPr lang="en-GB" sz="2400" dirty="0" smtClean="0"/>
              <a:t>- Yes it is!</a:t>
            </a:r>
          </a:p>
          <a:p>
            <a:endParaRPr lang="en-GB" sz="2800" dirty="0" smtClean="0"/>
          </a:p>
          <a:p>
            <a:endParaRPr lang="en-GB" sz="2800" dirty="0" smtClean="0"/>
          </a:p>
          <a:p>
            <a:r>
              <a:rPr lang="en-GB" sz="2800" dirty="0" smtClean="0"/>
              <a:t>Do we have the Knowledge and Experience?</a:t>
            </a:r>
          </a:p>
          <a:p>
            <a:pPr marL="0" indent="0">
              <a:buNone/>
            </a:pPr>
            <a:r>
              <a:rPr lang="en-GB" sz="2800" dirty="0" smtClean="0"/>
              <a:t>    - </a:t>
            </a:r>
            <a:r>
              <a:rPr lang="en-GB" sz="2400" dirty="0" smtClean="0"/>
              <a:t>Some, but we are learning!</a:t>
            </a:r>
          </a:p>
          <a:p>
            <a:pPr marL="0" indent="0">
              <a:buNone/>
            </a:pPr>
            <a:endParaRPr lang="en-GB" sz="2800" dirty="0" smtClean="0"/>
          </a:p>
          <a:p>
            <a:pPr marL="0" indent="0">
              <a:buNone/>
            </a:pPr>
            <a:endParaRPr lang="en-GB" sz="2800" dirty="0" smtClean="0"/>
          </a:p>
          <a:p>
            <a:r>
              <a:rPr lang="en-GB" sz="2800" dirty="0" smtClean="0"/>
              <a:t>Can you complete what you set out to do in time?</a:t>
            </a:r>
          </a:p>
          <a:p>
            <a:pPr marL="0" indent="0">
              <a:buNone/>
            </a:pPr>
            <a:r>
              <a:rPr lang="en-GB" sz="2800" dirty="0"/>
              <a:t> </a:t>
            </a:r>
            <a:r>
              <a:rPr lang="en-GB" sz="2800" dirty="0" smtClean="0"/>
              <a:t>   </a:t>
            </a:r>
            <a:r>
              <a:rPr lang="en-GB" sz="2400" dirty="0" smtClean="0"/>
              <a:t>- Should do!</a:t>
            </a:r>
            <a:endParaRPr lang="en-GB" sz="2800" dirty="0" smtClean="0"/>
          </a:p>
          <a:p>
            <a:pPr marL="0" indent="0">
              <a:buNone/>
            </a:pPr>
            <a:r>
              <a:rPr lang="en-GB" sz="2800" dirty="0"/>
              <a:t> </a:t>
            </a:r>
            <a:r>
              <a:rPr lang="en-GB" sz="2800" dirty="0" smtClean="0"/>
              <a:t>    </a:t>
            </a:r>
            <a:endParaRPr lang="en-GB" sz="2800" dirty="0"/>
          </a:p>
          <a:p>
            <a:pPr marL="0" indent="0">
              <a:buNone/>
            </a:pPr>
            <a:endParaRPr lang="en-GB" sz="2800" dirty="0" smtClean="0"/>
          </a:p>
          <a:p>
            <a:pPr marL="0" indent="0">
              <a:buNone/>
            </a:pPr>
            <a:endParaRPr lang="en-GB" sz="2800" dirty="0"/>
          </a:p>
          <a:p>
            <a:pPr marL="0" indent="0">
              <a:buNone/>
            </a:pPr>
            <a:endParaRPr lang="en-GB" sz="2800" dirty="0" smtClean="0"/>
          </a:p>
          <a:p>
            <a:pPr marL="0" indent="0">
              <a:buNone/>
            </a:pPr>
            <a:endParaRPr lang="en-GB" u="sng" dirty="0"/>
          </a:p>
          <a:p>
            <a:pPr marL="0" indent="0">
              <a:buNone/>
            </a:pPr>
            <a:endParaRPr lang="en-GB" sz="2000" u="sng" dirty="0" smtClean="0"/>
          </a:p>
          <a:p>
            <a:pPr marL="0" indent="0">
              <a:buNone/>
            </a:pPr>
            <a:endParaRPr lang="en-GB" sz="2800" u="sng"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066800"/>
            <a:ext cx="2057400" cy="2057400"/>
          </a:xfrm>
          <a:prstGeom prst="rect">
            <a:avLst/>
          </a:prstGeom>
        </p:spPr>
      </p:pic>
    </p:spTree>
    <p:extLst>
      <p:ext uri="{BB962C8B-B14F-4D97-AF65-F5344CB8AC3E}">
        <p14:creationId xmlns:p14="http://schemas.microsoft.com/office/powerpoint/2010/main" val="1217500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Development</a:t>
            </a:r>
            <a:endParaRPr lang="en-US" sz="4800" dirty="0">
              <a:latin typeface="Segoe UI Semibold" pitchFamily="34" charset="0"/>
            </a:endParaRPr>
          </a:p>
        </p:txBody>
      </p:sp>
      <p:sp>
        <p:nvSpPr>
          <p:cNvPr id="6" name="TextBox 5"/>
          <p:cNvSpPr txBox="1"/>
          <p:nvPr/>
        </p:nvSpPr>
        <p:spPr>
          <a:xfrm>
            <a:off x="304800" y="1143000"/>
            <a:ext cx="3810000" cy="461665"/>
          </a:xfrm>
          <a:prstGeom prst="rect">
            <a:avLst/>
          </a:prstGeom>
          <a:noFill/>
        </p:spPr>
        <p:txBody>
          <a:bodyPr wrap="square" rtlCol="0">
            <a:spAutoFit/>
          </a:bodyPr>
          <a:lstStyle/>
          <a:p>
            <a:r>
              <a:rPr lang="en-GB" sz="2400" dirty="0" smtClean="0"/>
              <a:t>The tools we’re going to use:</a:t>
            </a:r>
          </a:p>
        </p:txBody>
      </p:sp>
      <p:pic>
        <p:nvPicPr>
          <p:cNvPr id="1026" name="Picture 2" descr="http://www.w3.org/html/logo/downloads/HTML5_Logo_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8651" y="1532978"/>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edia.kansan.com/static/workshop/images/css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542503"/>
            <a:ext cx="1011361" cy="1418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lincgeek.org/blog/wp-content/uploads/2010/10/ph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6249" y="3443877"/>
            <a:ext cx="2057400" cy="13430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1.bp.blogspot.com/-fW4oxSkFDWs/TZszQP0fvaI/AAAAAAAAAQo/5bYst-1gmKY/s1600/MySQL%2BINSTALLATION%2Band%2BUN-INSTALLATION%2BCommands%2B%2Bmeansofmin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8900" y="3434352"/>
            <a:ext cx="2209800" cy="114656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7315200" y="1411385"/>
            <a:ext cx="1465139" cy="1569394"/>
            <a:chOff x="7315200" y="1411385"/>
            <a:chExt cx="1465139" cy="1569394"/>
          </a:xfrm>
        </p:grpSpPr>
        <p:pic>
          <p:nvPicPr>
            <p:cNvPr id="1037" name="Picture 13" descr="C:\Users\hussaim2\Downloads\js-logo-badge-51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7473"/>
            <a:stretch/>
          </p:blipFill>
          <p:spPr bwMode="auto">
            <a:xfrm>
              <a:off x="7315200" y="1771651"/>
              <a:ext cx="1465139" cy="12091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370639" y="1411385"/>
              <a:ext cx="1409700" cy="400110"/>
            </a:xfrm>
            <a:prstGeom prst="rect">
              <a:avLst/>
            </a:prstGeom>
            <a:noFill/>
          </p:spPr>
          <p:txBody>
            <a:bodyPr wrap="square" rtlCol="0">
              <a:spAutoFit/>
            </a:bodyPr>
            <a:lstStyle/>
            <a:p>
              <a:r>
                <a:rPr lang="en-GB" sz="2000" b="1" dirty="0" smtClean="0">
                  <a:latin typeface="Eras Demi ITC" pitchFamily="34" charset="0"/>
                </a:rPr>
                <a:t>JavaScript</a:t>
              </a:r>
              <a:endParaRPr lang="en-GB" sz="2000" b="1" dirty="0">
                <a:latin typeface="Eras Demi ITC" pitchFamily="34" charset="0"/>
              </a:endParaRPr>
            </a:p>
          </p:txBody>
        </p:sp>
      </p:grpSp>
      <p:sp>
        <p:nvSpPr>
          <p:cNvPr id="8" name="TextBox 7"/>
          <p:cNvSpPr txBox="1"/>
          <p:nvPr/>
        </p:nvSpPr>
        <p:spPr>
          <a:xfrm>
            <a:off x="304800" y="1762715"/>
            <a:ext cx="1676400" cy="400110"/>
          </a:xfrm>
          <a:prstGeom prst="rect">
            <a:avLst/>
          </a:prstGeom>
          <a:noFill/>
        </p:spPr>
        <p:txBody>
          <a:bodyPr wrap="square" rtlCol="0">
            <a:spAutoFit/>
          </a:bodyPr>
          <a:lstStyle/>
          <a:p>
            <a:pPr marL="342900" indent="-342900">
              <a:buFont typeface="Arial" pitchFamily="34" charset="0"/>
              <a:buChar char="•"/>
            </a:pPr>
            <a:r>
              <a:rPr lang="en-GB" sz="2000" dirty="0" smtClean="0"/>
              <a:t>HTML</a:t>
            </a:r>
            <a:endParaRPr lang="en-GB" sz="2000" dirty="0"/>
          </a:p>
        </p:txBody>
      </p:sp>
      <p:sp>
        <p:nvSpPr>
          <p:cNvPr id="16" name="TextBox 15"/>
          <p:cNvSpPr txBox="1"/>
          <p:nvPr/>
        </p:nvSpPr>
        <p:spPr>
          <a:xfrm>
            <a:off x="304800" y="2162825"/>
            <a:ext cx="1676400" cy="400110"/>
          </a:xfrm>
          <a:prstGeom prst="rect">
            <a:avLst/>
          </a:prstGeom>
          <a:noFill/>
        </p:spPr>
        <p:txBody>
          <a:bodyPr wrap="square" rtlCol="0">
            <a:spAutoFit/>
          </a:bodyPr>
          <a:lstStyle/>
          <a:p>
            <a:pPr marL="342900" indent="-342900">
              <a:buFont typeface="Arial" pitchFamily="34" charset="0"/>
              <a:buChar char="•"/>
            </a:pPr>
            <a:r>
              <a:rPr lang="en-GB" sz="2000" dirty="0" smtClean="0"/>
              <a:t>CSS</a:t>
            </a:r>
            <a:endParaRPr lang="en-GB" sz="2000" dirty="0"/>
          </a:p>
        </p:txBody>
      </p:sp>
      <p:sp>
        <p:nvSpPr>
          <p:cNvPr id="18" name="TextBox 17"/>
          <p:cNvSpPr txBox="1"/>
          <p:nvPr/>
        </p:nvSpPr>
        <p:spPr>
          <a:xfrm>
            <a:off x="304800" y="2562085"/>
            <a:ext cx="1676400" cy="400110"/>
          </a:xfrm>
          <a:prstGeom prst="rect">
            <a:avLst/>
          </a:prstGeom>
          <a:noFill/>
        </p:spPr>
        <p:txBody>
          <a:bodyPr wrap="square" rtlCol="0">
            <a:spAutoFit/>
          </a:bodyPr>
          <a:lstStyle/>
          <a:p>
            <a:pPr marL="342900" indent="-342900">
              <a:buFont typeface="Arial" pitchFamily="34" charset="0"/>
              <a:buChar char="•"/>
            </a:pPr>
            <a:r>
              <a:rPr lang="en-GB" sz="2000" dirty="0" smtClean="0"/>
              <a:t>JavaScript</a:t>
            </a:r>
            <a:endParaRPr lang="en-GB" sz="2000" dirty="0"/>
          </a:p>
        </p:txBody>
      </p:sp>
      <p:sp>
        <p:nvSpPr>
          <p:cNvPr id="20" name="TextBox 19"/>
          <p:cNvSpPr txBox="1"/>
          <p:nvPr/>
        </p:nvSpPr>
        <p:spPr>
          <a:xfrm>
            <a:off x="304800" y="2962255"/>
            <a:ext cx="1676400" cy="400110"/>
          </a:xfrm>
          <a:prstGeom prst="rect">
            <a:avLst/>
          </a:prstGeom>
          <a:noFill/>
        </p:spPr>
        <p:txBody>
          <a:bodyPr wrap="square" rtlCol="0">
            <a:spAutoFit/>
          </a:bodyPr>
          <a:lstStyle/>
          <a:p>
            <a:pPr marL="342900" indent="-342900">
              <a:buFont typeface="Arial" pitchFamily="34" charset="0"/>
              <a:buChar char="•"/>
            </a:pPr>
            <a:r>
              <a:rPr lang="en-GB" sz="2000" dirty="0" smtClean="0"/>
              <a:t>PHP</a:t>
            </a:r>
            <a:endParaRPr lang="en-GB" sz="2000" dirty="0"/>
          </a:p>
        </p:txBody>
      </p:sp>
      <p:sp>
        <p:nvSpPr>
          <p:cNvPr id="21" name="TextBox 20"/>
          <p:cNvSpPr txBox="1"/>
          <p:nvPr/>
        </p:nvSpPr>
        <p:spPr>
          <a:xfrm>
            <a:off x="304800" y="3362545"/>
            <a:ext cx="1676400" cy="400110"/>
          </a:xfrm>
          <a:prstGeom prst="rect">
            <a:avLst/>
          </a:prstGeom>
          <a:noFill/>
        </p:spPr>
        <p:txBody>
          <a:bodyPr wrap="square" rtlCol="0">
            <a:spAutoFit/>
          </a:bodyPr>
          <a:lstStyle/>
          <a:p>
            <a:pPr marL="342900" indent="-342900">
              <a:buFont typeface="Arial" pitchFamily="34" charset="0"/>
              <a:buChar char="•"/>
            </a:pPr>
            <a:r>
              <a:rPr lang="en-GB" sz="2000" dirty="0" smtClean="0"/>
              <a:t>MySQL</a:t>
            </a:r>
            <a:endParaRPr lang="en-GB" sz="2000" dirty="0"/>
          </a:p>
        </p:txBody>
      </p:sp>
    </p:spTree>
    <p:extLst>
      <p:ext uri="{BB962C8B-B14F-4D97-AF65-F5344CB8AC3E}">
        <p14:creationId xmlns:p14="http://schemas.microsoft.com/office/powerpoint/2010/main" val="74376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1026"/>
                                        </p:tgtEl>
                                        <p:attrNameLst>
                                          <p:attrName>style.visibility</p:attrName>
                                        </p:attrNameLst>
                                      </p:cBhvr>
                                      <p:to>
                                        <p:strVal val="visible"/>
                                      </p:to>
                                    </p:set>
                                    <p:animEffect transition="in" filter="wipe(down)">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22" presetClass="entr" presetSubtype="4" fill="hold" nodeType="withEffect">
                                  <p:stCondLst>
                                    <p:cond delay="50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00"/>
                                        <p:tgtEl>
                                          <p:spTgt spid="102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par>
                                <p:cTn id="27" presetID="22" presetClass="entr" presetSubtype="4" fill="hold" nodeType="withEffect">
                                  <p:stCondLst>
                                    <p:cond delay="50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0-#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par>
                                <p:cTn id="36" presetID="22" presetClass="entr" presetSubtype="4" fill="hold" nodeType="withEffect">
                                  <p:stCondLst>
                                    <p:cond delay="500"/>
                                  </p:stCondLst>
                                  <p:childTnLst>
                                    <p:set>
                                      <p:cBhvr>
                                        <p:cTn id="37" dur="1" fill="hold">
                                          <p:stCondLst>
                                            <p:cond delay="0"/>
                                          </p:stCondLst>
                                        </p:cTn>
                                        <p:tgtEl>
                                          <p:spTgt spid="1032"/>
                                        </p:tgtEl>
                                        <p:attrNameLst>
                                          <p:attrName>style.visibility</p:attrName>
                                        </p:attrNameLst>
                                      </p:cBhvr>
                                      <p:to>
                                        <p:strVal val="visible"/>
                                      </p:to>
                                    </p:set>
                                    <p:animEffect transition="in" filter="wipe(down)">
                                      <p:cBhvr>
                                        <p:cTn id="38" dur="500"/>
                                        <p:tgtEl>
                                          <p:spTgt spid="103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0-#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par>
                                <p:cTn id="45" presetID="22" presetClass="entr" presetSubtype="4" fill="hold" nodeType="withEffect">
                                  <p:stCondLst>
                                    <p:cond delay="500"/>
                                  </p:stCondLst>
                                  <p:childTnLst>
                                    <p:set>
                                      <p:cBhvr>
                                        <p:cTn id="46" dur="1" fill="hold">
                                          <p:stCondLst>
                                            <p:cond delay="0"/>
                                          </p:stCondLst>
                                        </p:cTn>
                                        <p:tgtEl>
                                          <p:spTgt spid="1036"/>
                                        </p:tgtEl>
                                        <p:attrNameLst>
                                          <p:attrName>style.visibility</p:attrName>
                                        </p:attrNameLst>
                                      </p:cBhvr>
                                      <p:to>
                                        <p:strVal val="visible"/>
                                      </p:to>
                                    </p:set>
                                    <p:animEffect transition="in" filter="wipe(down)">
                                      <p:cBhvr>
                                        <p:cTn id="47"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8"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Database ERD</a:t>
            </a:r>
            <a:endParaRPr lang="en-US" sz="4800" dirty="0">
              <a:latin typeface="Segoe UI Semibold" pitchFamily="34" charset="0"/>
            </a:endParaRPr>
          </a:p>
        </p:txBody>
      </p:sp>
      <p:sp>
        <p:nvSpPr>
          <p:cNvPr id="6" name="TextBox 5"/>
          <p:cNvSpPr txBox="1"/>
          <p:nvPr/>
        </p:nvSpPr>
        <p:spPr>
          <a:xfrm>
            <a:off x="304800" y="1143000"/>
            <a:ext cx="7620000" cy="400110"/>
          </a:xfrm>
          <a:prstGeom prst="rect">
            <a:avLst/>
          </a:prstGeom>
          <a:noFill/>
        </p:spPr>
        <p:txBody>
          <a:bodyPr wrap="square" rtlCol="0">
            <a:spAutoFit/>
          </a:bodyPr>
          <a:lstStyle/>
          <a:p>
            <a:r>
              <a:rPr lang="en-GB" sz="2000" dirty="0" smtClean="0"/>
              <a:t>A glimpse of our Database Entity Relationship Diagram:</a:t>
            </a:r>
            <a:endParaRPr lang="en-GB" sz="2000" dirty="0"/>
          </a:p>
        </p:txBody>
      </p:sp>
      <p:grpSp>
        <p:nvGrpSpPr>
          <p:cNvPr id="45" name="Group 44"/>
          <p:cNvGrpSpPr/>
          <p:nvPr/>
        </p:nvGrpSpPr>
        <p:grpSpPr>
          <a:xfrm>
            <a:off x="1933575" y="1977806"/>
            <a:ext cx="1371600" cy="1009650"/>
            <a:chOff x="2362200" y="2143125"/>
            <a:chExt cx="1371600" cy="1009650"/>
          </a:xfrm>
        </p:grpSpPr>
        <p:sp>
          <p:nvSpPr>
            <p:cNvPr id="14" name="Rectangle 13"/>
            <p:cNvSpPr/>
            <p:nvPr/>
          </p:nvSpPr>
          <p:spPr>
            <a:xfrm>
              <a:off x="2362200" y="2143125"/>
              <a:ext cx="1371600" cy="1009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5" name="Rectangle 14"/>
            <p:cNvSpPr/>
            <p:nvPr/>
          </p:nvSpPr>
          <p:spPr>
            <a:xfrm>
              <a:off x="2362200" y="2143125"/>
              <a:ext cx="1371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 name="TextBox 4"/>
            <p:cNvSpPr txBox="1"/>
            <p:nvPr/>
          </p:nvSpPr>
          <p:spPr>
            <a:xfrm>
              <a:off x="2362200" y="2143125"/>
              <a:ext cx="1371600" cy="369332"/>
            </a:xfrm>
            <a:prstGeom prst="rect">
              <a:avLst/>
            </a:prstGeom>
            <a:noFill/>
          </p:spPr>
          <p:txBody>
            <a:bodyPr wrap="square" rtlCol="0">
              <a:spAutoFit/>
            </a:bodyPr>
            <a:lstStyle/>
            <a:p>
              <a:pPr algn="ctr"/>
              <a:r>
                <a:rPr lang="en-GB" dirty="0" smtClean="0"/>
                <a:t>Categories</a:t>
              </a:r>
              <a:endParaRPr lang="en-GB" dirty="0"/>
            </a:p>
          </p:txBody>
        </p:sp>
        <p:sp>
          <p:nvSpPr>
            <p:cNvPr id="33" name="TextBox 32"/>
            <p:cNvSpPr txBox="1"/>
            <p:nvPr/>
          </p:nvSpPr>
          <p:spPr>
            <a:xfrm>
              <a:off x="2371725" y="2571750"/>
              <a:ext cx="1219200" cy="307777"/>
            </a:xfrm>
            <a:prstGeom prst="rect">
              <a:avLst/>
            </a:prstGeom>
            <a:noFill/>
          </p:spPr>
          <p:txBody>
            <a:bodyPr wrap="square" rtlCol="0">
              <a:spAutoFit/>
            </a:bodyPr>
            <a:lstStyle/>
            <a:p>
              <a:r>
                <a:rPr lang="en-GB" sz="1400" u="sng" dirty="0" smtClean="0"/>
                <a:t>CAT Key</a:t>
              </a:r>
              <a:endParaRPr lang="en-GB" sz="1400" u="sng" dirty="0"/>
            </a:p>
          </p:txBody>
        </p:sp>
        <p:sp>
          <p:nvSpPr>
            <p:cNvPr id="35" name="TextBox 34"/>
            <p:cNvSpPr txBox="1"/>
            <p:nvPr/>
          </p:nvSpPr>
          <p:spPr>
            <a:xfrm>
              <a:off x="2390775" y="2842021"/>
              <a:ext cx="1219200" cy="307777"/>
            </a:xfrm>
            <a:prstGeom prst="rect">
              <a:avLst/>
            </a:prstGeom>
            <a:noFill/>
          </p:spPr>
          <p:txBody>
            <a:bodyPr wrap="square" rtlCol="0">
              <a:spAutoFit/>
            </a:bodyPr>
            <a:lstStyle/>
            <a:p>
              <a:r>
                <a:rPr lang="en-GB" sz="1400" dirty="0" smtClean="0"/>
                <a:t>Event</a:t>
              </a:r>
              <a:endParaRPr lang="en-GB" sz="1400" dirty="0"/>
            </a:p>
          </p:txBody>
        </p:sp>
      </p:grpSp>
      <p:grpSp>
        <p:nvGrpSpPr>
          <p:cNvPr id="44" name="Group 43"/>
          <p:cNvGrpSpPr/>
          <p:nvPr/>
        </p:nvGrpSpPr>
        <p:grpSpPr>
          <a:xfrm>
            <a:off x="4333875" y="1892200"/>
            <a:ext cx="1400175" cy="2417207"/>
            <a:chOff x="5305425" y="2200274"/>
            <a:chExt cx="1400175" cy="2417207"/>
          </a:xfrm>
        </p:grpSpPr>
        <p:sp>
          <p:nvSpPr>
            <p:cNvPr id="23" name="Rectangle 22"/>
            <p:cNvSpPr/>
            <p:nvPr/>
          </p:nvSpPr>
          <p:spPr>
            <a:xfrm>
              <a:off x="5334000" y="2200274"/>
              <a:ext cx="1371600" cy="24172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4" name="Rectangle 23"/>
            <p:cNvSpPr/>
            <p:nvPr/>
          </p:nvSpPr>
          <p:spPr>
            <a:xfrm>
              <a:off x="5334000" y="2200275"/>
              <a:ext cx="1371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TextBox 7"/>
            <p:cNvSpPr txBox="1"/>
            <p:nvPr/>
          </p:nvSpPr>
          <p:spPr>
            <a:xfrm>
              <a:off x="5324475" y="2230993"/>
              <a:ext cx="1371600" cy="369332"/>
            </a:xfrm>
            <a:prstGeom prst="rect">
              <a:avLst/>
            </a:prstGeom>
            <a:noFill/>
          </p:spPr>
          <p:txBody>
            <a:bodyPr wrap="square" rtlCol="0">
              <a:spAutoFit/>
            </a:bodyPr>
            <a:lstStyle/>
            <a:p>
              <a:pPr algn="ctr"/>
              <a:r>
                <a:rPr lang="en-GB" dirty="0" smtClean="0"/>
                <a:t>Users</a:t>
              </a:r>
              <a:endParaRPr lang="en-GB" dirty="0"/>
            </a:p>
          </p:txBody>
        </p:sp>
        <p:sp>
          <p:nvSpPr>
            <p:cNvPr id="36" name="TextBox 35"/>
            <p:cNvSpPr txBox="1"/>
            <p:nvPr/>
          </p:nvSpPr>
          <p:spPr>
            <a:xfrm>
              <a:off x="5343525" y="2609850"/>
              <a:ext cx="1219200" cy="307777"/>
            </a:xfrm>
            <a:prstGeom prst="rect">
              <a:avLst/>
            </a:prstGeom>
            <a:noFill/>
          </p:spPr>
          <p:txBody>
            <a:bodyPr wrap="square" rtlCol="0">
              <a:spAutoFit/>
            </a:bodyPr>
            <a:lstStyle/>
            <a:p>
              <a:r>
                <a:rPr lang="en-GB" sz="1400" u="sng" dirty="0" smtClean="0"/>
                <a:t>Member ID</a:t>
              </a:r>
              <a:endParaRPr lang="en-GB" sz="1400" u="sng" dirty="0"/>
            </a:p>
          </p:txBody>
        </p:sp>
        <p:sp>
          <p:nvSpPr>
            <p:cNvPr id="37" name="TextBox 36"/>
            <p:cNvSpPr txBox="1"/>
            <p:nvPr/>
          </p:nvSpPr>
          <p:spPr>
            <a:xfrm>
              <a:off x="5324475" y="2899471"/>
              <a:ext cx="1219200" cy="307777"/>
            </a:xfrm>
            <a:prstGeom prst="rect">
              <a:avLst/>
            </a:prstGeom>
            <a:noFill/>
          </p:spPr>
          <p:txBody>
            <a:bodyPr wrap="square" rtlCol="0">
              <a:spAutoFit/>
            </a:bodyPr>
            <a:lstStyle/>
            <a:p>
              <a:r>
                <a:rPr lang="en-GB" sz="1400" dirty="0" smtClean="0"/>
                <a:t>First Name</a:t>
              </a:r>
              <a:endParaRPr lang="en-GB" sz="1400" dirty="0"/>
            </a:p>
          </p:txBody>
        </p:sp>
        <p:sp>
          <p:nvSpPr>
            <p:cNvPr id="39" name="TextBox 38"/>
            <p:cNvSpPr txBox="1"/>
            <p:nvPr/>
          </p:nvSpPr>
          <p:spPr>
            <a:xfrm>
              <a:off x="5343525" y="3184626"/>
              <a:ext cx="1219200" cy="307777"/>
            </a:xfrm>
            <a:prstGeom prst="rect">
              <a:avLst/>
            </a:prstGeom>
            <a:noFill/>
          </p:spPr>
          <p:txBody>
            <a:bodyPr wrap="square" rtlCol="0">
              <a:spAutoFit/>
            </a:bodyPr>
            <a:lstStyle/>
            <a:p>
              <a:r>
                <a:rPr lang="en-GB" sz="1400" dirty="0" smtClean="0"/>
                <a:t>Last Name</a:t>
              </a:r>
              <a:endParaRPr lang="en-GB" sz="1400" dirty="0"/>
            </a:p>
          </p:txBody>
        </p:sp>
        <p:sp>
          <p:nvSpPr>
            <p:cNvPr id="40" name="TextBox 39"/>
            <p:cNvSpPr txBox="1"/>
            <p:nvPr/>
          </p:nvSpPr>
          <p:spPr>
            <a:xfrm>
              <a:off x="5324475" y="3471274"/>
              <a:ext cx="1219200" cy="307777"/>
            </a:xfrm>
            <a:prstGeom prst="rect">
              <a:avLst/>
            </a:prstGeom>
            <a:noFill/>
          </p:spPr>
          <p:txBody>
            <a:bodyPr wrap="square" rtlCol="0">
              <a:spAutoFit/>
            </a:bodyPr>
            <a:lstStyle/>
            <a:p>
              <a:r>
                <a:rPr lang="en-GB" sz="1400" dirty="0" smtClean="0"/>
                <a:t>Birthday</a:t>
              </a:r>
              <a:endParaRPr lang="en-GB" sz="1400" dirty="0"/>
            </a:p>
          </p:txBody>
        </p:sp>
        <p:sp>
          <p:nvSpPr>
            <p:cNvPr id="41" name="TextBox 40"/>
            <p:cNvSpPr txBox="1"/>
            <p:nvPr/>
          </p:nvSpPr>
          <p:spPr>
            <a:xfrm>
              <a:off x="5324475" y="3737671"/>
              <a:ext cx="1219200" cy="307777"/>
            </a:xfrm>
            <a:prstGeom prst="rect">
              <a:avLst/>
            </a:prstGeom>
            <a:noFill/>
          </p:spPr>
          <p:txBody>
            <a:bodyPr wrap="square" rtlCol="0">
              <a:spAutoFit/>
            </a:bodyPr>
            <a:lstStyle/>
            <a:p>
              <a:r>
                <a:rPr lang="en-GB" sz="1400" dirty="0" smtClean="0"/>
                <a:t>Gender</a:t>
              </a:r>
              <a:endParaRPr lang="en-GB" sz="1400" dirty="0"/>
            </a:p>
          </p:txBody>
        </p:sp>
        <p:sp>
          <p:nvSpPr>
            <p:cNvPr id="42" name="TextBox 41"/>
            <p:cNvSpPr txBox="1"/>
            <p:nvPr/>
          </p:nvSpPr>
          <p:spPr>
            <a:xfrm>
              <a:off x="5324475" y="3987998"/>
              <a:ext cx="1219200" cy="307777"/>
            </a:xfrm>
            <a:prstGeom prst="rect">
              <a:avLst/>
            </a:prstGeom>
            <a:noFill/>
          </p:spPr>
          <p:txBody>
            <a:bodyPr wrap="square" rtlCol="0">
              <a:spAutoFit/>
            </a:bodyPr>
            <a:lstStyle/>
            <a:p>
              <a:r>
                <a:rPr lang="en-GB" sz="1400" dirty="0" smtClean="0"/>
                <a:t>Country</a:t>
              </a:r>
              <a:endParaRPr lang="en-GB" sz="1400" dirty="0"/>
            </a:p>
          </p:txBody>
        </p:sp>
        <p:sp>
          <p:nvSpPr>
            <p:cNvPr id="43" name="TextBox 42"/>
            <p:cNvSpPr txBox="1"/>
            <p:nvPr/>
          </p:nvSpPr>
          <p:spPr>
            <a:xfrm>
              <a:off x="5305425" y="4248150"/>
              <a:ext cx="1219200" cy="307777"/>
            </a:xfrm>
            <a:prstGeom prst="rect">
              <a:avLst/>
            </a:prstGeom>
            <a:noFill/>
          </p:spPr>
          <p:txBody>
            <a:bodyPr wrap="square" rtlCol="0">
              <a:spAutoFit/>
            </a:bodyPr>
            <a:lstStyle/>
            <a:p>
              <a:r>
                <a:rPr lang="en-GB" sz="1400" dirty="0" smtClean="0"/>
                <a:t>Join Date</a:t>
              </a:r>
              <a:endParaRPr lang="en-GB" sz="1400" dirty="0"/>
            </a:p>
          </p:txBody>
        </p:sp>
      </p:grpSp>
      <p:grpSp>
        <p:nvGrpSpPr>
          <p:cNvPr id="77" name="Group 76"/>
          <p:cNvGrpSpPr/>
          <p:nvPr/>
        </p:nvGrpSpPr>
        <p:grpSpPr>
          <a:xfrm>
            <a:off x="7543800" y="2247245"/>
            <a:ext cx="1371600" cy="2320409"/>
            <a:chOff x="3886200" y="2143125"/>
            <a:chExt cx="1371600" cy="2320409"/>
          </a:xfrm>
        </p:grpSpPr>
        <p:grpSp>
          <p:nvGrpSpPr>
            <p:cNvPr id="26" name="Group 25"/>
            <p:cNvGrpSpPr/>
            <p:nvPr/>
          </p:nvGrpSpPr>
          <p:grpSpPr>
            <a:xfrm>
              <a:off x="3886200" y="2143125"/>
              <a:ext cx="1371600" cy="2320409"/>
              <a:chOff x="1295400" y="2514600"/>
              <a:chExt cx="1371600" cy="2337316"/>
            </a:xfrm>
          </p:grpSpPr>
          <p:sp>
            <p:nvSpPr>
              <p:cNvPr id="27" name="Rectangle 26"/>
              <p:cNvSpPr/>
              <p:nvPr/>
            </p:nvSpPr>
            <p:spPr>
              <a:xfrm>
                <a:off x="1295400" y="2514600"/>
                <a:ext cx="1371600" cy="23373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Rectangle 27"/>
              <p:cNvSpPr/>
              <p:nvPr/>
            </p:nvSpPr>
            <p:spPr>
              <a:xfrm>
                <a:off x="1295400" y="2514600"/>
                <a:ext cx="1371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10" name="TextBox 9"/>
            <p:cNvSpPr txBox="1"/>
            <p:nvPr/>
          </p:nvSpPr>
          <p:spPr>
            <a:xfrm>
              <a:off x="3886200" y="2156936"/>
              <a:ext cx="1371600" cy="369332"/>
            </a:xfrm>
            <a:prstGeom prst="rect">
              <a:avLst/>
            </a:prstGeom>
            <a:noFill/>
          </p:spPr>
          <p:txBody>
            <a:bodyPr wrap="square" rtlCol="0">
              <a:spAutoFit/>
            </a:bodyPr>
            <a:lstStyle/>
            <a:p>
              <a:pPr algn="ctr"/>
              <a:r>
                <a:rPr lang="en-GB" dirty="0" smtClean="0"/>
                <a:t>Bet Stats</a:t>
              </a:r>
              <a:endParaRPr lang="en-GB" dirty="0"/>
            </a:p>
          </p:txBody>
        </p:sp>
        <p:sp>
          <p:nvSpPr>
            <p:cNvPr id="46" name="TextBox 45"/>
            <p:cNvSpPr txBox="1"/>
            <p:nvPr/>
          </p:nvSpPr>
          <p:spPr>
            <a:xfrm>
              <a:off x="3886200" y="2571749"/>
              <a:ext cx="1219200" cy="307777"/>
            </a:xfrm>
            <a:prstGeom prst="rect">
              <a:avLst/>
            </a:prstGeom>
            <a:noFill/>
          </p:spPr>
          <p:txBody>
            <a:bodyPr wrap="square" rtlCol="0">
              <a:spAutoFit/>
            </a:bodyPr>
            <a:lstStyle/>
            <a:p>
              <a:r>
                <a:rPr lang="en-GB" sz="1400" u="sng" dirty="0" smtClean="0"/>
                <a:t>Member ID</a:t>
              </a:r>
              <a:endParaRPr lang="en-GB" sz="1400" u="sng" dirty="0"/>
            </a:p>
          </p:txBody>
        </p:sp>
        <p:sp>
          <p:nvSpPr>
            <p:cNvPr id="47" name="TextBox 46"/>
            <p:cNvSpPr txBox="1"/>
            <p:nvPr/>
          </p:nvSpPr>
          <p:spPr>
            <a:xfrm>
              <a:off x="3886200" y="2835950"/>
              <a:ext cx="1219200" cy="307777"/>
            </a:xfrm>
            <a:prstGeom prst="rect">
              <a:avLst/>
            </a:prstGeom>
            <a:noFill/>
          </p:spPr>
          <p:txBody>
            <a:bodyPr wrap="square" rtlCol="0">
              <a:spAutoFit/>
            </a:bodyPr>
            <a:lstStyle/>
            <a:p>
              <a:r>
                <a:rPr lang="en-GB" sz="1400" dirty="0" smtClean="0"/>
                <a:t>Bets Placed</a:t>
              </a:r>
              <a:endParaRPr lang="en-GB" sz="1400" dirty="0"/>
            </a:p>
          </p:txBody>
        </p:sp>
        <p:sp>
          <p:nvSpPr>
            <p:cNvPr id="48" name="TextBox 47"/>
            <p:cNvSpPr txBox="1"/>
            <p:nvPr/>
          </p:nvSpPr>
          <p:spPr>
            <a:xfrm>
              <a:off x="3895725" y="3079434"/>
              <a:ext cx="1219200" cy="307777"/>
            </a:xfrm>
            <a:prstGeom prst="rect">
              <a:avLst/>
            </a:prstGeom>
            <a:noFill/>
          </p:spPr>
          <p:txBody>
            <a:bodyPr wrap="square" rtlCol="0">
              <a:spAutoFit/>
            </a:bodyPr>
            <a:lstStyle/>
            <a:p>
              <a:r>
                <a:rPr lang="en-GB" sz="1400" dirty="0" smtClean="0"/>
                <a:t>Bets Won</a:t>
              </a:r>
              <a:endParaRPr lang="en-GB" sz="1400" dirty="0"/>
            </a:p>
          </p:txBody>
        </p:sp>
        <p:sp>
          <p:nvSpPr>
            <p:cNvPr id="49" name="TextBox 48"/>
            <p:cNvSpPr txBox="1"/>
            <p:nvPr/>
          </p:nvSpPr>
          <p:spPr>
            <a:xfrm>
              <a:off x="3905250" y="3324701"/>
              <a:ext cx="1219200" cy="307777"/>
            </a:xfrm>
            <a:prstGeom prst="rect">
              <a:avLst/>
            </a:prstGeom>
            <a:noFill/>
          </p:spPr>
          <p:txBody>
            <a:bodyPr wrap="square" rtlCol="0">
              <a:spAutoFit/>
            </a:bodyPr>
            <a:lstStyle/>
            <a:p>
              <a:r>
                <a:rPr lang="en-GB" sz="1400" dirty="0" smtClean="0"/>
                <a:t>Accuracy</a:t>
              </a:r>
              <a:endParaRPr lang="en-GB" sz="1400" dirty="0"/>
            </a:p>
          </p:txBody>
        </p:sp>
        <p:sp>
          <p:nvSpPr>
            <p:cNvPr id="50" name="TextBox 49"/>
            <p:cNvSpPr txBox="1"/>
            <p:nvPr/>
          </p:nvSpPr>
          <p:spPr>
            <a:xfrm>
              <a:off x="3895725" y="3575028"/>
              <a:ext cx="1219200" cy="307777"/>
            </a:xfrm>
            <a:prstGeom prst="rect">
              <a:avLst/>
            </a:prstGeom>
            <a:noFill/>
          </p:spPr>
          <p:txBody>
            <a:bodyPr wrap="square" rtlCol="0">
              <a:spAutoFit/>
            </a:bodyPr>
            <a:lstStyle/>
            <a:p>
              <a:r>
                <a:rPr lang="en-GB" sz="1400" dirty="0" smtClean="0"/>
                <a:t>Streak</a:t>
              </a:r>
              <a:endParaRPr lang="en-GB" sz="1400" dirty="0"/>
            </a:p>
          </p:txBody>
        </p:sp>
        <p:sp>
          <p:nvSpPr>
            <p:cNvPr id="51" name="TextBox 50"/>
            <p:cNvSpPr txBox="1"/>
            <p:nvPr/>
          </p:nvSpPr>
          <p:spPr>
            <a:xfrm>
              <a:off x="3886200" y="3833275"/>
              <a:ext cx="1219200" cy="307777"/>
            </a:xfrm>
            <a:prstGeom prst="rect">
              <a:avLst/>
            </a:prstGeom>
            <a:noFill/>
          </p:spPr>
          <p:txBody>
            <a:bodyPr wrap="square" rtlCol="0">
              <a:spAutoFit/>
            </a:bodyPr>
            <a:lstStyle/>
            <a:p>
              <a:r>
                <a:rPr lang="en-GB" sz="1400" dirty="0" smtClean="0"/>
                <a:t>Coins Won</a:t>
              </a:r>
              <a:endParaRPr lang="en-GB" sz="1400" dirty="0"/>
            </a:p>
          </p:txBody>
        </p:sp>
        <p:sp>
          <p:nvSpPr>
            <p:cNvPr id="53" name="TextBox 52"/>
            <p:cNvSpPr txBox="1"/>
            <p:nvPr/>
          </p:nvSpPr>
          <p:spPr>
            <a:xfrm>
              <a:off x="3895725" y="4094261"/>
              <a:ext cx="1219200" cy="307777"/>
            </a:xfrm>
            <a:prstGeom prst="rect">
              <a:avLst/>
            </a:prstGeom>
            <a:noFill/>
          </p:spPr>
          <p:txBody>
            <a:bodyPr wrap="square" rtlCol="0">
              <a:spAutoFit/>
            </a:bodyPr>
            <a:lstStyle/>
            <a:p>
              <a:r>
                <a:rPr lang="en-GB" sz="1400" dirty="0" smtClean="0"/>
                <a:t>Current Coins</a:t>
              </a:r>
              <a:endParaRPr lang="en-GB" sz="1400" dirty="0"/>
            </a:p>
          </p:txBody>
        </p:sp>
      </p:grpSp>
      <p:grpSp>
        <p:nvGrpSpPr>
          <p:cNvPr id="74" name="Group 73"/>
          <p:cNvGrpSpPr/>
          <p:nvPr/>
        </p:nvGrpSpPr>
        <p:grpSpPr>
          <a:xfrm>
            <a:off x="5895975" y="4309407"/>
            <a:ext cx="1485900" cy="2196584"/>
            <a:chOff x="2628900" y="4432816"/>
            <a:chExt cx="1485900" cy="2196584"/>
          </a:xfrm>
        </p:grpSpPr>
        <p:grpSp>
          <p:nvGrpSpPr>
            <p:cNvPr id="52" name="Group 51"/>
            <p:cNvGrpSpPr/>
            <p:nvPr/>
          </p:nvGrpSpPr>
          <p:grpSpPr>
            <a:xfrm>
              <a:off x="2628900" y="4432816"/>
              <a:ext cx="1485900" cy="2196584"/>
              <a:chOff x="3600450" y="4248150"/>
              <a:chExt cx="1485900" cy="2196584"/>
            </a:xfrm>
          </p:grpSpPr>
          <p:grpSp>
            <p:nvGrpSpPr>
              <p:cNvPr id="16" name="Group 15"/>
              <p:cNvGrpSpPr/>
              <p:nvPr/>
            </p:nvGrpSpPr>
            <p:grpSpPr>
              <a:xfrm>
                <a:off x="3657600" y="4248150"/>
                <a:ext cx="1371600" cy="2196584"/>
                <a:chOff x="1295400" y="2514600"/>
                <a:chExt cx="1371600" cy="2196584"/>
              </a:xfrm>
            </p:grpSpPr>
            <p:sp>
              <p:nvSpPr>
                <p:cNvPr id="17" name="Rectangle 16"/>
                <p:cNvSpPr/>
                <p:nvPr/>
              </p:nvSpPr>
              <p:spPr>
                <a:xfrm>
                  <a:off x="1295400" y="2514600"/>
                  <a:ext cx="1371600" cy="21965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Rectangle 17"/>
                <p:cNvSpPr/>
                <p:nvPr/>
              </p:nvSpPr>
              <p:spPr>
                <a:xfrm>
                  <a:off x="1295400" y="2514600"/>
                  <a:ext cx="1371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9" name="TextBox 8"/>
              <p:cNvSpPr txBox="1"/>
              <p:nvPr/>
            </p:nvSpPr>
            <p:spPr>
              <a:xfrm>
                <a:off x="3600450" y="4278868"/>
                <a:ext cx="1485900" cy="369332"/>
              </a:xfrm>
              <a:prstGeom prst="rect">
                <a:avLst/>
              </a:prstGeom>
              <a:noFill/>
            </p:spPr>
            <p:txBody>
              <a:bodyPr wrap="square" rtlCol="0">
                <a:spAutoFit/>
              </a:bodyPr>
              <a:lstStyle/>
              <a:p>
                <a:pPr algn="ctr"/>
                <a:r>
                  <a:rPr lang="en-GB" dirty="0" smtClean="0"/>
                  <a:t>League Table</a:t>
                </a:r>
                <a:endParaRPr lang="en-GB" dirty="0"/>
              </a:p>
            </p:txBody>
          </p:sp>
        </p:grpSp>
        <p:sp>
          <p:nvSpPr>
            <p:cNvPr id="54" name="TextBox 53"/>
            <p:cNvSpPr txBox="1"/>
            <p:nvPr/>
          </p:nvSpPr>
          <p:spPr>
            <a:xfrm>
              <a:off x="2714625" y="4800777"/>
              <a:ext cx="1219200" cy="307777"/>
            </a:xfrm>
            <a:prstGeom prst="rect">
              <a:avLst/>
            </a:prstGeom>
            <a:noFill/>
          </p:spPr>
          <p:txBody>
            <a:bodyPr wrap="square" rtlCol="0">
              <a:spAutoFit/>
            </a:bodyPr>
            <a:lstStyle/>
            <a:p>
              <a:r>
                <a:rPr lang="en-GB" sz="1400" u="sng" dirty="0" smtClean="0"/>
                <a:t>Member ID</a:t>
              </a:r>
              <a:endParaRPr lang="en-GB" sz="1400" u="sng" dirty="0"/>
            </a:p>
          </p:txBody>
        </p:sp>
        <p:sp>
          <p:nvSpPr>
            <p:cNvPr id="55" name="TextBox 54"/>
            <p:cNvSpPr txBox="1"/>
            <p:nvPr/>
          </p:nvSpPr>
          <p:spPr>
            <a:xfrm>
              <a:off x="2705100" y="5296371"/>
              <a:ext cx="1219200" cy="307777"/>
            </a:xfrm>
            <a:prstGeom prst="rect">
              <a:avLst/>
            </a:prstGeom>
            <a:noFill/>
          </p:spPr>
          <p:txBody>
            <a:bodyPr wrap="square" rtlCol="0">
              <a:spAutoFit/>
            </a:bodyPr>
            <a:lstStyle/>
            <a:p>
              <a:r>
                <a:rPr lang="en-GB" sz="1400" dirty="0" smtClean="0"/>
                <a:t>Bets Won</a:t>
              </a:r>
              <a:endParaRPr lang="en-GB" sz="1400" dirty="0"/>
            </a:p>
          </p:txBody>
        </p:sp>
        <p:sp>
          <p:nvSpPr>
            <p:cNvPr id="60" name="TextBox 59"/>
            <p:cNvSpPr txBox="1"/>
            <p:nvPr/>
          </p:nvSpPr>
          <p:spPr>
            <a:xfrm>
              <a:off x="2695575" y="5046761"/>
              <a:ext cx="1219200" cy="307777"/>
            </a:xfrm>
            <a:prstGeom prst="rect">
              <a:avLst/>
            </a:prstGeom>
            <a:noFill/>
          </p:spPr>
          <p:txBody>
            <a:bodyPr wrap="square" rtlCol="0">
              <a:spAutoFit/>
            </a:bodyPr>
            <a:lstStyle/>
            <a:p>
              <a:r>
                <a:rPr lang="en-GB" sz="1400" u="sng" dirty="0" smtClean="0"/>
                <a:t>League </a:t>
              </a:r>
              <a:r>
                <a:rPr lang="en-GB" sz="1400" u="sng" dirty="0" err="1" smtClean="0"/>
                <a:t>Pos</a:t>
              </a:r>
              <a:endParaRPr lang="en-GB" sz="1400" u="sng" dirty="0"/>
            </a:p>
          </p:txBody>
        </p:sp>
        <p:sp>
          <p:nvSpPr>
            <p:cNvPr id="65" name="TextBox 64"/>
            <p:cNvSpPr txBox="1"/>
            <p:nvPr/>
          </p:nvSpPr>
          <p:spPr>
            <a:xfrm>
              <a:off x="2714625" y="5541638"/>
              <a:ext cx="1219200" cy="307777"/>
            </a:xfrm>
            <a:prstGeom prst="rect">
              <a:avLst/>
            </a:prstGeom>
            <a:noFill/>
          </p:spPr>
          <p:txBody>
            <a:bodyPr wrap="square" rtlCol="0">
              <a:spAutoFit/>
            </a:bodyPr>
            <a:lstStyle/>
            <a:p>
              <a:r>
                <a:rPr lang="en-GB" sz="1400" dirty="0" smtClean="0"/>
                <a:t>Accuracy</a:t>
              </a:r>
              <a:endParaRPr lang="en-GB" sz="1400" dirty="0"/>
            </a:p>
          </p:txBody>
        </p:sp>
        <p:sp>
          <p:nvSpPr>
            <p:cNvPr id="66" name="TextBox 65"/>
            <p:cNvSpPr txBox="1"/>
            <p:nvPr/>
          </p:nvSpPr>
          <p:spPr>
            <a:xfrm>
              <a:off x="2705100" y="5791965"/>
              <a:ext cx="1219200" cy="307777"/>
            </a:xfrm>
            <a:prstGeom prst="rect">
              <a:avLst/>
            </a:prstGeom>
            <a:noFill/>
          </p:spPr>
          <p:txBody>
            <a:bodyPr wrap="square" rtlCol="0">
              <a:spAutoFit/>
            </a:bodyPr>
            <a:lstStyle/>
            <a:p>
              <a:r>
                <a:rPr lang="en-GB" sz="1400" dirty="0" smtClean="0"/>
                <a:t>Streak</a:t>
              </a:r>
              <a:endParaRPr lang="en-GB" sz="1400" dirty="0"/>
            </a:p>
          </p:txBody>
        </p:sp>
        <p:sp>
          <p:nvSpPr>
            <p:cNvPr id="67" name="TextBox 66"/>
            <p:cNvSpPr txBox="1"/>
            <p:nvPr/>
          </p:nvSpPr>
          <p:spPr>
            <a:xfrm>
              <a:off x="2695575" y="6050212"/>
              <a:ext cx="1219200" cy="307777"/>
            </a:xfrm>
            <a:prstGeom prst="rect">
              <a:avLst/>
            </a:prstGeom>
            <a:noFill/>
          </p:spPr>
          <p:txBody>
            <a:bodyPr wrap="square" rtlCol="0">
              <a:spAutoFit/>
            </a:bodyPr>
            <a:lstStyle/>
            <a:p>
              <a:r>
                <a:rPr lang="en-GB" sz="1400" dirty="0" smtClean="0"/>
                <a:t>Coins Won</a:t>
              </a:r>
              <a:endParaRPr lang="en-GB" sz="1400" dirty="0"/>
            </a:p>
          </p:txBody>
        </p:sp>
        <p:sp>
          <p:nvSpPr>
            <p:cNvPr id="68" name="TextBox 67"/>
            <p:cNvSpPr txBox="1"/>
            <p:nvPr/>
          </p:nvSpPr>
          <p:spPr>
            <a:xfrm>
              <a:off x="2705100" y="6311198"/>
              <a:ext cx="1219200" cy="307777"/>
            </a:xfrm>
            <a:prstGeom prst="rect">
              <a:avLst/>
            </a:prstGeom>
            <a:noFill/>
          </p:spPr>
          <p:txBody>
            <a:bodyPr wrap="square" rtlCol="0">
              <a:spAutoFit/>
            </a:bodyPr>
            <a:lstStyle/>
            <a:p>
              <a:r>
                <a:rPr lang="en-GB" sz="1400" dirty="0" smtClean="0"/>
                <a:t>Current Coins</a:t>
              </a:r>
              <a:endParaRPr lang="en-GB" sz="1400" dirty="0"/>
            </a:p>
          </p:txBody>
        </p:sp>
      </p:grpSp>
      <p:grpSp>
        <p:nvGrpSpPr>
          <p:cNvPr id="75" name="Group 74"/>
          <p:cNvGrpSpPr/>
          <p:nvPr/>
        </p:nvGrpSpPr>
        <p:grpSpPr>
          <a:xfrm>
            <a:off x="885825" y="3334226"/>
            <a:ext cx="1371600" cy="2076450"/>
            <a:chOff x="914400" y="4248150"/>
            <a:chExt cx="1371600" cy="2076450"/>
          </a:xfrm>
        </p:grpSpPr>
        <p:grpSp>
          <p:nvGrpSpPr>
            <p:cNvPr id="4" name="Group 3"/>
            <p:cNvGrpSpPr/>
            <p:nvPr/>
          </p:nvGrpSpPr>
          <p:grpSpPr>
            <a:xfrm>
              <a:off x="914400" y="4248150"/>
              <a:ext cx="1371600" cy="2076450"/>
              <a:chOff x="1295400" y="2514600"/>
              <a:chExt cx="1371600" cy="2076450"/>
            </a:xfrm>
          </p:grpSpPr>
          <p:sp>
            <p:nvSpPr>
              <p:cNvPr id="3" name="Rectangle 2"/>
              <p:cNvSpPr/>
              <p:nvPr/>
            </p:nvSpPr>
            <p:spPr>
              <a:xfrm>
                <a:off x="1295400" y="2514600"/>
                <a:ext cx="1371600" cy="2076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Rectangle 10"/>
              <p:cNvSpPr/>
              <p:nvPr/>
            </p:nvSpPr>
            <p:spPr>
              <a:xfrm>
                <a:off x="1295400" y="2514600"/>
                <a:ext cx="1371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7" name="TextBox 6"/>
            <p:cNvSpPr txBox="1"/>
            <p:nvPr/>
          </p:nvSpPr>
          <p:spPr>
            <a:xfrm>
              <a:off x="1028700" y="4295775"/>
              <a:ext cx="1143000" cy="369332"/>
            </a:xfrm>
            <a:prstGeom prst="rect">
              <a:avLst/>
            </a:prstGeom>
            <a:noFill/>
          </p:spPr>
          <p:txBody>
            <a:bodyPr wrap="square" rtlCol="0">
              <a:spAutoFit/>
            </a:bodyPr>
            <a:lstStyle/>
            <a:p>
              <a:pPr algn="ctr"/>
              <a:r>
                <a:rPr lang="en-GB" dirty="0" smtClean="0"/>
                <a:t>Events</a:t>
              </a:r>
              <a:endParaRPr lang="en-GB" dirty="0"/>
            </a:p>
          </p:txBody>
        </p:sp>
        <p:sp>
          <p:nvSpPr>
            <p:cNvPr id="34" name="TextBox 33"/>
            <p:cNvSpPr txBox="1"/>
            <p:nvPr/>
          </p:nvSpPr>
          <p:spPr>
            <a:xfrm>
              <a:off x="952500" y="4679752"/>
              <a:ext cx="1219200" cy="307777"/>
            </a:xfrm>
            <a:prstGeom prst="rect">
              <a:avLst/>
            </a:prstGeom>
            <a:noFill/>
          </p:spPr>
          <p:txBody>
            <a:bodyPr wrap="square" rtlCol="0">
              <a:spAutoFit/>
            </a:bodyPr>
            <a:lstStyle/>
            <a:p>
              <a:r>
                <a:rPr lang="en-GB" sz="1400" u="sng" dirty="0" smtClean="0"/>
                <a:t>Event Key</a:t>
              </a:r>
              <a:endParaRPr lang="en-GB" sz="1400" u="sng" dirty="0"/>
            </a:p>
          </p:txBody>
        </p:sp>
        <p:sp>
          <p:nvSpPr>
            <p:cNvPr id="56" name="TextBox 55"/>
            <p:cNvSpPr txBox="1"/>
            <p:nvPr/>
          </p:nvSpPr>
          <p:spPr>
            <a:xfrm>
              <a:off x="962025" y="4973004"/>
              <a:ext cx="1219200" cy="307777"/>
            </a:xfrm>
            <a:prstGeom prst="rect">
              <a:avLst/>
            </a:prstGeom>
            <a:noFill/>
          </p:spPr>
          <p:txBody>
            <a:bodyPr wrap="square" rtlCol="0">
              <a:spAutoFit/>
            </a:bodyPr>
            <a:lstStyle/>
            <a:p>
              <a:r>
                <a:rPr lang="en-GB" sz="1400" dirty="0" smtClean="0"/>
                <a:t>Type</a:t>
              </a:r>
              <a:endParaRPr lang="en-GB" sz="1400" dirty="0"/>
            </a:p>
          </p:txBody>
        </p:sp>
        <p:sp>
          <p:nvSpPr>
            <p:cNvPr id="57" name="TextBox 56"/>
            <p:cNvSpPr txBox="1"/>
            <p:nvPr/>
          </p:nvSpPr>
          <p:spPr>
            <a:xfrm>
              <a:off x="952500" y="5223331"/>
              <a:ext cx="1219200" cy="307777"/>
            </a:xfrm>
            <a:prstGeom prst="rect">
              <a:avLst/>
            </a:prstGeom>
            <a:noFill/>
          </p:spPr>
          <p:txBody>
            <a:bodyPr wrap="square" rtlCol="0">
              <a:spAutoFit/>
            </a:bodyPr>
            <a:lstStyle/>
            <a:p>
              <a:r>
                <a:rPr lang="en-GB" sz="1400" dirty="0" smtClean="0"/>
                <a:t>Name</a:t>
              </a:r>
              <a:endParaRPr lang="en-GB" sz="1400" dirty="0"/>
            </a:p>
          </p:txBody>
        </p:sp>
        <p:sp>
          <p:nvSpPr>
            <p:cNvPr id="58" name="TextBox 57"/>
            <p:cNvSpPr txBox="1"/>
            <p:nvPr/>
          </p:nvSpPr>
          <p:spPr>
            <a:xfrm>
              <a:off x="942975" y="5481578"/>
              <a:ext cx="1219200" cy="307777"/>
            </a:xfrm>
            <a:prstGeom prst="rect">
              <a:avLst/>
            </a:prstGeom>
            <a:noFill/>
          </p:spPr>
          <p:txBody>
            <a:bodyPr wrap="square" rtlCol="0">
              <a:spAutoFit/>
            </a:bodyPr>
            <a:lstStyle/>
            <a:p>
              <a:r>
                <a:rPr lang="en-GB" sz="1400" dirty="0" smtClean="0"/>
                <a:t>Description</a:t>
              </a:r>
              <a:endParaRPr lang="en-GB" sz="1400" dirty="0"/>
            </a:p>
          </p:txBody>
        </p:sp>
        <p:sp>
          <p:nvSpPr>
            <p:cNvPr id="59" name="TextBox 58"/>
            <p:cNvSpPr txBox="1"/>
            <p:nvPr/>
          </p:nvSpPr>
          <p:spPr>
            <a:xfrm>
              <a:off x="962025" y="5694515"/>
              <a:ext cx="1219200" cy="307777"/>
            </a:xfrm>
            <a:prstGeom prst="rect">
              <a:avLst/>
            </a:prstGeom>
            <a:noFill/>
          </p:spPr>
          <p:txBody>
            <a:bodyPr wrap="square" rtlCol="0">
              <a:spAutoFit/>
            </a:bodyPr>
            <a:lstStyle/>
            <a:p>
              <a:r>
                <a:rPr lang="en-GB" sz="1400" dirty="0" smtClean="0"/>
                <a:t>Result</a:t>
              </a:r>
              <a:endParaRPr lang="en-GB" sz="1400" dirty="0"/>
            </a:p>
          </p:txBody>
        </p:sp>
        <p:sp>
          <p:nvSpPr>
            <p:cNvPr id="69" name="TextBox 68"/>
            <p:cNvSpPr txBox="1"/>
            <p:nvPr/>
          </p:nvSpPr>
          <p:spPr>
            <a:xfrm>
              <a:off x="942975" y="5955855"/>
              <a:ext cx="1219200" cy="307777"/>
            </a:xfrm>
            <a:prstGeom prst="rect">
              <a:avLst/>
            </a:prstGeom>
            <a:noFill/>
          </p:spPr>
          <p:txBody>
            <a:bodyPr wrap="square" rtlCol="0">
              <a:spAutoFit/>
            </a:bodyPr>
            <a:lstStyle/>
            <a:p>
              <a:r>
                <a:rPr lang="en-GB" sz="1400" dirty="0" smtClean="0"/>
                <a:t>Time &amp; Day</a:t>
              </a:r>
              <a:endParaRPr lang="en-GB" sz="1400" dirty="0"/>
            </a:p>
          </p:txBody>
        </p:sp>
      </p:grpSp>
      <p:grpSp>
        <p:nvGrpSpPr>
          <p:cNvPr id="76" name="Group 75"/>
          <p:cNvGrpSpPr/>
          <p:nvPr/>
        </p:nvGrpSpPr>
        <p:grpSpPr>
          <a:xfrm>
            <a:off x="2628900" y="4283275"/>
            <a:ext cx="1485900" cy="1387316"/>
            <a:chOff x="6953250" y="4248150"/>
            <a:chExt cx="1485900" cy="1387316"/>
          </a:xfrm>
        </p:grpSpPr>
        <p:grpSp>
          <p:nvGrpSpPr>
            <p:cNvPr id="19" name="Group 18"/>
            <p:cNvGrpSpPr/>
            <p:nvPr/>
          </p:nvGrpSpPr>
          <p:grpSpPr>
            <a:xfrm>
              <a:off x="7010400" y="4257675"/>
              <a:ext cx="1371600" cy="1377791"/>
              <a:chOff x="1295400" y="2514600"/>
              <a:chExt cx="1371600" cy="1377791"/>
            </a:xfrm>
          </p:grpSpPr>
          <p:sp>
            <p:nvSpPr>
              <p:cNvPr id="20" name="Rectangle 19"/>
              <p:cNvSpPr/>
              <p:nvPr/>
            </p:nvSpPr>
            <p:spPr>
              <a:xfrm>
                <a:off x="1295400" y="2514600"/>
                <a:ext cx="1371600" cy="1377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1" name="Rectangle 20"/>
              <p:cNvSpPr/>
              <p:nvPr/>
            </p:nvSpPr>
            <p:spPr>
              <a:xfrm>
                <a:off x="1295400" y="2514600"/>
                <a:ext cx="13716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25" name="TextBox 24"/>
            <p:cNvSpPr txBox="1"/>
            <p:nvPr/>
          </p:nvSpPr>
          <p:spPr>
            <a:xfrm>
              <a:off x="6953250" y="4248150"/>
              <a:ext cx="1485900" cy="369332"/>
            </a:xfrm>
            <a:prstGeom prst="rect">
              <a:avLst/>
            </a:prstGeom>
            <a:noFill/>
          </p:spPr>
          <p:txBody>
            <a:bodyPr wrap="square" rtlCol="0">
              <a:spAutoFit/>
            </a:bodyPr>
            <a:lstStyle/>
            <a:p>
              <a:pPr algn="ctr"/>
              <a:r>
                <a:rPr lang="en-GB" dirty="0" smtClean="0"/>
                <a:t>Bets Placed</a:t>
              </a:r>
              <a:endParaRPr lang="en-GB" dirty="0"/>
            </a:p>
          </p:txBody>
        </p:sp>
        <p:sp>
          <p:nvSpPr>
            <p:cNvPr id="70" name="TextBox 69"/>
            <p:cNvSpPr txBox="1"/>
            <p:nvPr/>
          </p:nvSpPr>
          <p:spPr>
            <a:xfrm>
              <a:off x="7010400" y="4990505"/>
              <a:ext cx="1219200" cy="307777"/>
            </a:xfrm>
            <a:prstGeom prst="rect">
              <a:avLst/>
            </a:prstGeom>
            <a:noFill/>
          </p:spPr>
          <p:txBody>
            <a:bodyPr wrap="square" rtlCol="0">
              <a:spAutoFit/>
            </a:bodyPr>
            <a:lstStyle/>
            <a:p>
              <a:r>
                <a:rPr lang="en-GB" sz="1400" u="sng" dirty="0" smtClean="0"/>
                <a:t>Event Key</a:t>
              </a:r>
              <a:endParaRPr lang="en-GB" sz="1400" u="sng" dirty="0"/>
            </a:p>
          </p:txBody>
        </p:sp>
        <p:sp>
          <p:nvSpPr>
            <p:cNvPr id="71" name="TextBox 70"/>
            <p:cNvSpPr txBox="1"/>
            <p:nvPr/>
          </p:nvSpPr>
          <p:spPr>
            <a:xfrm>
              <a:off x="7010400" y="4682728"/>
              <a:ext cx="1219200" cy="307777"/>
            </a:xfrm>
            <a:prstGeom prst="rect">
              <a:avLst/>
            </a:prstGeom>
            <a:noFill/>
          </p:spPr>
          <p:txBody>
            <a:bodyPr wrap="square" rtlCol="0">
              <a:spAutoFit/>
            </a:bodyPr>
            <a:lstStyle/>
            <a:p>
              <a:r>
                <a:rPr lang="en-GB" sz="1400" u="sng" dirty="0" smtClean="0"/>
                <a:t>Member ID</a:t>
              </a:r>
              <a:endParaRPr lang="en-GB" sz="1400" u="sng" dirty="0"/>
            </a:p>
          </p:txBody>
        </p:sp>
        <p:sp>
          <p:nvSpPr>
            <p:cNvPr id="72" name="TextBox 71"/>
            <p:cNvSpPr txBox="1"/>
            <p:nvPr/>
          </p:nvSpPr>
          <p:spPr>
            <a:xfrm>
              <a:off x="7010400" y="5312749"/>
              <a:ext cx="1219200" cy="307777"/>
            </a:xfrm>
            <a:prstGeom prst="rect">
              <a:avLst/>
            </a:prstGeom>
            <a:noFill/>
          </p:spPr>
          <p:txBody>
            <a:bodyPr wrap="square" rtlCol="0">
              <a:spAutoFit/>
            </a:bodyPr>
            <a:lstStyle/>
            <a:p>
              <a:r>
                <a:rPr lang="en-GB" sz="1400" dirty="0" smtClean="0"/>
                <a:t>Bet Placed</a:t>
              </a:r>
              <a:endParaRPr lang="en-GB" sz="1400" dirty="0"/>
            </a:p>
          </p:txBody>
        </p:sp>
      </p:grpSp>
      <p:cxnSp>
        <p:nvCxnSpPr>
          <p:cNvPr id="79" name="Straight Connector 78"/>
          <p:cNvCxnSpPr/>
          <p:nvPr/>
        </p:nvCxnSpPr>
        <p:spPr>
          <a:xfrm>
            <a:off x="5734050" y="2455664"/>
            <a:ext cx="1809749" cy="45344"/>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a:endCxn id="18" idx="0"/>
          </p:cNvCxnSpPr>
          <p:nvPr/>
        </p:nvCxnSpPr>
        <p:spPr>
          <a:xfrm>
            <a:off x="5734050" y="2482631"/>
            <a:ext cx="904875" cy="1826776"/>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flipH="1">
            <a:off x="3933825" y="2442221"/>
            <a:ext cx="419102" cy="1841054"/>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a:stCxn id="11" idx="3"/>
          </p:cNvCxnSpPr>
          <p:nvPr/>
        </p:nvCxnSpPr>
        <p:spPr>
          <a:xfrm>
            <a:off x="2257425" y="3524726"/>
            <a:ext cx="485775" cy="784681"/>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a:stCxn id="14" idx="1"/>
          </p:cNvCxnSpPr>
          <p:nvPr/>
        </p:nvCxnSpPr>
        <p:spPr>
          <a:xfrm flipH="1">
            <a:off x="1314450" y="2482631"/>
            <a:ext cx="619125" cy="851595"/>
          </a:xfrm>
          <a:prstGeom prst="line">
            <a:avLst/>
          </a:prstGeom>
        </p:spPr>
        <p:style>
          <a:lnRef idx="1">
            <a:schemeClr val="dk1"/>
          </a:lnRef>
          <a:fillRef idx="0">
            <a:schemeClr val="dk1"/>
          </a:fillRef>
          <a:effectRef idx="0">
            <a:schemeClr val="dk1"/>
          </a:effectRef>
          <a:fontRef idx="minor">
            <a:schemeClr val="tx1"/>
          </a:fontRef>
        </p:style>
      </p:cxnSp>
      <p:sp>
        <p:nvSpPr>
          <p:cNvPr id="106" name="Isosceles Triangle 105"/>
          <p:cNvSpPr/>
          <p:nvPr/>
        </p:nvSpPr>
        <p:spPr>
          <a:xfrm>
            <a:off x="1190625" y="3073181"/>
            <a:ext cx="381000" cy="261945"/>
          </a:xfrm>
          <a:prstGeom prst="triangle">
            <a:avLst>
              <a:gd name="adj" fmla="val 7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7" name="Isosceles Triangle 106"/>
          <p:cNvSpPr/>
          <p:nvPr/>
        </p:nvSpPr>
        <p:spPr>
          <a:xfrm>
            <a:off x="3733800" y="4011805"/>
            <a:ext cx="381000" cy="261945"/>
          </a:xfrm>
          <a:prstGeom prst="triangle">
            <a:avLst>
              <a:gd name="adj" fmla="val 7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2773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Gantt Chart</a:t>
            </a:r>
            <a:endParaRPr lang="en-US" sz="4800" dirty="0">
              <a:latin typeface="Segoe UI Semibold" pitchFamily="34" charset="0"/>
            </a:endParaRPr>
          </a:p>
        </p:txBody>
      </p:sp>
      <p:pic>
        <p:nvPicPr>
          <p:cNvPr id="70" name="Picture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 y="1142998"/>
            <a:ext cx="8460549" cy="5382323"/>
          </a:xfrm>
          <a:prstGeom prst="rect">
            <a:avLst/>
          </a:prstGeom>
        </p:spPr>
      </p:pic>
    </p:spTree>
    <p:extLst>
      <p:ext uri="{BB962C8B-B14F-4D97-AF65-F5344CB8AC3E}">
        <p14:creationId xmlns:p14="http://schemas.microsoft.com/office/powerpoint/2010/main" val="2207365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solidFill>
                  <a:schemeClr val="bg1"/>
                </a:solidFill>
                <a:latin typeface="Segoe UI Semibold" pitchFamily="34" charset="0"/>
              </a:rPr>
              <a:t>Limitations</a:t>
            </a:r>
            <a:r>
              <a:rPr lang="en-GB" sz="4800" dirty="0" smtClean="0">
                <a:latin typeface="Segoe UI Semibold" pitchFamily="34" charset="0"/>
              </a:rPr>
              <a:t> &amp; Future Ambitions</a:t>
            </a:r>
            <a:endParaRPr lang="en-US" sz="4800" dirty="0">
              <a:latin typeface="Segoe UI Semibold" pitchFamily="34" charset="0"/>
            </a:endParaRPr>
          </a:p>
        </p:txBody>
      </p:sp>
      <p:sp>
        <p:nvSpPr>
          <p:cNvPr id="5" name="Shape 154"/>
          <p:cNvSpPr txBox="1"/>
          <p:nvPr/>
        </p:nvSpPr>
        <p:spPr>
          <a:xfrm>
            <a:off x="596750" y="1143000"/>
            <a:ext cx="7445400" cy="1938962"/>
          </a:xfrm>
          <a:prstGeom prst="rect">
            <a:avLst/>
          </a:prstGeom>
          <a:noFill/>
        </p:spPr>
        <p:txBody>
          <a:bodyPr lIns="91425" tIns="91425" rIns="91425" bIns="91425" anchor="t" anchorCtr="0">
            <a:spAutoFit/>
          </a:bodyPr>
          <a:lstStyle/>
          <a:p>
            <a:pPr marL="139700" lvl="0">
              <a:buClr>
                <a:srgbClr val="000000"/>
              </a:buClr>
              <a:buSzPct val="166666"/>
            </a:pPr>
            <a:r>
              <a:rPr lang="en-GB" sz="2400" dirty="0" smtClean="0">
                <a:ea typeface="Open Sans"/>
                <a:cs typeface="Open Sans"/>
                <a:sym typeface="Open Sans"/>
              </a:rPr>
              <a:t>We know our Limits!</a:t>
            </a:r>
          </a:p>
          <a:p>
            <a:pPr marL="139700" lvl="0">
              <a:buClr>
                <a:srgbClr val="000000"/>
              </a:buClr>
              <a:buSzPct val="166666"/>
            </a:pPr>
            <a:endParaRPr lang="en-GB" dirty="0">
              <a:ea typeface="Open Sans"/>
              <a:cs typeface="Open Sans"/>
              <a:sym typeface="Open Sans"/>
            </a:endParaRPr>
          </a:p>
          <a:p>
            <a:pPr marL="425450" lvl="0" indent="-285750">
              <a:buClr>
                <a:srgbClr val="000000"/>
              </a:buClr>
              <a:buSzPct val="166666"/>
              <a:buFont typeface="Arial" pitchFamily="34" charset="0"/>
              <a:buChar char="•"/>
            </a:pPr>
            <a:r>
              <a:rPr lang="en-GB" dirty="0">
                <a:ea typeface="Open Sans"/>
                <a:cs typeface="Open Sans"/>
                <a:sym typeface="Open Sans"/>
              </a:rPr>
              <a:t>Can’t bet on specific details on events</a:t>
            </a:r>
          </a:p>
          <a:p>
            <a:pPr marL="425450" lvl="0" indent="-285750">
              <a:buClr>
                <a:srgbClr val="000000"/>
              </a:buClr>
              <a:buSzPct val="166666"/>
              <a:buFont typeface="Arial" pitchFamily="34" charset="0"/>
              <a:buChar char="•"/>
            </a:pPr>
            <a:r>
              <a:rPr lang="en-GB" dirty="0">
                <a:ea typeface="Open Sans"/>
                <a:cs typeface="Open Sans"/>
                <a:sym typeface="Open Sans"/>
              </a:rPr>
              <a:t>Can’t bet on more than one outcome</a:t>
            </a:r>
          </a:p>
          <a:p>
            <a:pPr marL="139700" lvl="0" rtl="0">
              <a:buClr>
                <a:srgbClr val="000000"/>
              </a:buClr>
              <a:buSzPct val="166666"/>
            </a:pPr>
            <a:endParaRPr lang="en" dirty="0">
              <a:ea typeface="Open Sans"/>
              <a:cs typeface="Open Sans"/>
              <a:sym typeface="Open Sans"/>
            </a:endParaRPr>
          </a:p>
          <a:p>
            <a:endParaRPr lang="en" dirty="0">
              <a:ea typeface="Open Sans"/>
              <a:cs typeface="Open Sans"/>
              <a:sym typeface="Open Sans"/>
            </a:endParaRPr>
          </a:p>
        </p:txBody>
      </p:sp>
      <p:sp>
        <p:nvSpPr>
          <p:cNvPr id="3" name="TextBox 2"/>
          <p:cNvSpPr txBox="1"/>
          <p:nvPr/>
        </p:nvSpPr>
        <p:spPr>
          <a:xfrm>
            <a:off x="596750" y="1181100"/>
            <a:ext cx="7785250" cy="3231654"/>
          </a:xfrm>
          <a:prstGeom prst="rect">
            <a:avLst/>
          </a:prstGeom>
          <a:noFill/>
        </p:spPr>
        <p:txBody>
          <a:bodyPr wrap="square" rtlCol="0">
            <a:spAutoFit/>
          </a:bodyPr>
          <a:lstStyle/>
          <a:p>
            <a:pPr marL="139700" lvl="0">
              <a:buClr>
                <a:srgbClr val="000000"/>
              </a:buClr>
              <a:buSzPct val="166666"/>
            </a:pPr>
            <a:r>
              <a:rPr lang="en" sz="2400" dirty="0">
                <a:ea typeface="Open Sans"/>
                <a:cs typeface="Open Sans"/>
                <a:sym typeface="Open Sans"/>
              </a:rPr>
              <a:t>But we have Ambitions!</a:t>
            </a:r>
          </a:p>
          <a:p>
            <a:pPr marL="139700" lvl="0">
              <a:buClr>
                <a:srgbClr val="000000"/>
              </a:buClr>
              <a:buSzPct val="166666"/>
            </a:pPr>
            <a:endParaRPr lang="en" dirty="0">
              <a:ea typeface="Open Sans"/>
              <a:cs typeface="Open Sans"/>
              <a:sym typeface="Open Sans"/>
            </a:endParaRPr>
          </a:p>
          <a:p>
            <a:pPr marL="457200" lvl="0" indent="-317500">
              <a:buClr>
                <a:srgbClr val="000000"/>
              </a:buClr>
              <a:buSzPct val="166666"/>
              <a:buFont typeface="Arial"/>
              <a:buChar char="•"/>
            </a:pPr>
            <a:r>
              <a:rPr lang="en" dirty="0">
                <a:ea typeface="Open Sans"/>
                <a:cs typeface="Open Sans"/>
                <a:sym typeface="Open Sans"/>
              </a:rPr>
              <a:t>Friends System</a:t>
            </a:r>
          </a:p>
          <a:p>
            <a:pPr marL="457200" lvl="0" indent="-317500">
              <a:buClr>
                <a:srgbClr val="000000"/>
              </a:buClr>
              <a:buSzPct val="166666"/>
              <a:buFont typeface="Arial"/>
              <a:buChar char="•"/>
            </a:pPr>
            <a:r>
              <a:rPr lang="en" dirty="0">
                <a:ea typeface="Open Sans"/>
                <a:cs typeface="Open Sans"/>
                <a:sym typeface="Open Sans"/>
              </a:rPr>
              <a:t>Achievements</a:t>
            </a:r>
          </a:p>
          <a:p>
            <a:pPr marL="457200" lvl="0" indent="-317500">
              <a:buClr>
                <a:srgbClr val="000000"/>
              </a:buClr>
              <a:buSzPct val="166666"/>
              <a:buFont typeface="Arial"/>
              <a:buChar char="•"/>
            </a:pPr>
            <a:r>
              <a:rPr lang="en" dirty="0" smtClean="0">
                <a:ea typeface="Open Sans"/>
                <a:cs typeface="Open Sans"/>
                <a:sym typeface="Open Sans"/>
              </a:rPr>
              <a:t>Special </a:t>
            </a:r>
            <a:r>
              <a:rPr lang="en" dirty="0">
                <a:ea typeface="Open Sans"/>
                <a:cs typeface="Open Sans"/>
                <a:sym typeface="Open Sans"/>
              </a:rPr>
              <a:t>Event days aka Double winnings and website themes for festivals</a:t>
            </a:r>
          </a:p>
          <a:p>
            <a:pPr marL="457200" lvl="0" indent="-317500">
              <a:buClr>
                <a:srgbClr val="000000"/>
              </a:buClr>
              <a:buSzPct val="166666"/>
              <a:buFont typeface="Arial"/>
              <a:buChar char="•"/>
            </a:pPr>
            <a:r>
              <a:rPr lang="en" dirty="0">
                <a:ea typeface="Open Sans"/>
                <a:cs typeface="Open Sans"/>
                <a:sym typeface="Open Sans"/>
              </a:rPr>
              <a:t>Other games: Roulette, blackjack </a:t>
            </a:r>
          </a:p>
          <a:p>
            <a:pPr marL="457200" lvl="0" indent="-317500">
              <a:buClr>
                <a:srgbClr val="000000"/>
              </a:buClr>
              <a:buSzPct val="166666"/>
              <a:buFont typeface="Arial"/>
              <a:buChar char="•"/>
            </a:pPr>
            <a:r>
              <a:rPr lang="en-GB" dirty="0" smtClean="0">
                <a:ea typeface="Open Sans"/>
                <a:cs typeface="Open Sans"/>
                <a:sym typeface="Open Sans"/>
              </a:rPr>
              <a:t>League </a:t>
            </a:r>
            <a:r>
              <a:rPr lang="en-GB" dirty="0">
                <a:ea typeface="Open Sans"/>
                <a:cs typeface="Open Sans"/>
                <a:sym typeface="Open Sans"/>
              </a:rPr>
              <a:t>table display bets for months, years etc.</a:t>
            </a:r>
          </a:p>
          <a:p>
            <a:pPr marL="457200" lvl="0" indent="-317500">
              <a:buClr>
                <a:srgbClr val="000000"/>
              </a:buClr>
              <a:buSzPct val="166666"/>
              <a:buFont typeface="Arial"/>
              <a:buChar char="•"/>
            </a:pPr>
            <a:r>
              <a:rPr lang="en-GB" dirty="0">
                <a:ea typeface="Open Sans"/>
                <a:cs typeface="Open Sans"/>
                <a:sym typeface="Open Sans"/>
              </a:rPr>
              <a:t>Profile Stats page: biggest win, biggest loss</a:t>
            </a:r>
            <a:r>
              <a:rPr lang="en-GB" dirty="0" smtClean="0">
                <a:ea typeface="Open Sans"/>
                <a:cs typeface="Open Sans"/>
                <a:sym typeface="Open Sans"/>
              </a:rPr>
              <a:t>.</a:t>
            </a:r>
          </a:p>
          <a:p>
            <a:pPr marL="457200" indent="-317500">
              <a:buClr>
                <a:srgbClr val="000000"/>
              </a:buClr>
              <a:buSzPct val="166666"/>
              <a:buFont typeface="Arial"/>
              <a:buChar char="•"/>
            </a:pPr>
            <a:r>
              <a:rPr lang="en" dirty="0">
                <a:ea typeface="Open Sans"/>
                <a:cs typeface="Open Sans"/>
                <a:sym typeface="Open Sans"/>
              </a:rPr>
              <a:t>Forum</a:t>
            </a:r>
          </a:p>
          <a:p>
            <a:pPr marL="457200" lvl="0" indent="-317500">
              <a:buClr>
                <a:srgbClr val="000000"/>
              </a:buClr>
              <a:buSzPct val="166666"/>
              <a:buFont typeface="Arial"/>
              <a:buChar char="•"/>
            </a:pPr>
            <a:endParaRPr lang="en-GB" dirty="0">
              <a:ea typeface="Open Sans"/>
              <a:cs typeface="Open Sans"/>
              <a:sym typeface="Open Sans"/>
            </a:endParaRPr>
          </a:p>
          <a:p>
            <a:endParaRPr lang="en-GB" dirty="0"/>
          </a:p>
        </p:txBody>
      </p:sp>
    </p:spTree>
    <p:extLst>
      <p:ext uri="{BB962C8B-B14F-4D97-AF65-F5344CB8AC3E}">
        <p14:creationId xmlns:p14="http://schemas.microsoft.com/office/powerpoint/2010/main" val="87841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anim calcmode="lin" valueType="num">
                                      <p:cBhvr>
                                        <p:cTn id="1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42" presetClass="entr" presetSubtype="0" fill="hold" nodeType="afterEffect">
                                  <p:stCondLst>
                                    <p:cond delay="50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5">
                                            <p:txEl>
                                              <p:pRg st="0" end="0"/>
                                            </p:txEl>
                                          </p:spTgt>
                                        </p:tgtEl>
                                      </p:cBhvr>
                                    </p:animEffect>
                                    <p:set>
                                      <p:cBhvr>
                                        <p:cTn id="26" dur="1" fill="hold">
                                          <p:stCondLst>
                                            <p:cond delay="499"/>
                                          </p:stCondLst>
                                        </p:cTn>
                                        <p:tgtEl>
                                          <p:spTgt spid="5">
                                            <p:txEl>
                                              <p:pRg st="0" end="0"/>
                                            </p:txEl>
                                          </p:spTgt>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5">
                                            <p:txEl>
                                              <p:pRg st="2" end="2"/>
                                            </p:txEl>
                                          </p:spTgt>
                                        </p:tgtEl>
                                      </p:cBhvr>
                                    </p:animEffect>
                                    <p:set>
                                      <p:cBhvr>
                                        <p:cTn id="29" dur="1" fill="hold">
                                          <p:stCondLst>
                                            <p:cond delay="499"/>
                                          </p:stCondLst>
                                        </p:cTn>
                                        <p:tgtEl>
                                          <p:spTgt spid="5">
                                            <p:txEl>
                                              <p:pRg st="2" end="2"/>
                                            </p:txEl>
                                          </p:spTgt>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5">
                                            <p:txEl>
                                              <p:pRg st="3" end="3"/>
                                            </p:txEl>
                                          </p:spTgt>
                                        </p:tgtEl>
                                      </p:cBhvr>
                                    </p:animEffect>
                                    <p:set>
                                      <p:cBhvr>
                                        <p:cTn id="32" dur="1" fill="hold">
                                          <p:stCondLst>
                                            <p:cond delay="499"/>
                                          </p:stCondLst>
                                        </p:cTn>
                                        <p:tgtEl>
                                          <p:spTgt spid="5">
                                            <p:txEl>
                                              <p:pRg st="3" end="3"/>
                                            </p:txEl>
                                          </p:spTgt>
                                        </p:tgtEl>
                                        <p:attrNameLst>
                                          <p:attrName>style.visibility</p:attrName>
                                        </p:attrNameLst>
                                      </p:cBhvr>
                                      <p:to>
                                        <p:strVal val="hidden"/>
                                      </p:to>
                                    </p:set>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 calcmode="lin" valueType="num">
                                      <p:cBhvr>
                                        <p:cTn id="3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3">
                                            <p:txEl>
                                              <p:pRg st="0" end="0"/>
                                            </p:txEl>
                                          </p:spTgt>
                                        </p:tgtEl>
                                      </p:cBhvr>
                                    </p:animEffect>
                                  </p:childTnLst>
                                </p:cTn>
                              </p:par>
                            </p:childTnLst>
                          </p:cTn>
                        </p:par>
                        <p:par>
                          <p:cTn id="39" fill="hold">
                            <p:stCondLst>
                              <p:cond delay="1000"/>
                            </p:stCondLst>
                            <p:childTnLst>
                              <p:par>
                                <p:cTn id="40" presetID="42" presetClass="entr" presetSubtype="0" fill="hold" nodeType="afterEffect">
                                  <p:stCondLst>
                                    <p:cond delay="50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1000"/>
                                        <p:tgtEl>
                                          <p:spTgt spid="3">
                                            <p:txEl>
                                              <p:pRg st="2" end="2"/>
                                            </p:txEl>
                                          </p:spTgt>
                                        </p:tgtEl>
                                      </p:cBhvr>
                                    </p:animEffect>
                                    <p:anim calcmode="lin" valueType="num">
                                      <p:cBhvr>
                                        <p:cTn id="4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nodeType="afterEffect">
                                  <p:stCondLst>
                                    <p:cond delay="50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1000"/>
                                        <p:tgtEl>
                                          <p:spTgt spid="3">
                                            <p:txEl>
                                              <p:pRg st="3" end="3"/>
                                            </p:txEl>
                                          </p:spTgt>
                                        </p:tgtEl>
                                      </p:cBhvr>
                                    </p:animEffect>
                                    <p:anim calcmode="lin" valueType="num">
                                      <p:cBhvr>
                                        <p:cTn id="4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51" fill="hold">
                            <p:stCondLst>
                              <p:cond delay="4000"/>
                            </p:stCondLst>
                            <p:childTnLst>
                              <p:par>
                                <p:cTn id="52" presetID="42" presetClass="entr" presetSubtype="0" fill="hold" nodeType="afterEffect">
                                  <p:stCondLst>
                                    <p:cond delay="50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fade">
                                      <p:cBhvr>
                                        <p:cTn id="54" dur="1000"/>
                                        <p:tgtEl>
                                          <p:spTgt spid="3">
                                            <p:txEl>
                                              <p:pRg st="4" end="4"/>
                                            </p:txEl>
                                          </p:spTgt>
                                        </p:tgtEl>
                                      </p:cBhvr>
                                    </p:animEffect>
                                    <p:anim calcmode="lin" valueType="num">
                                      <p:cBhvr>
                                        <p:cTn id="5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57" fill="hold">
                            <p:stCondLst>
                              <p:cond delay="5500"/>
                            </p:stCondLst>
                            <p:childTnLst>
                              <p:par>
                                <p:cTn id="58" presetID="42" presetClass="entr" presetSubtype="0" fill="hold" nodeType="afterEffect">
                                  <p:stCondLst>
                                    <p:cond delay="500"/>
                                  </p:stCondLst>
                                  <p:childTnLst>
                                    <p:set>
                                      <p:cBhvr>
                                        <p:cTn id="59" dur="1" fill="hold">
                                          <p:stCondLst>
                                            <p:cond delay="0"/>
                                          </p:stCondLst>
                                        </p:cTn>
                                        <p:tgtEl>
                                          <p:spTgt spid="3">
                                            <p:txEl>
                                              <p:pRg st="5" end="5"/>
                                            </p:txEl>
                                          </p:spTgt>
                                        </p:tgtEl>
                                        <p:attrNameLst>
                                          <p:attrName>style.visibility</p:attrName>
                                        </p:attrNameLst>
                                      </p:cBhvr>
                                      <p:to>
                                        <p:strVal val="visible"/>
                                      </p:to>
                                    </p:set>
                                    <p:animEffect transition="in" filter="fade">
                                      <p:cBhvr>
                                        <p:cTn id="60" dur="1000"/>
                                        <p:tgtEl>
                                          <p:spTgt spid="3">
                                            <p:txEl>
                                              <p:pRg st="5" end="5"/>
                                            </p:txEl>
                                          </p:spTgt>
                                        </p:tgtEl>
                                      </p:cBhvr>
                                    </p:animEffect>
                                    <p:anim calcmode="lin" valueType="num">
                                      <p:cBhvr>
                                        <p:cTn id="6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63" fill="hold">
                            <p:stCondLst>
                              <p:cond delay="7000"/>
                            </p:stCondLst>
                            <p:childTnLst>
                              <p:par>
                                <p:cTn id="64" presetID="42" presetClass="entr" presetSubtype="0" fill="hold" nodeType="afterEffect">
                                  <p:stCondLst>
                                    <p:cond delay="500"/>
                                  </p:stCondLst>
                                  <p:childTnLst>
                                    <p:set>
                                      <p:cBhvr>
                                        <p:cTn id="65" dur="1" fill="hold">
                                          <p:stCondLst>
                                            <p:cond delay="0"/>
                                          </p:stCondLst>
                                        </p:cTn>
                                        <p:tgtEl>
                                          <p:spTgt spid="3">
                                            <p:txEl>
                                              <p:pRg st="6" end="6"/>
                                            </p:txEl>
                                          </p:spTgt>
                                        </p:tgtEl>
                                        <p:attrNameLst>
                                          <p:attrName>style.visibility</p:attrName>
                                        </p:attrNameLst>
                                      </p:cBhvr>
                                      <p:to>
                                        <p:strVal val="visible"/>
                                      </p:to>
                                    </p:set>
                                    <p:animEffect transition="in" filter="fade">
                                      <p:cBhvr>
                                        <p:cTn id="66" dur="1000"/>
                                        <p:tgtEl>
                                          <p:spTgt spid="3">
                                            <p:txEl>
                                              <p:pRg st="6" end="6"/>
                                            </p:txEl>
                                          </p:spTgt>
                                        </p:tgtEl>
                                      </p:cBhvr>
                                    </p:animEffect>
                                    <p:anim calcmode="lin" valueType="num">
                                      <p:cBhvr>
                                        <p:cTn id="6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69" fill="hold">
                            <p:stCondLst>
                              <p:cond delay="8500"/>
                            </p:stCondLst>
                            <p:childTnLst>
                              <p:par>
                                <p:cTn id="70" presetID="42" presetClass="entr" presetSubtype="0" fill="hold" nodeType="afterEffect">
                                  <p:stCondLst>
                                    <p:cond delay="50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1000"/>
                                        <p:tgtEl>
                                          <p:spTgt spid="3">
                                            <p:txEl>
                                              <p:pRg st="7" end="7"/>
                                            </p:txEl>
                                          </p:spTgt>
                                        </p:tgtEl>
                                      </p:cBhvr>
                                    </p:animEffect>
                                    <p:anim calcmode="lin" valueType="num">
                                      <p:cBhvr>
                                        <p:cTn id="7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75" fill="hold">
                            <p:stCondLst>
                              <p:cond delay="10000"/>
                            </p:stCondLst>
                            <p:childTnLst>
                              <p:par>
                                <p:cTn id="76" presetID="42" presetClass="entr" presetSubtype="0" fill="hold" nodeType="afterEffect">
                                  <p:stCondLst>
                                    <p:cond delay="500"/>
                                  </p:stCondLst>
                                  <p:childTnLst>
                                    <p:set>
                                      <p:cBhvr>
                                        <p:cTn id="77" dur="1" fill="hold">
                                          <p:stCondLst>
                                            <p:cond delay="0"/>
                                          </p:stCondLst>
                                        </p:cTn>
                                        <p:tgtEl>
                                          <p:spTgt spid="3">
                                            <p:txEl>
                                              <p:pRg st="8" end="8"/>
                                            </p:txEl>
                                          </p:spTgt>
                                        </p:tgtEl>
                                        <p:attrNameLst>
                                          <p:attrName>style.visibility</p:attrName>
                                        </p:attrNameLst>
                                      </p:cBhvr>
                                      <p:to>
                                        <p:strVal val="visible"/>
                                      </p:to>
                                    </p:set>
                                    <p:animEffect transition="in" filter="fade">
                                      <p:cBhvr>
                                        <p:cTn id="78" dur="1000"/>
                                        <p:tgtEl>
                                          <p:spTgt spid="3">
                                            <p:txEl>
                                              <p:pRg st="8" end="8"/>
                                            </p:txEl>
                                          </p:spTgt>
                                        </p:tgtEl>
                                      </p:cBhvr>
                                    </p:animEffect>
                                    <p:anim calcmode="lin" valueType="num">
                                      <p:cBhvr>
                                        <p:cTn id="7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solidFill>
                  <a:schemeClr val="bg1"/>
                </a:solidFill>
                <a:latin typeface="Segoe UI Semibold" pitchFamily="34" charset="0"/>
              </a:rPr>
              <a:t>Ethical Issues</a:t>
            </a:r>
            <a:endParaRPr lang="en-US" sz="4800" dirty="0">
              <a:solidFill>
                <a:schemeClr val="bg1"/>
              </a:solidFill>
              <a:latin typeface="Segoe UI Semibold" pitchFamily="34" charset="0"/>
            </a:endParaRPr>
          </a:p>
        </p:txBody>
      </p:sp>
      <p:sp>
        <p:nvSpPr>
          <p:cNvPr id="4" name="Content Placeholder 2"/>
          <p:cNvSpPr>
            <a:spLocks noGrp="1"/>
          </p:cNvSpPr>
          <p:nvPr/>
        </p:nvSpPr>
        <p:spPr>
          <a:xfrm>
            <a:off x="457200" y="1166019"/>
            <a:ext cx="82296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Addiction</a:t>
            </a:r>
            <a:endParaRPr lang="en-GB" sz="2800" dirty="0" smtClean="0"/>
          </a:p>
          <a:p>
            <a:pPr marL="0" indent="0">
              <a:buNone/>
            </a:pPr>
            <a:r>
              <a:rPr lang="en-GB" sz="2400" dirty="0" smtClean="0"/>
              <a:t>     </a:t>
            </a:r>
            <a:r>
              <a:rPr lang="en-GB" sz="2600" dirty="0" smtClean="0"/>
              <a:t>- Too addicting</a:t>
            </a:r>
          </a:p>
          <a:p>
            <a:pPr marL="0" indent="0">
              <a:buNone/>
            </a:pPr>
            <a:endParaRPr lang="en-GB" sz="2000" dirty="0" smtClean="0"/>
          </a:p>
          <a:p>
            <a:pPr marL="0" indent="0">
              <a:buNone/>
            </a:pPr>
            <a:endParaRPr lang="en-GB" sz="2000" dirty="0" smtClean="0"/>
          </a:p>
          <a:p>
            <a:r>
              <a:rPr lang="en-GB" dirty="0" smtClean="0"/>
              <a:t>Age Restriction </a:t>
            </a:r>
          </a:p>
          <a:p>
            <a:pPr marL="0" indent="0">
              <a:buNone/>
            </a:pPr>
            <a:r>
              <a:rPr lang="en-GB" sz="2800" dirty="0"/>
              <a:t> </a:t>
            </a:r>
            <a:r>
              <a:rPr lang="en-GB" sz="2800" dirty="0" smtClean="0"/>
              <a:t>    </a:t>
            </a:r>
            <a:r>
              <a:rPr lang="en-GB" sz="2600" dirty="0" smtClean="0"/>
              <a:t>-  18 and over only</a:t>
            </a:r>
          </a:p>
          <a:p>
            <a:pPr marL="0" indent="0">
              <a:buNone/>
            </a:pPr>
            <a:endParaRPr lang="en-GB" sz="2000" dirty="0" smtClean="0"/>
          </a:p>
          <a:p>
            <a:pPr marL="0" indent="0">
              <a:buNone/>
            </a:pPr>
            <a:endParaRPr lang="en-GB" sz="2000" dirty="0"/>
          </a:p>
          <a:p>
            <a:pPr marL="0" indent="0">
              <a:buNone/>
            </a:pPr>
            <a:endParaRPr lang="en-GB" sz="2000" dirty="0"/>
          </a:p>
          <a:p>
            <a:r>
              <a:rPr lang="en-GB" dirty="0" smtClean="0"/>
              <a:t>Fraud </a:t>
            </a:r>
          </a:p>
          <a:p>
            <a:pPr marL="0" indent="0">
              <a:buNone/>
            </a:pPr>
            <a:r>
              <a:rPr lang="en-GB" sz="2800" dirty="0"/>
              <a:t> </a:t>
            </a:r>
            <a:r>
              <a:rPr lang="en-GB" sz="2800" dirty="0" smtClean="0"/>
              <a:t>   </a:t>
            </a:r>
            <a:r>
              <a:rPr lang="en-GB" sz="2600" dirty="0" smtClean="0"/>
              <a:t>- Illegitimate games</a:t>
            </a:r>
          </a:p>
        </p:txBody>
      </p:sp>
      <p:pic>
        <p:nvPicPr>
          <p:cNvPr id="2050" name="Picture 2" descr="http://kidshealth.org/teen/your_mind/problems/headers_85091/T_GamblingAddi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066798"/>
            <a:ext cx="2584033" cy="10668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ounsellorsam1.files.wordpress.com/2012/06/837034-card-sha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2895600"/>
            <a:ext cx="2366976" cy="13327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gamblingaddiction.tv/wp-content/uploads/2011/05/children-and-gamblin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895600"/>
            <a:ext cx="1595424" cy="11950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cache.lifehacker.com/assets/images/17/2011/05/1330-cheatin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1575" y="4552950"/>
            <a:ext cx="3048000" cy="1714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536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How do I play?</a:t>
            </a:r>
            <a:endParaRPr lang="en-US" sz="4800" dirty="0">
              <a:latin typeface="Segoe UI Semibold" pitchFamily="34" charset="0"/>
            </a:endParaRPr>
          </a:p>
        </p:txBody>
      </p:sp>
      <p:sp>
        <p:nvSpPr>
          <p:cNvPr id="3" name="Shape 37"/>
          <p:cNvSpPr txBox="1"/>
          <p:nvPr/>
        </p:nvSpPr>
        <p:spPr>
          <a:xfrm>
            <a:off x="457200" y="1600200"/>
            <a:ext cx="8278799" cy="4893617"/>
          </a:xfrm>
          <a:prstGeom prst="rect">
            <a:avLst/>
          </a:prstGeom>
          <a:noFill/>
        </p:spPr>
        <p:txBody>
          <a:bodyPr lIns="91425" tIns="91425" rIns="91425" bIns="91425" anchor="t" anchorCtr="0">
            <a:spAutoFit/>
          </a:bodyPr>
          <a:lstStyle/>
          <a:p>
            <a:pPr marL="457200" lvl="0" indent="-317500" rtl="0">
              <a:buClr>
                <a:srgbClr val="000000"/>
              </a:buClr>
              <a:buSzPct val="166666"/>
              <a:buFont typeface="Arial"/>
              <a:buChar char="•"/>
            </a:pPr>
            <a:r>
              <a:rPr lang="en" sz="2400" dirty="0" smtClean="0">
                <a:latin typeface="Calibri" pitchFamily="34" charset="0"/>
                <a:ea typeface="Open Sans"/>
                <a:cs typeface="Calibri" pitchFamily="34" charset="0"/>
                <a:sym typeface="Open Sans"/>
              </a:rPr>
              <a:t>When a user signs up, they are granted 50 points to bet on events.</a:t>
            </a:r>
          </a:p>
          <a:p>
            <a:pPr marL="457200" lvl="0" indent="-317500" rtl="0">
              <a:buClr>
                <a:srgbClr val="000000"/>
              </a:buClr>
              <a:buSzPct val="166666"/>
              <a:buFont typeface="Arial"/>
              <a:buChar char="•"/>
            </a:pPr>
            <a:r>
              <a:rPr lang="en" sz="2400" dirty="0" smtClean="0">
                <a:latin typeface="Calibri" pitchFamily="34" charset="0"/>
                <a:ea typeface="Open Sans"/>
                <a:cs typeface="Calibri" pitchFamily="34" charset="0"/>
                <a:sym typeface="Open Sans"/>
              </a:rPr>
              <a:t>An event isn’t limited to sports; It can be anything from a General Election to Formula 1.</a:t>
            </a:r>
          </a:p>
          <a:p>
            <a:pPr marL="457200" lvl="0" indent="-317500" rtl="0">
              <a:buClr>
                <a:srgbClr val="000000"/>
              </a:buClr>
              <a:buSzPct val="166666"/>
              <a:buFont typeface="Arial"/>
              <a:buChar char="•"/>
            </a:pPr>
            <a:r>
              <a:rPr lang="en" sz="2400" dirty="0" smtClean="0">
                <a:latin typeface="Calibri" pitchFamily="34" charset="0"/>
                <a:ea typeface="Open Sans"/>
                <a:cs typeface="Calibri" pitchFamily="34" charset="0"/>
                <a:sym typeface="Open Sans"/>
              </a:rPr>
              <a:t>Can’t see a particular event? Submit your own for aproval!</a:t>
            </a:r>
          </a:p>
          <a:p>
            <a:pPr marL="457200" lvl="0" indent="-317500" rtl="0">
              <a:buClr>
                <a:srgbClr val="000000"/>
              </a:buClr>
              <a:buSzPct val="166666"/>
              <a:buFont typeface="Arial"/>
              <a:buChar char="•"/>
            </a:pPr>
            <a:r>
              <a:rPr lang="en" sz="2400" dirty="0" smtClean="0">
                <a:latin typeface="Calibri" pitchFamily="34" charset="0"/>
                <a:ea typeface="Open Sans"/>
                <a:cs typeface="Calibri" pitchFamily="34" charset="0"/>
                <a:sym typeface="Open Sans"/>
              </a:rPr>
              <a:t>T</a:t>
            </a:r>
            <a:r>
              <a:rPr lang="en-US" sz="2400" dirty="0" smtClean="0">
                <a:latin typeface="Calibri" pitchFamily="34" charset="0"/>
                <a:ea typeface="Open Sans"/>
                <a:cs typeface="Calibri" pitchFamily="34" charset="0"/>
                <a:sym typeface="Open Sans"/>
              </a:rPr>
              <a:t>h</a:t>
            </a:r>
            <a:r>
              <a:rPr lang="en" sz="2400" dirty="0" smtClean="0">
                <a:latin typeface="Calibri" pitchFamily="34" charset="0"/>
                <a:ea typeface="Open Sans"/>
                <a:cs typeface="Calibri" pitchFamily="34" charset="0"/>
                <a:sym typeface="Open Sans"/>
              </a:rPr>
              <a:t>e minimum bet is </a:t>
            </a:r>
            <a:r>
              <a:rPr lang="en" sz="2400" dirty="0" smtClean="0">
                <a:latin typeface="Calibri" pitchFamily="34" charset="0"/>
                <a:ea typeface="Open Sans"/>
                <a:cs typeface="Calibri" pitchFamily="34" charset="0"/>
                <a:sym typeface="Open Sans"/>
              </a:rPr>
              <a:t>10 </a:t>
            </a:r>
            <a:r>
              <a:rPr lang="en" sz="2400" dirty="0" smtClean="0">
                <a:latin typeface="Calibri" pitchFamily="34" charset="0"/>
                <a:ea typeface="Open Sans"/>
                <a:cs typeface="Calibri" pitchFamily="34" charset="0"/>
                <a:sym typeface="Open Sans"/>
              </a:rPr>
              <a:t>points.</a:t>
            </a:r>
          </a:p>
          <a:p>
            <a:pPr marL="457200" lvl="0" indent="-317500" rtl="0">
              <a:buClr>
                <a:srgbClr val="000000"/>
              </a:buClr>
              <a:buSzPct val="166666"/>
              <a:buFont typeface="Arial"/>
              <a:buChar char="•"/>
            </a:pPr>
            <a:r>
              <a:rPr lang="en" sz="2400" dirty="0" smtClean="0">
                <a:latin typeface="Calibri" pitchFamily="34" charset="0"/>
                <a:ea typeface="Open Sans"/>
                <a:cs typeface="Calibri" pitchFamily="34" charset="0"/>
                <a:sym typeface="Open Sans"/>
              </a:rPr>
              <a:t>T</a:t>
            </a:r>
            <a:r>
              <a:rPr lang="en-US" sz="2400" dirty="0" smtClean="0">
                <a:latin typeface="Calibri" pitchFamily="34" charset="0"/>
                <a:ea typeface="Open Sans"/>
                <a:cs typeface="Calibri" pitchFamily="34" charset="0"/>
                <a:sym typeface="Open Sans"/>
              </a:rPr>
              <a:t>h</a:t>
            </a:r>
            <a:r>
              <a:rPr lang="en" sz="2400" dirty="0" smtClean="0">
                <a:latin typeface="Calibri" pitchFamily="34" charset="0"/>
                <a:ea typeface="Open Sans"/>
                <a:cs typeface="Calibri" pitchFamily="34" charset="0"/>
                <a:sym typeface="Open Sans"/>
              </a:rPr>
              <a:t>e maximum bet is all of your points!</a:t>
            </a:r>
          </a:p>
          <a:p>
            <a:pPr marL="457200" lvl="0" indent="-317500" rtl="0">
              <a:buClr>
                <a:srgbClr val="000000"/>
              </a:buClr>
              <a:buSzPct val="166666"/>
              <a:buFont typeface="Arial"/>
              <a:buChar char="•"/>
            </a:pPr>
            <a:r>
              <a:rPr lang="en" sz="2400" dirty="0" smtClean="0">
                <a:latin typeface="Calibri" pitchFamily="34" charset="0"/>
                <a:ea typeface="Open Sans"/>
                <a:cs typeface="Calibri" pitchFamily="34" charset="0"/>
                <a:sym typeface="Open Sans"/>
              </a:rPr>
              <a:t>If a user has less than 50 points, it is reset to 50 each midnight.</a:t>
            </a:r>
          </a:p>
          <a:p>
            <a:pPr marL="457200" lvl="0" indent="-317500" rtl="0">
              <a:buClr>
                <a:srgbClr val="000000"/>
              </a:buClr>
              <a:buSzPct val="166666"/>
              <a:buFont typeface="Arial"/>
              <a:buChar char="•"/>
            </a:pP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smtClean="0">
              <a:latin typeface="Calibri" pitchFamily="34" charset="0"/>
              <a:ea typeface="Open Sans"/>
              <a:cs typeface="Calibri" pitchFamily="34" charset="0"/>
              <a:sym typeface="Open Sans"/>
            </a:endParaRPr>
          </a:p>
          <a:p>
            <a:pPr marL="139700" lvl="0" rtl="0">
              <a:buClr>
                <a:srgbClr val="000000"/>
              </a:buClr>
              <a:buSzPct val="166666"/>
            </a:pP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p:txBody>
      </p:sp>
      <p:sp>
        <p:nvSpPr>
          <p:cNvPr id="4" name="TextBox 3"/>
          <p:cNvSpPr txBox="1"/>
          <p:nvPr/>
        </p:nvSpPr>
        <p:spPr>
          <a:xfrm>
            <a:off x="838200" y="609600"/>
            <a:ext cx="7315200" cy="3631763"/>
          </a:xfrm>
          <a:prstGeom prst="rect">
            <a:avLst/>
          </a:prstGeom>
          <a:noFill/>
        </p:spPr>
        <p:txBody>
          <a:bodyPr wrap="square" rtlCol="0">
            <a:spAutoFit/>
          </a:bodyPr>
          <a:lstStyle/>
          <a:p>
            <a:pPr algn="ctr"/>
            <a:r>
              <a:rPr lang="en-GB" sz="11500" b="1" dirty="0" smtClean="0">
                <a:solidFill>
                  <a:srgbClr val="FF0000"/>
                </a:solidFill>
              </a:rPr>
              <a:t>NEED TO DELETE?</a:t>
            </a:r>
            <a:endParaRPr lang="en-GB" sz="96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solidFill>
                  <a:schemeClr val="bg1"/>
                </a:solidFill>
                <a:latin typeface="Segoe UI Semibold" pitchFamily="34" charset="0"/>
              </a:rPr>
              <a:t>Legal Issues</a:t>
            </a:r>
            <a:endParaRPr lang="en-US" sz="4800" dirty="0">
              <a:solidFill>
                <a:schemeClr val="bg1"/>
              </a:solidFill>
              <a:latin typeface="Segoe UI Semibold" pitchFamily="34" charset="0"/>
            </a:endParaRPr>
          </a:p>
        </p:txBody>
      </p:sp>
      <p:sp>
        <p:nvSpPr>
          <p:cNvPr id="5" name="Content Placeholder 2"/>
          <p:cNvSpPr>
            <a:spLocks noGrp="1"/>
          </p:cNvSpPr>
          <p:nvPr/>
        </p:nvSpPr>
        <p:spPr>
          <a:xfrm>
            <a:off x="457200" y="1166019"/>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18 and Over Only!</a:t>
            </a:r>
          </a:p>
          <a:p>
            <a:pPr marL="0" indent="0">
              <a:buNone/>
            </a:pPr>
            <a:r>
              <a:rPr lang="en-GB" sz="2400" dirty="0" smtClean="0"/>
              <a:t>      - Does not Apply!</a:t>
            </a:r>
          </a:p>
          <a:p>
            <a:pPr marL="0" indent="0">
              <a:buNone/>
            </a:pPr>
            <a:endParaRPr lang="en-GB" sz="2400" dirty="0" smtClean="0"/>
          </a:p>
          <a:p>
            <a:pPr marL="0" indent="0">
              <a:buNone/>
            </a:pPr>
            <a:endParaRPr lang="en-GB" sz="2400" dirty="0"/>
          </a:p>
          <a:p>
            <a:pPr marL="0" indent="0">
              <a:buNone/>
            </a:pPr>
            <a:endParaRPr lang="en-GB" sz="2400" dirty="0" smtClean="0"/>
          </a:p>
          <a:p>
            <a:pPr marL="0" indent="0">
              <a:buNone/>
            </a:pPr>
            <a:endParaRPr lang="en-GB" sz="2400" dirty="0"/>
          </a:p>
          <a:p>
            <a:r>
              <a:rPr lang="en-GB" dirty="0" smtClean="0"/>
              <a:t>Games must be Fair</a:t>
            </a:r>
          </a:p>
          <a:p>
            <a:pPr marL="0" indent="0">
              <a:buNone/>
            </a:pPr>
            <a:r>
              <a:rPr lang="en-GB" sz="2400" dirty="0" smtClean="0"/>
              <a:t>      - They are!</a:t>
            </a:r>
          </a:p>
          <a:p>
            <a:pPr marL="0" indent="0">
              <a:buNone/>
            </a:pPr>
            <a:endParaRPr lang="en-GB" sz="2400" dirty="0"/>
          </a:p>
          <a:p>
            <a:endParaRPr lang="en-GB" sz="2400" dirty="0" smtClean="0"/>
          </a:p>
          <a:p>
            <a:pPr marL="0" indent="0">
              <a:buNone/>
            </a:pPr>
            <a:endParaRPr lang="en-GB" sz="2400" dirty="0" smtClean="0"/>
          </a:p>
          <a:p>
            <a:pPr marL="0" indent="0">
              <a:buNone/>
            </a:pPr>
            <a:endParaRPr lang="en-GB" sz="2600" dirty="0"/>
          </a:p>
          <a:p>
            <a:pPr marL="0" indent="0">
              <a:buNone/>
            </a:pPr>
            <a:endParaRPr lang="en-GB" sz="2600" dirty="0" smtClean="0"/>
          </a:p>
          <a:p>
            <a:pPr marL="0" indent="0">
              <a:buNone/>
            </a:pPr>
            <a:endParaRPr lang="en-GB" sz="2000" dirty="0" smtClean="0"/>
          </a:p>
          <a:p>
            <a:pPr marL="0" indent="0">
              <a:buNone/>
            </a:pPr>
            <a:endParaRPr lang="en-GB" sz="2000" dirty="0" smtClean="0"/>
          </a:p>
        </p:txBody>
      </p:sp>
      <p:pic>
        <p:nvPicPr>
          <p:cNvPr id="3076" name="Picture 4" descr="http://www.officialpsds.com/images/thumbs/18-and-over-psd7089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5512" y="1066800"/>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counsellorsam1.files.wordpress.com/2012/06/837034-card-sha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3900" y="2362200"/>
            <a:ext cx="2366976" cy="13327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gamblingaddiction.tv/wp-content/uploads/2011/05/children-and-gamblin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2461151"/>
            <a:ext cx="1595424" cy="119502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4533900" y="2362200"/>
            <a:ext cx="2366976" cy="1332790"/>
          </a:xfrm>
          <a:prstGeom prst="line">
            <a:avLst/>
          </a:prstGeom>
          <a:ln w="50800" cmpd="sng">
            <a:solidFill>
              <a:srgbClr val="FF0000"/>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7239000" y="2461151"/>
            <a:ext cx="1595424" cy="1195029"/>
          </a:xfrm>
          <a:prstGeom prst="line">
            <a:avLst/>
          </a:prstGeom>
          <a:ln w="50800" cmpd="sng">
            <a:solidFill>
              <a:srgbClr val="FF0000"/>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4533900" y="2362200"/>
            <a:ext cx="2366976" cy="1332790"/>
          </a:xfrm>
          <a:prstGeom prst="line">
            <a:avLst/>
          </a:prstGeom>
          <a:ln w="50800" cmpd="sng">
            <a:solidFill>
              <a:srgbClr val="FF0000"/>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7239000" y="2499961"/>
            <a:ext cx="1595424" cy="1156219"/>
          </a:xfrm>
          <a:prstGeom prst="line">
            <a:avLst/>
          </a:prstGeom>
          <a:ln w="50800" cmpd="sng">
            <a:solidFill>
              <a:srgbClr val="FF0000"/>
            </a:solidFill>
          </a:ln>
        </p:spPr>
        <p:style>
          <a:lnRef idx="1">
            <a:schemeClr val="dk1"/>
          </a:lnRef>
          <a:fillRef idx="0">
            <a:schemeClr val="dk1"/>
          </a:fillRef>
          <a:effectRef idx="0">
            <a:schemeClr val="dk1"/>
          </a:effectRef>
          <a:fontRef idx="minor">
            <a:schemeClr val="tx1"/>
          </a:fontRef>
        </p:style>
      </p:cxnSp>
      <p:pic>
        <p:nvPicPr>
          <p:cNvPr id="3078" name="Picture 6" descr="http://www.intergameonline.com/uploads/images/posts/small/Fair_c51ce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0982" y="4076700"/>
            <a:ext cx="2059788" cy="201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3387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solidFill>
                  <a:srgbClr val="FF0000"/>
                </a:solidFill>
                <a:latin typeface="Segoe UI Semibold" pitchFamily="34" charset="0"/>
              </a:rPr>
              <a:t>Disclaimer</a:t>
            </a:r>
            <a:endParaRPr lang="en-US" sz="4800" dirty="0">
              <a:solidFill>
                <a:srgbClr val="FF0000"/>
              </a:solidFill>
              <a:latin typeface="Segoe UI Semibold" pitchFamily="34" charset="0"/>
            </a:endParaRPr>
          </a:p>
        </p:txBody>
      </p:sp>
      <p:sp>
        <p:nvSpPr>
          <p:cNvPr id="3" name="Shape 37"/>
          <p:cNvSpPr txBox="1"/>
          <p:nvPr/>
        </p:nvSpPr>
        <p:spPr>
          <a:xfrm>
            <a:off x="457200" y="1600200"/>
            <a:ext cx="8278799" cy="1569630"/>
          </a:xfrm>
          <a:prstGeom prst="rect">
            <a:avLst/>
          </a:prstGeom>
          <a:noFill/>
        </p:spPr>
        <p:txBody>
          <a:bodyPr lIns="91425" tIns="91425" rIns="91425" bIns="91425" anchor="t" anchorCtr="0">
            <a:spAutoFit/>
          </a:bodyPr>
          <a:lstStyle/>
          <a:p>
            <a:pPr marL="457200" lvl="0" indent="-317500" rtl="0">
              <a:buClr>
                <a:srgbClr val="000000"/>
              </a:buClr>
              <a:buSzPct val="166666"/>
              <a:buFont typeface="Arial"/>
              <a:buChar char="•"/>
            </a:pP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smtClean="0">
              <a:latin typeface="Calibri" pitchFamily="34" charset="0"/>
              <a:ea typeface="Open Sans"/>
              <a:cs typeface="Calibri" pitchFamily="34" charset="0"/>
              <a:sym typeface="Open Sans"/>
            </a:endParaRPr>
          </a:p>
          <a:p>
            <a:pPr marL="139700" lvl="0" rtl="0">
              <a:buClr>
                <a:srgbClr val="000000"/>
              </a:buClr>
              <a:buSzPct val="166666"/>
            </a:pP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p:txBody>
      </p:sp>
      <p:sp>
        <p:nvSpPr>
          <p:cNvPr id="4" name="TextBox 3"/>
          <p:cNvSpPr txBox="1"/>
          <p:nvPr/>
        </p:nvSpPr>
        <p:spPr>
          <a:xfrm>
            <a:off x="609600" y="1295400"/>
            <a:ext cx="7696200" cy="646331"/>
          </a:xfrm>
          <a:prstGeom prst="rect">
            <a:avLst/>
          </a:prstGeom>
          <a:noFill/>
        </p:spPr>
        <p:txBody>
          <a:bodyPr wrap="square" rtlCol="0">
            <a:spAutoFit/>
          </a:bodyPr>
          <a:lstStyle/>
          <a:p>
            <a:r>
              <a:rPr lang="en-GB" dirty="0"/>
              <a:t>I</a:t>
            </a:r>
            <a:r>
              <a:rPr lang="en-GB" dirty="0" smtClean="0"/>
              <a:t>ts perfectly legal to allow anyone of any age to bet as long as there is no money involved</a:t>
            </a:r>
            <a:endParaRPr lang="en-GB" dirty="0"/>
          </a:p>
        </p:txBody>
      </p:sp>
    </p:spTree>
    <p:extLst>
      <p:ext uri="{BB962C8B-B14F-4D97-AF65-F5344CB8AC3E}">
        <p14:creationId xmlns:p14="http://schemas.microsoft.com/office/powerpoint/2010/main" val="3001071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solidFill>
                  <a:srgbClr val="FF0000"/>
                </a:solidFill>
                <a:latin typeface="Segoe UI Semibold" pitchFamily="34" charset="0"/>
              </a:rPr>
              <a:t>Summary</a:t>
            </a:r>
            <a:endParaRPr lang="en-US" sz="4800" dirty="0">
              <a:solidFill>
                <a:srgbClr val="FF0000"/>
              </a:solidFill>
              <a:latin typeface="Segoe UI Semibold" pitchFamily="34" charset="0"/>
            </a:endParaRPr>
          </a:p>
        </p:txBody>
      </p:sp>
      <p:sp>
        <p:nvSpPr>
          <p:cNvPr id="3" name="Shape 37"/>
          <p:cNvSpPr txBox="1"/>
          <p:nvPr/>
        </p:nvSpPr>
        <p:spPr>
          <a:xfrm>
            <a:off x="457200" y="1600200"/>
            <a:ext cx="8278799" cy="1569630"/>
          </a:xfrm>
          <a:prstGeom prst="rect">
            <a:avLst/>
          </a:prstGeom>
          <a:noFill/>
        </p:spPr>
        <p:txBody>
          <a:bodyPr lIns="91425" tIns="91425" rIns="91425" bIns="91425" anchor="t" anchorCtr="0">
            <a:spAutoFit/>
          </a:bodyPr>
          <a:lstStyle/>
          <a:p>
            <a:pPr marL="457200" lvl="0" indent="-317500" rtl="0">
              <a:buClr>
                <a:srgbClr val="000000"/>
              </a:buClr>
              <a:buSzPct val="166666"/>
              <a:buFont typeface="Arial"/>
              <a:buChar char="•"/>
            </a:pP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smtClean="0">
              <a:latin typeface="Calibri" pitchFamily="34" charset="0"/>
              <a:ea typeface="Open Sans"/>
              <a:cs typeface="Calibri" pitchFamily="34" charset="0"/>
              <a:sym typeface="Open Sans"/>
            </a:endParaRPr>
          </a:p>
          <a:p>
            <a:pPr marL="139700" lvl="0" rtl="0">
              <a:buClr>
                <a:srgbClr val="000000"/>
              </a:buClr>
              <a:buSzPct val="166666"/>
            </a:pP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p:txBody>
      </p:sp>
    </p:spTree>
    <p:extLst>
      <p:ext uri="{BB962C8B-B14F-4D97-AF65-F5344CB8AC3E}">
        <p14:creationId xmlns:p14="http://schemas.microsoft.com/office/powerpoint/2010/main" val="656351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2399" y="2286000"/>
            <a:ext cx="6248400" cy="1200329"/>
          </a:xfrm>
          <a:prstGeom prst="rect">
            <a:avLst/>
          </a:prstGeom>
          <a:noFill/>
        </p:spPr>
        <p:txBody>
          <a:bodyPr wrap="square" rtlCol="0">
            <a:spAutoFit/>
          </a:bodyPr>
          <a:lstStyle/>
          <a:p>
            <a:r>
              <a:rPr lang="en-GB" sz="7200" b="1" dirty="0" smtClean="0"/>
              <a:t>Any Questions?</a:t>
            </a:r>
            <a:endParaRPr lang="en-GB" sz="7200" b="1" dirty="0"/>
          </a:p>
        </p:txBody>
      </p:sp>
      <p:sp>
        <p:nvSpPr>
          <p:cNvPr id="6" name="Rectangle 5"/>
          <p:cNvSpPr/>
          <p:nvPr/>
        </p:nvSpPr>
        <p:spPr>
          <a:xfrm>
            <a:off x="304800" y="5517297"/>
            <a:ext cx="612668" cy="1200329"/>
          </a:xfrm>
          <a:prstGeom prst="rect">
            <a:avLst/>
          </a:prstGeom>
        </p:spPr>
        <p:txBody>
          <a:bodyPr wrap="none">
            <a:spAutoFit/>
          </a:bodyPr>
          <a:lstStyle/>
          <a:p>
            <a:r>
              <a:rPr lang="en-GB" sz="7200" b="1" dirty="0"/>
              <a:t>?</a:t>
            </a:r>
          </a:p>
        </p:txBody>
      </p:sp>
      <p:sp>
        <p:nvSpPr>
          <p:cNvPr id="7" name="Rectangle 6"/>
          <p:cNvSpPr/>
          <p:nvPr/>
        </p:nvSpPr>
        <p:spPr>
          <a:xfrm>
            <a:off x="2438400" y="1143000"/>
            <a:ext cx="612668" cy="1200329"/>
          </a:xfrm>
          <a:prstGeom prst="rect">
            <a:avLst/>
          </a:prstGeom>
        </p:spPr>
        <p:txBody>
          <a:bodyPr wrap="none">
            <a:spAutoFit/>
          </a:bodyPr>
          <a:lstStyle/>
          <a:p>
            <a:r>
              <a:rPr lang="en-GB" sz="7200" b="1" dirty="0"/>
              <a:t>?</a:t>
            </a:r>
          </a:p>
        </p:txBody>
      </p:sp>
      <p:sp>
        <p:nvSpPr>
          <p:cNvPr id="8" name="Rectangle 7"/>
          <p:cNvSpPr/>
          <p:nvPr/>
        </p:nvSpPr>
        <p:spPr>
          <a:xfrm rot="19703315">
            <a:off x="6629400" y="197952"/>
            <a:ext cx="612668" cy="1200329"/>
          </a:xfrm>
          <a:prstGeom prst="rect">
            <a:avLst/>
          </a:prstGeom>
        </p:spPr>
        <p:txBody>
          <a:bodyPr wrap="none">
            <a:spAutoFit/>
          </a:bodyPr>
          <a:lstStyle/>
          <a:p>
            <a:r>
              <a:rPr lang="en-GB" sz="7200" b="1" dirty="0"/>
              <a:t>?</a:t>
            </a:r>
          </a:p>
        </p:txBody>
      </p:sp>
      <p:sp>
        <p:nvSpPr>
          <p:cNvPr id="9" name="Rectangle 8"/>
          <p:cNvSpPr/>
          <p:nvPr/>
        </p:nvSpPr>
        <p:spPr>
          <a:xfrm rot="8523797">
            <a:off x="1600200" y="4149298"/>
            <a:ext cx="612668" cy="1200329"/>
          </a:xfrm>
          <a:prstGeom prst="rect">
            <a:avLst/>
          </a:prstGeom>
        </p:spPr>
        <p:txBody>
          <a:bodyPr wrap="none">
            <a:spAutoFit/>
          </a:bodyPr>
          <a:lstStyle/>
          <a:p>
            <a:r>
              <a:rPr lang="en-GB" sz="7200" b="1" dirty="0"/>
              <a:t>?</a:t>
            </a:r>
          </a:p>
        </p:txBody>
      </p:sp>
      <p:sp>
        <p:nvSpPr>
          <p:cNvPr id="10" name="Rectangle 9"/>
          <p:cNvSpPr/>
          <p:nvPr/>
        </p:nvSpPr>
        <p:spPr>
          <a:xfrm rot="949475">
            <a:off x="3733451" y="3726418"/>
            <a:ext cx="612668" cy="1200329"/>
          </a:xfrm>
          <a:prstGeom prst="rect">
            <a:avLst/>
          </a:prstGeom>
        </p:spPr>
        <p:txBody>
          <a:bodyPr wrap="none">
            <a:spAutoFit/>
          </a:bodyPr>
          <a:lstStyle/>
          <a:p>
            <a:r>
              <a:rPr lang="en-GB" sz="7200" b="1" dirty="0"/>
              <a:t>?</a:t>
            </a:r>
          </a:p>
        </p:txBody>
      </p:sp>
      <p:sp>
        <p:nvSpPr>
          <p:cNvPr id="11" name="Rectangle 10"/>
          <p:cNvSpPr/>
          <p:nvPr/>
        </p:nvSpPr>
        <p:spPr>
          <a:xfrm rot="20192577">
            <a:off x="2958320" y="5294364"/>
            <a:ext cx="612668" cy="1200329"/>
          </a:xfrm>
          <a:prstGeom prst="rect">
            <a:avLst/>
          </a:prstGeom>
        </p:spPr>
        <p:txBody>
          <a:bodyPr wrap="none">
            <a:spAutoFit/>
          </a:bodyPr>
          <a:lstStyle/>
          <a:p>
            <a:r>
              <a:rPr lang="en-GB" sz="7200" b="1" dirty="0"/>
              <a:t>?</a:t>
            </a:r>
          </a:p>
        </p:txBody>
      </p:sp>
      <p:sp>
        <p:nvSpPr>
          <p:cNvPr id="12" name="Rectangle 11"/>
          <p:cNvSpPr/>
          <p:nvPr/>
        </p:nvSpPr>
        <p:spPr>
          <a:xfrm rot="3044334">
            <a:off x="7743620" y="3109415"/>
            <a:ext cx="612668" cy="1200329"/>
          </a:xfrm>
          <a:prstGeom prst="rect">
            <a:avLst/>
          </a:prstGeom>
        </p:spPr>
        <p:txBody>
          <a:bodyPr wrap="none">
            <a:spAutoFit/>
          </a:bodyPr>
          <a:lstStyle/>
          <a:p>
            <a:r>
              <a:rPr lang="en-GB" sz="7200" b="1" dirty="0"/>
              <a:t>?</a:t>
            </a:r>
          </a:p>
        </p:txBody>
      </p:sp>
      <p:sp>
        <p:nvSpPr>
          <p:cNvPr id="13" name="Rectangle 12"/>
          <p:cNvSpPr/>
          <p:nvPr/>
        </p:nvSpPr>
        <p:spPr>
          <a:xfrm rot="876974">
            <a:off x="5492766" y="4311134"/>
            <a:ext cx="612668" cy="1200329"/>
          </a:xfrm>
          <a:prstGeom prst="rect">
            <a:avLst/>
          </a:prstGeom>
        </p:spPr>
        <p:txBody>
          <a:bodyPr wrap="none">
            <a:spAutoFit/>
          </a:bodyPr>
          <a:lstStyle/>
          <a:p>
            <a:r>
              <a:rPr lang="en-GB" sz="7200" b="1" dirty="0"/>
              <a:t>?</a:t>
            </a:r>
          </a:p>
        </p:txBody>
      </p:sp>
      <p:sp>
        <p:nvSpPr>
          <p:cNvPr id="14" name="Rectangle 13"/>
          <p:cNvSpPr/>
          <p:nvPr/>
        </p:nvSpPr>
        <p:spPr>
          <a:xfrm rot="2612615">
            <a:off x="3910570" y="223568"/>
            <a:ext cx="612668" cy="1200329"/>
          </a:xfrm>
          <a:prstGeom prst="rect">
            <a:avLst/>
          </a:prstGeom>
        </p:spPr>
        <p:txBody>
          <a:bodyPr wrap="none">
            <a:spAutoFit/>
          </a:bodyPr>
          <a:lstStyle/>
          <a:p>
            <a:r>
              <a:rPr lang="en-GB" sz="7200" b="1" dirty="0"/>
              <a:t>?</a:t>
            </a:r>
          </a:p>
        </p:txBody>
      </p:sp>
      <p:sp>
        <p:nvSpPr>
          <p:cNvPr id="15" name="Rectangle 14"/>
          <p:cNvSpPr/>
          <p:nvPr/>
        </p:nvSpPr>
        <p:spPr>
          <a:xfrm rot="19979567">
            <a:off x="7414464" y="4969178"/>
            <a:ext cx="612668" cy="1200329"/>
          </a:xfrm>
          <a:prstGeom prst="rect">
            <a:avLst/>
          </a:prstGeom>
        </p:spPr>
        <p:txBody>
          <a:bodyPr wrap="none">
            <a:spAutoFit/>
          </a:bodyPr>
          <a:lstStyle/>
          <a:p>
            <a:r>
              <a:rPr lang="en-GB" sz="7200" b="1" dirty="0"/>
              <a:t>?</a:t>
            </a:r>
          </a:p>
        </p:txBody>
      </p:sp>
      <p:sp>
        <p:nvSpPr>
          <p:cNvPr id="16" name="Rectangle 15"/>
          <p:cNvSpPr/>
          <p:nvPr/>
        </p:nvSpPr>
        <p:spPr>
          <a:xfrm rot="18887745">
            <a:off x="1166065" y="838200"/>
            <a:ext cx="612668" cy="1200329"/>
          </a:xfrm>
          <a:prstGeom prst="rect">
            <a:avLst/>
          </a:prstGeom>
        </p:spPr>
        <p:txBody>
          <a:bodyPr wrap="none">
            <a:spAutoFit/>
          </a:bodyPr>
          <a:lstStyle/>
          <a:p>
            <a:r>
              <a:rPr lang="en-GB" sz="7200" b="1" dirty="0"/>
              <a:t>?</a:t>
            </a:r>
          </a:p>
        </p:txBody>
      </p:sp>
      <p:sp>
        <p:nvSpPr>
          <p:cNvPr id="17" name="Rectangle 16"/>
          <p:cNvSpPr/>
          <p:nvPr/>
        </p:nvSpPr>
        <p:spPr>
          <a:xfrm>
            <a:off x="457200" y="2644169"/>
            <a:ext cx="612668" cy="1200329"/>
          </a:xfrm>
          <a:prstGeom prst="rect">
            <a:avLst/>
          </a:prstGeom>
        </p:spPr>
        <p:txBody>
          <a:bodyPr wrap="none">
            <a:spAutoFit/>
          </a:bodyPr>
          <a:lstStyle/>
          <a:p>
            <a:r>
              <a:rPr lang="en-GB" sz="7200" b="1" dirty="0"/>
              <a:t>?</a:t>
            </a:r>
          </a:p>
        </p:txBody>
      </p:sp>
      <p:sp>
        <p:nvSpPr>
          <p:cNvPr id="18" name="Rectangle 17"/>
          <p:cNvSpPr/>
          <p:nvPr/>
        </p:nvSpPr>
        <p:spPr>
          <a:xfrm>
            <a:off x="8124416" y="1085671"/>
            <a:ext cx="612668" cy="1200329"/>
          </a:xfrm>
          <a:prstGeom prst="rect">
            <a:avLst/>
          </a:prstGeom>
        </p:spPr>
        <p:txBody>
          <a:bodyPr wrap="none">
            <a:spAutoFit/>
          </a:bodyPr>
          <a:lstStyle/>
          <a:p>
            <a:r>
              <a:rPr lang="en-GB" sz="7200" b="1" dirty="0"/>
              <a:t>?</a:t>
            </a:r>
          </a:p>
        </p:txBody>
      </p:sp>
      <p:sp>
        <p:nvSpPr>
          <p:cNvPr id="19" name="Rectangle 18"/>
          <p:cNvSpPr/>
          <p:nvPr/>
        </p:nvSpPr>
        <p:spPr>
          <a:xfrm rot="4337393">
            <a:off x="5146238" y="1085671"/>
            <a:ext cx="612668" cy="1200329"/>
          </a:xfrm>
          <a:prstGeom prst="rect">
            <a:avLst/>
          </a:prstGeom>
        </p:spPr>
        <p:txBody>
          <a:bodyPr wrap="none">
            <a:spAutoFit/>
          </a:bodyPr>
          <a:lstStyle/>
          <a:p>
            <a:r>
              <a:rPr lang="en-GB" sz="7200" b="1" dirty="0"/>
              <a:t>?</a:t>
            </a:r>
          </a:p>
        </p:txBody>
      </p:sp>
    </p:spTree>
    <p:extLst>
      <p:ext uri="{BB962C8B-B14F-4D97-AF65-F5344CB8AC3E}">
        <p14:creationId xmlns:p14="http://schemas.microsoft.com/office/powerpoint/2010/main" val="298351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How do I play?</a:t>
            </a:r>
            <a:endParaRPr lang="en-US" sz="4800" dirty="0">
              <a:latin typeface="Segoe UI Semibold" pitchFamily="34" charset="0"/>
            </a:endParaRPr>
          </a:p>
        </p:txBody>
      </p:sp>
      <p:sp>
        <p:nvSpPr>
          <p:cNvPr id="3" name="Smiley Face 2"/>
          <p:cNvSpPr/>
          <p:nvPr/>
        </p:nvSpPr>
        <p:spPr>
          <a:xfrm>
            <a:off x="990600" y="1752600"/>
            <a:ext cx="1371600" cy="1371600"/>
          </a:xfrm>
          <a:prstGeom prst="smileyFace">
            <a:avLst>
              <a:gd name="adj" fmla="val 4653"/>
            </a:avLst>
          </a:prstGeom>
          <a:solidFill>
            <a:schemeClr val="accent5">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hape 37"/>
          <p:cNvSpPr txBox="1"/>
          <p:nvPr/>
        </p:nvSpPr>
        <p:spPr>
          <a:xfrm>
            <a:off x="-152400" y="914400"/>
            <a:ext cx="3429000" cy="2031295"/>
          </a:xfrm>
          <a:prstGeom prst="rect">
            <a:avLst/>
          </a:prstGeom>
          <a:noFill/>
        </p:spPr>
        <p:txBody>
          <a:bodyPr wrap="square" lIns="91425" tIns="91425" rIns="91425" bIns="91425" anchor="t" anchorCtr="0">
            <a:spAutoFit/>
          </a:bodyPr>
          <a:lstStyle/>
          <a:p>
            <a:pPr marL="457200" lvl="0" indent="-317500" algn="ctr" rtl="0">
              <a:buClr>
                <a:srgbClr val="000000"/>
              </a:buClr>
              <a:buSzPct val="166666"/>
            </a:pPr>
            <a:r>
              <a:rPr lang="en" sz="2400" dirty="0" smtClean="0">
                <a:latin typeface="Calibri" pitchFamily="34" charset="0"/>
                <a:ea typeface="Open Sans"/>
                <a:cs typeface="Calibri" pitchFamily="34" charset="0"/>
                <a:sym typeface="Open Sans"/>
              </a:rPr>
              <a:t>This is Bob. He has just registered.</a:t>
            </a: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smtClean="0">
              <a:latin typeface="Calibri" pitchFamily="34" charset="0"/>
              <a:ea typeface="Open Sans"/>
              <a:cs typeface="Calibri" pitchFamily="34" charset="0"/>
              <a:sym typeface="Open Sans"/>
            </a:endParaRPr>
          </a:p>
          <a:p>
            <a:pPr marL="139700" lvl="0" rtl="0">
              <a:buClr>
                <a:srgbClr val="000000"/>
              </a:buClr>
              <a:buSzPct val="166666"/>
            </a:pP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p:txBody>
      </p:sp>
      <p:sp>
        <p:nvSpPr>
          <p:cNvPr id="5" name="TextBox 4"/>
          <p:cNvSpPr txBox="1"/>
          <p:nvPr/>
        </p:nvSpPr>
        <p:spPr>
          <a:xfrm>
            <a:off x="1066800" y="609600"/>
            <a:ext cx="1752600" cy="1323439"/>
          </a:xfrm>
          <a:prstGeom prst="rect">
            <a:avLst/>
          </a:prstGeom>
          <a:noFill/>
        </p:spPr>
        <p:txBody>
          <a:bodyPr wrap="square" rtlCol="0">
            <a:spAutoFit/>
          </a:bodyPr>
          <a:lstStyle/>
          <a:p>
            <a:r>
              <a:rPr lang="en-GB" sz="8000" dirty="0" smtClean="0">
                <a:solidFill>
                  <a:srgbClr val="FF0000"/>
                </a:solidFill>
              </a:rPr>
              <a:t>50</a:t>
            </a:r>
            <a:endParaRPr lang="en-US" sz="8000" dirty="0">
              <a:solidFill>
                <a:srgbClr val="FF0000"/>
              </a:solidFill>
            </a:endParaRPr>
          </a:p>
        </p:txBody>
      </p:sp>
      <p:sp>
        <p:nvSpPr>
          <p:cNvPr id="6" name="TextBox 5"/>
          <p:cNvSpPr txBox="1"/>
          <p:nvPr/>
        </p:nvSpPr>
        <p:spPr>
          <a:xfrm>
            <a:off x="2743200" y="1857375"/>
            <a:ext cx="2667000" cy="1200329"/>
          </a:xfrm>
          <a:prstGeom prst="rect">
            <a:avLst/>
          </a:prstGeom>
          <a:noFill/>
        </p:spPr>
        <p:txBody>
          <a:bodyPr wrap="square" rtlCol="0">
            <a:spAutoFit/>
          </a:bodyPr>
          <a:lstStyle/>
          <a:p>
            <a:pPr algn="ctr"/>
            <a:r>
              <a:rPr lang="en-GB" sz="2400" dirty="0" smtClean="0"/>
              <a:t>Getting registered means he starts with 50 points</a:t>
            </a: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10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4" grpId="1"/>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How do I play?</a:t>
            </a:r>
            <a:endParaRPr lang="en-US" sz="4800" dirty="0">
              <a:latin typeface="Segoe UI Semibold" pitchFamily="34" charset="0"/>
            </a:endParaRPr>
          </a:p>
        </p:txBody>
      </p:sp>
      <p:sp>
        <p:nvSpPr>
          <p:cNvPr id="3" name="Smiley Face 2"/>
          <p:cNvSpPr/>
          <p:nvPr/>
        </p:nvSpPr>
        <p:spPr>
          <a:xfrm>
            <a:off x="990600" y="1752600"/>
            <a:ext cx="1371600" cy="1371600"/>
          </a:xfrm>
          <a:prstGeom prst="smileyFace">
            <a:avLst>
              <a:gd name="adj" fmla="val 4653"/>
            </a:avLst>
          </a:prstGeom>
          <a:solidFill>
            <a:schemeClr val="accent5">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news.ladbrokes.com/en-gb/wp-content/uploads/2012/03/walc1.gif"/>
          <p:cNvPicPr>
            <a:picLocks noChangeAspect="1" noChangeArrowheads="1"/>
          </p:cNvPicPr>
          <p:nvPr/>
        </p:nvPicPr>
        <p:blipFill>
          <a:blip r:embed="rId3" cstate="print"/>
          <a:srcRect/>
          <a:stretch>
            <a:fillRect/>
          </a:stretch>
        </p:blipFill>
        <p:spPr bwMode="auto">
          <a:xfrm>
            <a:off x="4876800" y="1447800"/>
            <a:ext cx="4053385" cy="2119661"/>
          </a:xfrm>
          <a:prstGeom prst="rect">
            <a:avLst/>
          </a:prstGeom>
          <a:noFill/>
        </p:spPr>
      </p:pic>
      <p:sp>
        <p:nvSpPr>
          <p:cNvPr id="7" name="TextBox 6"/>
          <p:cNvSpPr txBox="1"/>
          <p:nvPr/>
        </p:nvSpPr>
        <p:spPr>
          <a:xfrm>
            <a:off x="4800600" y="914400"/>
            <a:ext cx="4114800" cy="523220"/>
          </a:xfrm>
          <a:prstGeom prst="rect">
            <a:avLst/>
          </a:prstGeom>
          <a:noFill/>
        </p:spPr>
        <p:txBody>
          <a:bodyPr wrap="square" rtlCol="0">
            <a:spAutoFit/>
          </a:bodyPr>
          <a:lstStyle/>
          <a:p>
            <a:pPr algn="ctr"/>
            <a:r>
              <a:rPr lang="en-GB" sz="2800" dirty="0" smtClean="0"/>
              <a:t>QPR </a:t>
            </a:r>
            <a:r>
              <a:rPr lang="en-GB" sz="2800" dirty="0" err="1" smtClean="0"/>
              <a:t>vs</a:t>
            </a:r>
            <a:r>
              <a:rPr lang="en-GB" sz="2800" dirty="0" smtClean="0"/>
              <a:t> Arsenal</a:t>
            </a:r>
            <a:endParaRPr lang="en-US" sz="2800" dirty="0"/>
          </a:p>
        </p:txBody>
      </p:sp>
      <p:sp>
        <p:nvSpPr>
          <p:cNvPr id="10" name="Shape 37"/>
          <p:cNvSpPr txBox="1"/>
          <p:nvPr/>
        </p:nvSpPr>
        <p:spPr>
          <a:xfrm>
            <a:off x="-228600" y="4457373"/>
            <a:ext cx="3352800" cy="2400627"/>
          </a:xfrm>
          <a:prstGeom prst="rect">
            <a:avLst/>
          </a:prstGeom>
          <a:noFill/>
        </p:spPr>
        <p:txBody>
          <a:bodyPr wrap="square" lIns="91425" tIns="91425" rIns="91425" bIns="91425" anchor="t" anchorCtr="0">
            <a:spAutoFit/>
          </a:bodyPr>
          <a:lstStyle/>
          <a:p>
            <a:pPr marL="457200" lvl="0" indent="-317500" algn="ctr" rtl="0">
              <a:buClr>
                <a:srgbClr val="000000"/>
              </a:buClr>
              <a:buSzPct val="166666"/>
            </a:pPr>
            <a:r>
              <a:rPr lang="en" sz="2400" dirty="0" smtClean="0">
                <a:latin typeface="Calibri" pitchFamily="34" charset="0"/>
                <a:ea typeface="Open Sans"/>
                <a:cs typeface="Calibri" pitchFamily="34" charset="0"/>
                <a:sym typeface="Open Sans"/>
              </a:rPr>
              <a:t>He sees an event he likes and decides to gamble his points</a:t>
            </a: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smtClean="0">
              <a:latin typeface="Calibri" pitchFamily="34" charset="0"/>
              <a:ea typeface="Open Sans"/>
              <a:cs typeface="Calibri" pitchFamily="34" charset="0"/>
              <a:sym typeface="Open Sans"/>
            </a:endParaRPr>
          </a:p>
          <a:p>
            <a:pPr marL="139700" lvl="0" rtl="0">
              <a:buClr>
                <a:srgbClr val="000000"/>
              </a:buClr>
              <a:buSzPct val="166666"/>
            </a:pP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p:txBody>
      </p:sp>
      <p:sp>
        <p:nvSpPr>
          <p:cNvPr id="12" name="Rectangle 11"/>
          <p:cNvSpPr/>
          <p:nvPr/>
        </p:nvSpPr>
        <p:spPr>
          <a:xfrm>
            <a:off x="4876800" y="3733800"/>
            <a:ext cx="1905000"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QPR</a:t>
            </a:r>
            <a:endParaRPr lang="en-US" dirty="0">
              <a:solidFill>
                <a:schemeClr val="tx1"/>
              </a:solidFill>
            </a:endParaRPr>
          </a:p>
        </p:txBody>
      </p:sp>
      <p:sp>
        <p:nvSpPr>
          <p:cNvPr id="13" name="Rectangle 12"/>
          <p:cNvSpPr/>
          <p:nvPr/>
        </p:nvSpPr>
        <p:spPr>
          <a:xfrm>
            <a:off x="7086600" y="3733800"/>
            <a:ext cx="1905000"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Arsenal</a:t>
            </a:r>
            <a:endParaRPr lang="en-US" dirty="0">
              <a:solidFill>
                <a:schemeClr val="tx1"/>
              </a:solidFill>
            </a:endParaRPr>
          </a:p>
        </p:txBody>
      </p:sp>
      <p:sp>
        <p:nvSpPr>
          <p:cNvPr id="14" name="Rectangle 13"/>
          <p:cNvSpPr/>
          <p:nvPr/>
        </p:nvSpPr>
        <p:spPr>
          <a:xfrm>
            <a:off x="6019800" y="4419600"/>
            <a:ext cx="1905000"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Draw</a:t>
            </a:r>
            <a:endParaRPr lang="en-US" dirty="0">
              <a:solidFill>
                <a:schemeClr val="tx1"/>
              </a:solidFill>
            </a:endParaRPr>
          </a:p>
        </p:txBody>
      </p:sp>
      <p:sp>
        <p:nvSpPr>
          <p:cNvPr id="15" name="TextBox 14"/>
          <p:cNvSpPr txBox="1"/>
          <p:nvPr/>
        </p:nvSpPr>
        <p:spPr>
          <a:xfrm>
            <a:off x="1066800" y="609600"/>
            <a:ext cx="1752600" cy="1323439"/>
          </a:xfrm>
          <a:prstGeom prst="rect">
            <a:avLst/>
          </a:prstGeom>
          <a:noFill/>
        </p:spPr>
        <p:txBody>
          <a:bodyPr wrap="square" rtlCol="0">
            <a:spAutoFit/>
          </a:bodyPr>
          <a:lstStyle/>
          <a:p>
            <a:r>
              <a:rPr lang="en-GB" sz="8000" dirty="0" smtClean="0">
                <a:solidFill>
                  <a:srgbClr val="FF0000"/>
                </a:solidFill>
              </a:rPr>
              <a:t>50</a:t>
            </a:r>
            <a:endParaRPr lang="en-US" sz="8000" dirty="0">
              <a:solidFill>
                <a:srgbClr val="FF0000"/>
              </a:solidFill>
            </a:endParaRPr>
          </a:p>
        </p:txBody>
      </p:sp>
      <p:sp>
        <p:nvSpPr>
          <p:cNvPr id="16" name="TextBox 15"/>
          <p:cNvSpPr txBox="1"/>
          <p:nvPr/>
        </p:nvSpPr>
        <p:spPr>
          <a:xfrm>
            <a:off x="2971800" y="2133600"/>
            <a:ext cx="1752600" cy="1323439"/>
          </a:xfrm>
          <a:prstGeom prst="rect">
            <a:avLst/>
          </a:prstGeom>
          <a:noFill/>
        </p:spPr>
        <p:txBody>
          <a:bodyPr wrap="square" rtlCol="0">
            <a:spAutoFit/>
          </a:bodyPr>
          <a:lstStyle/>
          <a:p>
            <a:r>
              <a:rPr lang="en-GB" sz="8000" dirty="0" smtClean="0">
                <a:solidFill>
                  <a:srgbClr val="FF0000"/>
                </a:solidFill>
              </a:rPr>
              <a:t>40</a:t>
            </a:r>
            <a:endParaRPr lang="en-US" sz="8000" dirty="0">
              <a:solidFill>
                <a:srgbClr val="FF0000"/>
              </a:solidFill>
            </a:endParaRPr>
          </a:p>
        </p:txBody>
      </p:sp>
      <p:sp>
        <p:nvSpPr>
          <p:cNvPr id="17" name="TextBox 16"/>
          <p:cNvSpPr txBox="1"/>
          <p:nvPr/>
        </p:nvSpPr>
        <p:spPr>
          <a:xfrm>
            <a:off x="3810000" y="2057400"/>
            <a:ext cx="1752600" cy="1323439"/>
          </a:xfrm>
          <a:prstGeom prst="rect">
            <a:avLst/>
          </a:prstGeom>
          <a:noFill/>
        </p:spPr>
        <p:txBody>
          <a:bodyPr wrap="square" rtlCol="0">
            <a:spAutoFit/>
          </a:bodyPr>
          <a:lstStyle/>
          <a:p>
            <a:r>
              <a:rPr lang="en-GB" sz="8000" dirty="0" smtClean="0">
                <a:solidFill>
                  <a:srgbClr val="FF0000"/>
                </a:solidFill>
              </a:rPr>
              <a:t>10</a:t>
            </a:r>
            <a:endParaRPr lang="en-US" sz="8000" dirty="0">
              <a:solidFill>
                <a:srgbClr val="FF0000"/>
              </a:solidFill>
            </a:endParaRPr>
          </a:p>
        </p:txBody>
      </p:sp>
      <p:sp>
        <p:nvSpPr>
          <p:cNvPr id="18" name="Shape 37"/>
          <p:cNvSpPr txBox="1"/>
          <p:nvPr/>
        </p:nvSpPr>
        <p:spPr>
          <a:xfrm>
            <a:off x="0" y="4495800"/>
            <a:ext cx="3352800" cy="2031295"/>
          </a:xfrm>
          <a:prstGeom prst="rect">
            <a:avLst/>
          </a:prstGeom>
          <a:noFill/>
        </p:spPr>
        <p:txBody>
          <a:bodyPr wrap="square" lIns="91425" tIns="91425" rIns="91425" bIns="91425" anchor="t" anchorCtr="0">
            <a:spAutoFit/>
          </a:bodyPr>
          <a:lstStyle/>
          <a:p>
            <a:pPr marL="457200" lvl="0" indent="-317500" algn="ctr" rtl="0">
              <a:buClr>
                <a:srgbClr val="000000"/>
              </a:buClr>
              <a:buSzPct val="166666"/>
            </a:pPr>
            <a:r>
              <a:rPr lang="en" sz="2400" dirty="0" smtClean="0">
                <a:latin typeface="Calibri" pitchFamily="34" charset="0"/>
                <a:ea typeface="Open Sans"/>
                <a:cs typeface="Calibri" pitchFamily="34" charset="0"/>
                <a:sym typeface="Open Sans"/>
              </a:rPr>
              <a:t>He bets 10 points that arsenal will win</a:t>
            </a: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smtClean="0">
              <a:latin typeface="Calibri" pitchFamily="34" charset="0"/>
              <a:ea typeface="Open Sans"/>
              <a:cs typeface="Calibri" pitchFamily="34" charset="0"/>
              <a:sym typeface="Open Sans"/>
            </a:endParaRPr>
          </a:p>
          <a:p>
            <a:pPr marL="139700" lvl="0" rtl="0">
              <a:buClr>
                <a:srgbClr val="000000"/>
              </a:buClr>
              <a:buSzPct val="166666"/>
            </a:pP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1" nodeType="withEffect">
                                  <p:stCondLst>
                                    <p:cond delay="0"/>
                                  </p:stCondLst>
                                  <p:childTnLst>
                                    <p:animMotion origin="layout" path="M -3.33333E-6 3.358E-6 L 0.20834 0.23311 " pathEditMode="relative" rAng="0" ptsTypes="AA">
                                      <p:cBhvr>
                                        <p:cTn id="6" dur="500" fill="hold"/>
                                        <p:tgtEl>
                                          <p:spTgt spid="3"/>
                                        </p:tgtEl>
                                        <p:attrNameLst>
                                          <p:attrName>ppt_x</p:attrName>
                                          <p:attrName>ppt_y</p:attrName>
                                        </p:attrNameLst>
                                      </p:cBhvr>
                                      <p:rCtr x="10400" y="11700"/>
                                    </p:animMotion>
                                  </p:childTnLst>
                                </p:cTn>
                              </p:par>
                              <p:par>
                                <p:cTn id="7" presetID="0" presetClass="path" presetSubtype="0" accel="50000" decel="50000" fill="hold" grpId="1" nodeType="withEffect">
                                  <p:stCondLst>
                                    <p:cond delay="0"/>
                                  </p:stCondLst>
                                  <p:childTnLst>
                                    <p:animMotion origin="layout" path="M 0 0 L 0.21667 0.24422 " pathEditMode="relative" ptsTypes="AA">
                                      <p:cBhvr>
                                        <p:cTn id="8" dur="500" fill="hold"/>
                                        <p:tgtEl>
                                          <p:spTgt spid="15"/>
                                        </p:tgtEl>
                                        <p:attrNameLst>
                                          <p:attrName>ppt_x</p:attrName>
                                          <p:attrName>ppt_y</p:attrName>
                                        </p:attrNameLst>
                                      </p:cBhvr>
                                    </p:animMotion>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anim calcmode="lin" valueType="num">
                                      <p:cBhvr>
                                        <p:cTn id="13" dur="500" fill="hold"/>
                                        <p:tgtEl>
                                          <p:spTgt spid="1026"/>
                                        </p:tgtEl>
                                        <p:attrNameLst>
                                          <p:attrName>ppt_x</p:attrName>
                                        </p:attrNameLst>
                                      </p:cBhvr>
                                      <p:tavLst>
                                        <p:tav tm="0">
                                          <p:val>
                                            <p:strVal val="#ppt_x"/>
                                          </p:val>
                                        </p:tav>
                                        <p:tav tm="100000">
                                          <p:val>
                                            <p:strVal val="#ppt_x"/>
                                          </p:val>
                                        </p:tav>
                                      </p:tavLst>
                                    </p:anim>
                                    <p:anim calcmode="lin" valueType="num">
                                      <p:cBhvr>
                                        <p:cTn id="14" dur="500" fill="hold"/>
                                        <p:tgtEl>
                                          <p:spTgt spid="1026"/>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strVal val="#ppt_x"/>
                                          </p:val>
                                        </p:tav>
                                        <p:tav tm="100000">
                                          <p:val>
                                            <p:strVal val="#ppt_x"/>
                                          </p:val>
                                        </p:tav>
                                      </p:tavLst>
                                    </p:anim>
                                    <p:anim calcmode="lin" valueType="num">
                                      <p:cBhvr>
                                        <p:cTn id="29" dur="500" fill="hold"/>
                                        <p:tgtEl>
                                          <p:spTgt spid="13"/>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7"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anim calcmode="lin" valueType="num">
                                      <p:cBhvr>
                                        <p:cTn id="39" dur="500" fill="hold"/>
                                        <p:tgtEl>
                                          <p:spTgt spid="10"/>
                                        </p:tgtEl>
                                        <p:attrNameLst>
                                          <p:attrName>ppt_x</p:attrName>
                                        </p:attrNameLst>
                                      </p:cBhvr>
                                      <p:tavLst>
                                        <p:tav tm="0">
                                          <p:val>
                                            <p:strVal val="#ppt_x"/>
                                          </p:val>
                                        </p:tav>
                                        <p:tav tm="100000">
                                          <p:val>
                                            <p:strVal val="#ppt_x"/>
                                          </p:val>
                                        </p:tav>
                                      </p:tavLst>
                                    </p:anim>
                                    <p:anim calcmode="lin" valueType="num">
                                      <p:cBhvr>
                                        <p:cTn id="4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xit" presetSubtype="0" fill="hold" grpId="2" nodeType="clickEffect">
                                  <p:stCondLst>
                                    <p:cond delay="0"/>
                                  </p:stCondLst>
                                  <p:childTnLst>
                                    <p:animEffect transition="out" filter="fade">
                                      <p:cBhvr>
                                        <p:cTn id="44" dur="1000"/>
                                        <p:tgtEl>
                                          <p:spTgt spid="15"/>
                                        </p:tgtEl>
                                      </p:cBhvr>
                                    </p:animEffect>
                                    <p:anim calcmode="lin" valueType="num">
                                      <p:cBhvr>
                                        <p:cTn id="45" dur="1000"/>
                                        <p:tgtEl>
                                          <p:spTgt spid="15"/>
                                        </p:tgtEl>
                                        <p:attrNameLst>
                                          <p:attrName>ppt_x</p:attrName>
                                        </p:attrNameLst>
                                      </p:cBhvr>
                                      <p:tavLst>
                                        <p:tav tm="0">
                                          <p:val>
                                            <p:strVal val="ppt_x"/>
                                          </p:val>
                                        </p:tav>
                                        <p:tav tm="100000">
                                          <p:val>
                                            <p:strVal val="ppt_x"/>
                                          </p:val>
                                        </p:tav>
                                      </p:tavLst>
                                    </p:anim>
                                    <p:anim calcmode="lin" valueType="num">
                                      <p:cBhvr>
                                        <p:cTn id="46" dur="1000"/>
                                        <p:tgtEl>
                                          <p:spTgt spid="15"/>
                                        </p:tgtEl>
                                        <p:attrNameLst>
                                          <p:attrName>ppt_y</p:attrName>
                                        </p:attrNameLst>
                                      </p:cBhvr>
                                      <p:tavLst>
                                        <p:tav tm="0">
                                          <p:val>
                                            <p:strVal val="ppt_y"/>
                                          </p:val>
                                        </p:tav>
                                        <p:tav tm="100000">
                                          <p:val>
                                            <p:strVal val="ppt_y-.1"/>
                                          </p:val>
                                        </p:tav>
                                      </p:tavLst>
                                    </p:anim>
                                    <p:set>
                                      <p:cBhvr>
                                        <p:cTn id="47" dur="1" fill="hold">
                                          <p:stCondLst>
                                            <p:cond delay="999"/>
                                          </p:stCondLst>
                                        </p:cTn>
                                        <p:tgtEl>
                                          <p:spTgt spid="15"/>
                                        </p:tgtEl>
                                        <p:attrNameLst>
                                          <p:attrName>style.visibility</p:attrName>
                                        </p:attrNameLst>
                                      </p:cBhvr>
                                      <p:to>
                                        <p:strVal val="hidden"/>
                                      </p:to>
                                    </p:set>
                                  </p:childTnLst>
                                </p:cTn>
                              </p:par>
                              <p:par>
                                <p:cTn id="48" presetID="47"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anim calcmode="lin" valueType="num">
                                      <p:cBhvr>
                                        <p:cTn id="51" dur="500" fill="hold"/>
                                        <p:tgtEl>
                                          <p:spTgt spid="16"/>
                                        </p:tgtEl>
                                        <p:attrNameLst>
                                          <p:attrName>ppt_x</p:attrName>
                                        </p:attrNameLst>
                                      </p:cBhvr>
                                      <p:tavLst>
                                        <p:tav tm="0">
                                          <p:val>
                                            <p:strVal val="#ppt_x"/>
                                          </p:val>
                                        </p:tav>
                                        <p:tav tm="100000">
                                          <p:val>
                                            <p:strVal val="#ppt_x"/>
                                          </p:val>
                                        </p:tav>
                                      </p:tavLst>
                                    </p:anim>
                                    <p:anim calcmode="lin" valueType="num">
                                      <p:cBhvr>
                                        <p:cTn id="52" dur="500" fill="hold"/>
                                        <p:tgtEl>
                                          <p:spTgt spid="16"/>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anim calcmode="lin" valueType="num">
                                      <p:cBhvr>
                                        <p:cTn id="56" dur="500" fill="hold"/>
                                        <p:tgtEl>
                                          <p:spTgt spid="17"/>
                                        </p:tgtEl>
                                        <p:attrNameLst>
                                          <p:attrName>ppt_x</p:attrName>
                                        </p:attrNameLst>
                                      </p:cBhvr>
                                      <p:tavLst>
                                        <p:tav tm="0">
                                          <p:val>
                                            <p:strVal val="#ppt_x"/>
                                          </p:val>
                                        </p:tav>
                                        <p:tav tm="100000">
                                          <p:val>
                                            <p:strVal val="#ppt_x"/>
                                          </p:val>
                                        </p:tav>
                                      </p:tavLst>
                                    </p:anim>
                                    <p:anim calcmode="lin" valueType="num">
                                      <p:cBhvr>
                                        <p:cTn id="57" dur="500" fill="hold"/>
                                        <p:tgtEl>
                                          <p:spTgt spid="17"/>
                                        </p:tgtEl>
                                        <p:attrNameLst>
                                          <p:attrName>ppt_y</p:attrName>
                                        </p:attrNameLst>
                                      </p:cBhvr>
                                      <p:tavLst>
                                        <p:tav tm="0">
                                          <p:val>
                                            <p:strVal val="#ppt_y-.1"/>
                                          </p:val>
                                        </p:tav>
                                        <p:tav tm="100000">
                                          <p:val>
                                            <p:strVal val="#ppt_y"/>
                                          </p:val>
                                        </p:tav>
                                      </p:tavLst>
                                    </p:anim>
                                  </p:childTnLst>
                                </p:cTn>
                              </p:par>
                              <p:par>
                                <p:cTn id="58" presetID="0" presetClass="path" presetSubtype="0" accel="50000" decel="50000" fill="hold" grpId="1" nodeType="withEffect">
                                  <p:stCondLst>
                                    <p:cond delay="0"/>
                                  </p:stCondLst>
                                  <p:childTnLst>
                                    <p:animMotion origin="layout" path="M -1.11022E-16 2.22222E-6 L 0.45417 0.17014 " pathEditMode="relative" rAng="0" ptsTypes="AA">
                                      <p:cBhvr>
                                        <p:cTn id="59" dur="1000" fill="hold"/>
                                        <p:tgtEl>
                                          <p:spTgt spid="17"/>
                                        </p:tgtEl>
                                        <p:attrNameLst>
                                          <p:attrName>ppt_x</p:attrName>
                                          <p:attrName>ppt_y</p:attrName>
                                        </p:attrNameLst>
                                      </p:cBhvr>
                                      <p:rCtr x="22708" y="8495"/>
                                    </p:animMotion>
                                  </p:childTnLst>
                                </p:cTn>
                              </p:par>
                              <p:par>
                                <p:cTn id="60" presetID="6" presetClass="emph" presetSubtype="0" fill="hold" grpId="2" nodeType="withEffect">
                                  <p:stCondLst>
                                    <p:cond delay="0"/>
                                  </p:stCondLst>
                                  <p:childTnLst>
                                    <p:animScale>
                                      <p:cBhvr>
                                        <p:cTn id="61" dur="500" fill="hold"/>
                                        <p:tgtEl>
                                          <p:spTgt spid="17"/>
                                        </p:tgtEl>
                                      </p:cBhvr>
                                      <p:by x="50000" y="50000"/>
                                    </p:animScale>
                                  </p:childTnLst>
                                </p:cTn>
                              </p:par>
                              <p:par>
                                <p:cTn id="62" presetID="47"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anim calcmode="lin" valueType="num">
                                      <p:cBhvr>
                                        <p:cTn id="65" dur="500" fill="hold"/>
                                        <p:tgtEl>
                                          <p:spTgt spid="18"/>
                                        </p:tgtEl>
                                        <p:attrNameLst>
                                          <p:attrName>ppt_x</p:attrName>
                                        </p:attrNameLst>
                                      </p:cBhvr>
                                      <p:tavLst>
                                        <p:tav tm="0">
                                          <p:val>
                                            <p:strVal val="#ppt_x"/>
                                          </p:val>
                                        </p:tav>
                                        <p:tav tm="100000">
                                          <p:val>
                                            <p:strVal val="#ppt_x"/>
                                          </p:val>
                                        </p:tav>
                                      </p:tavLst>
                                    </p:anim>
                                    <p:anim calcmode="lin" valueType="num">
                                      <p:cBhvr>
                                        <p:cTn id="66" dur="500" fill="hold"/>
                                        <p:tgtEl>
                                          <p:spTgt spid="18"/>
                                        </p:tgtEl>
                                        <p:attrNameLst>
                                          <p:attrName>ppt_y</p:attrName>
                                        </p:attrNameLst>
                                      </p:cBhvr>
                                      <p:tavLst>
                                        <p:tav tm="0">
                                          <p:val>
                                            <p:strVal val="#ppt_y-.1"/>
                                          </p:val>
                                        </p:tav>
                                        <p:tav tm="100000">
                                          <p:val>
                                            <p:strVal val="#ppt_y"/>
                                          </p:val>
                                        </p:tav>
                                      </p:tavLst>
                                    </p:anim>
                                  </p:childTnLst>
                                </p:cTn>
                              </p:par>
                              <p:par>
                                <p:cTn id="67" presetID="10" presetClass="exit" presetSubtype="0" fill="hold" grpId="1" nodeType="withEffect">
                                  <p:stCondLst>
                                    <p:cond delay="0"/>
                                  </p:stCondLst>
                                  <p:childTnLst>
                                    <p:animEffect transition="out" filter="fade">
                                      <p:cBhvr>
                                        <p:cTn id="68" dur="500"/>
                                        <p:tgtEl>
                                          <p:spTgt spid="10"/>
                                        </p:tgtEl>
                                      </p:cBhvr>
                                    </p:animEffect>
                                    <p:set>
                                      <p:cBhvr>
                                        <p:cTn id="6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7" grpId="0"/>
      <p:bldP spid="10" grpId="0"/>
      <p:bldP spid="10" grpId="1"/>
      <p:bldP spid="12" grpId="0" animBg="1"/>
      <p:bldP spid="13" grpId="0" animBg="1"/>
      <p:bldP spid="14" grpId="0" animBg="1"/>
      <p:bldP spid="15" grpId="1"/>
      <p:bldP spid="15" grpId="2"/>
      <p:bldP spid="16" grpId="0"/>
      <p:bldP spid="17" grpId="0"/>
      <p:bldP spid="17" grpId="1"/>
      <p:bldP spid="17" grpId="2"/>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How do I play?</a:t>
            </a:r>
            <a:endParaRPr lang="en-US" sz="4800" dirty="0">
              <a:latin typeface="Segoe UI Semibold" pitchFamily="34" charset="0"/>
            </a:endParaRPr>
          </a:p>
        </p:txBody>
      </p:sp>
      <p:sp>
        <p:nvSpPr>
          <p:cNvPr id="3" name="Smiley Face 2"/>
          <p:cNvSpPr/>
          <p:nvPr/>
        </p:nvSpPr>
        <p:spPr>
          <a:xfrm>
            <a:off x="2895600" y="3352800"/>
            <a:ext cx="1371600" cy="1371600"/>
          </a:xfrm>
          <a:prstGeom prst="smileyFace">
            <a:avLst>
              <a:gd name="adj" fmla="val 4653"/>
            </a:avLst>
          </a:prstGeom>
          <a:solidFill>
            <a:schemeClr val="accent5">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news.ladbrokes.com/en-gb/wp-content/uploads/2012/03/walc1.gif"/>
          <p:cNvPicPr>
            <a:picLocks noChangeAspect="1" noChangeArrowheads="1"/>
          </p:cNvPicPr>
          <p:nvPr/>
        </p:nvPicPr>
        <p:blipFill>
          <a:blip r:embed="rId3" cstate="print"/>
          <a:srcRect/>
          <a:stretch>
            <a:fillRect/>
          </a:stretch>
        </p:blipFill>
        <p:spPr bwMode="auto">
          <a:xfrm>
            <a:off x="4876800" y="1447800"/>
            <a:ext cx="4053385" cy="2119661"/>
          </a:xfrm>
          <a:prstGeom prst="rect">
            <a:avLst/>
          </a:prstGeom>
          <a:noFill/>
        </p:spPr>
      </p:pic>
      <p:sp>
        <p:nvSpPr>
          <p:cNvPr id="7" name="TextBox 6"/>
          <p:cNvSpPr txBox="1"/>
          <p:nvPr/>
        </p:nvSpPr>
        <p:spPr>
          <a:xfrm>
            <a:off x="4800600" y="914400"/>
            <a:ext cx="4114800" cy="523220"/>
          </a:xfrm>
          <a:prstGeom prst="rect">
            <a:avLst/>
          </a:prstGeom>
          <a:noFill/>
        </p:spPr>
        <p:txBody>
          <a:bodyPr wrap="square" rtlCol="0">
            <a:spAutoFit/>
          </a:bodyPr>
          <a:lstStyle/>
          <a:p>
            <a:pPr algn="ctr"/>
            <a:r>
              <a:rPr lang="en-GB" sz="2800" dirty="0" smtClean="0"/>
              <a:t>QPR </a:t>
            </a:r>
            <a:r>
              <a:rPr lang="en-GB" sz="2800" dirty="0" err="1" smtClean="0"/>
              <a:t>vs</a:t>
            </a:r>
            <a:r>
              <a:rPr lang="en-GB" sz="2800" dirty="0" smtClean="0"/>
              <a:t> Arsenal</a:t>
            </a:r>
            <a:endParaRPr lang="en-US" sz="2800" dirty="0"/>
          </a:p>
        </p:txBody>
      </p:sp>
      <p:sp>
        <p:nvSpPr>
          <p:cNvPr id="12" name="Rectangle 11"/>
          <p:cNvSpPr/>
          <p:nvPr/>
        </p:nvSpPr>
        <p:spPr>
          <a:xfrm>
            <a:off x="4876800" y="3733800"/>
            <a:ext cx="1905000"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QPR</a:t>
            </a:r>
            <a:endParaRPr lang="en-US" dirty="0">
              <a:solidFill>
                <a:schemeClr val="tx1"/>
              </a:solidFill>
            </a:endParaRPr>
          </a:p>
        </p:txBody>
      </p:sp>
      <p:sp>
        <p:nvSpPr>
          <p:cNvPr id="13" name="Rectangle 12"/>
          <p:cNvSpPr/>
          <p:nvPr/>
        </p:nvSpPr>
        <p:spPr>
          <a:xfrm>
            <a:off x="7086600" y="3733800"/>
            <a:ext cx="1905000"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Arsenal</a:t>
            </a:r>
            <a:endParaRPr lang="en-US" dirty="0">
              <a:solidFill>
                <a:schemeClr val="tx1"/>
              </a:solidFill>
            </a:endParaRPr>
          </a:p>
        </p:txBody>
      </p:sp>
      <p:sp>
        <p:nvSpPr>
          <p:cNvPr id="14" name="Rectangle 13"/>
          <p:cNvSpPr/>
          <p:nvPr/>
        </p:nvSpPr>
        <p:spPr>
          <a:xfrm>
            <a:off x="6019800" y="4419600"/>
            <a:ext cx="1905000" cy="5334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Draw</a:t>
            </a:r>
            <a:endParaRPr lang="en-US" dirty="0">
              <a:solidFill>
                <a:schemeClr val="tx1"/>
              </a:solidFill>
            </a:endParaRPr>
          </a:p>
        </p:txBody>
      </p:sp>
      <p:sp>
        <p:nvSpPr>
          <p:cNvPr id="16" name="TextBox 15"/>
          <p:cNvSpPr txBox="1"/>
          <p:nvPr/>
        </p:nvSpPr>
        <p:spPr>
          <a:xfrm>
            <a:off x="2971800" y="2133600"/>
            <a:ext cx="1752600" cy="1323439"/>
          </a:xfrm>
          <a:prstGeom prst="rect">
            <a:avLst/>
          </a:prstGeom>
          <a:noFill/>
        </p:spPr>
        <p:txBody>
          <a:bodyPr wrap="square" rtlCol="0">
            <a:spAutoFit/>
          </a:bodyPr>
          <a:lstStyle/>
          <a:p>
            <a:r>
              <a:rPr lang="en-GB" sz="8000" dirty="0" smtClean="0">
                <a:solidFill>
                  <a:srgbClr val="FF0000"/>
                </a:solidFill>
              </a:rPr>
              <a:t>40</a:t>
            </a:r>
            <a:endParaRPr lang="en-US" sz="8000" dirty="0">
              <a:solidFill>
                <a:srgbClr val="FF0000"/>
              </a:solidFill>
            </a:endParaRPr>
          </a:p>
        </p:txBody>
      </p:sp>
      <p:sp>
        <p:nvSpPr>
          <p:cNvPr id="17" name="TextBox 16"/>
          <p:cNvSpPr txBox="1"/>
          <p:nvPr/>
        </p:nvSpPr>
        <p:spPr>
          <a:xfrm>
            <a:off x="8267700" y="3657600"/>
            <a:ext cx="1752600" cy="707886"/>
          </a:xfrm>
          <a:prstGeom prst="rect">
            <a:avLst/>
          </a:prstGeom>
          <a:noFill/>
        </p:spPr>
        <p:txBody>
          <a:bodyPr wrap="square" rtlCol="0">
            <a:spAutoFit/>
          </a:bodyPr>
          <a:lstStyle/>
          <a:p>
            <a:r>
              <a:rPr lang="en-GB" sz="4000" dirty="0" smtClean="0">
                <a:solidFill>
                  <a:srgbClr val="FF0000"/>
                </a:solidFill>
              </a:rPr>
              <a:t>10</a:t>
            </a:r>
            <a:endParaRPr lang="en-US" sz="4000" dirty="0">
              <a:solidFill>
                <a:srgbClr val="FF0000"/>
              </a:solidFill>
            </a:endParaRPr>
          </a:p>
        </p:txBody>
      </p:sp>
      <p:sp>
        <p:nvSpPr>
          <p:cNvPr id="18" name="Shape 37"/>
          <p:cNvSpPr txBox="1"/>
          <p:nvPr/>
        </p:nvSpPr>
        <p:spPr>
          <a:xfrm>
            <a:off x="0" y="4495800"/>
            <a:ext cx="3352800" cy="2031295"/>
          </a:xfrm>
          <a:prstGeom prst="rect">
            <a:avLst/>
          </a:prstGeom>
          <a:noFill/>
        </p:spPr>
        <p:txBody>
          <a:bodyPr wrap="square" lIns="91425" tIns="91425" rIns="91425" bIns="91425" anchor="t" anchorCtr="0">
            <a:spAutoFit/>
          </a:bodyPr>
          <a:lstStyle/>
          <a:p>
            <a:pPr marL="457200" lvl="0" indent="-317500" algn="ctr" rtl="0">
              <a:buClr>
                <a:srgbClr val="000000"/>
              </a:buClr>
              <a:buSzPct val="166666"/>
            </a:pPr>
            <a:r>
              <a:rPr lang="en" sz="2400" dirty="0" smtClean="0">
                <a:latin typeface="Calibri" pitchFamily="34" charset="0"/>
                <a:ea typeface="Open Sans"/>
                <a:cs typeface="Calibri" pitchFamily="34" charset="0"/>
                <a:sym typeface="Open Sans"/>
              </a:rPr>
              <a:t>He bets 10 points that arsenal will win</a:t>
            </a: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smtClean="0">
              <a:latin typeface="Calibri" pitchFamily="34" charset="0"/>
              <a:ea typeface="Open Sans"/>
              <a:cs typeface="Calibri" pitchFamily="34" charset="0"/>
              <a:sym typeface="Open Sans"/>
            </a:endParaRPr>
          </a:p>
          <a:p>
            <a:pPr marL="139700" lvl="0" rtl="0">
              <a:buClr>
                <a:srgbClr val="000000"/>
              </a:buClr>
              <a:buSzPct val="166666"/>
            </a:pP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p:txBody>
      </p:sp>
      <p:sp>
        <p:nvSpPr>
          <p:cNvPr id="19" name="Rectangle 18"/>
          <p:cNvSpPr/>
          <p:nvPr/>
        </p:nvSpPr>
        <p:spPr>
          <a:xfrm>
            <a:off x="7083188" y="3725839"/>
            <a:ext cx="1897039" cy="55955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descr="http://upload.wikimedia.org/wikipedia/commons/3/37/Clock.gif"/>
          <p:cNvPicPr>
            <a:picLocks noChangeAspect="1" noChangeArrowheads="1" noCrop="1"/>
          </p:cNvPicPr>
          <p:nvPr/>
        </p:nvPicPr>
        <p:blipFill>
          <a:blip r:embed="rId4" cstate="print">
            <a:grayscl/>
            <a:lum/>
          </a:blip>
          <a:srcRect/>
          <a:stretch>
            <a:fillRect/>
          </a:stretch>
        </p:blipFill>
        <p:spPr bwMode="auto">
          <a:xfrm>
            <a:off x="3429000" y="2438400"/>
            <a:ext cx="2476500" cy="2476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ntr" presetSubtype="0" fill="remove"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par>
                          <p:cTn id="11" fill="hold">
                            <p:stCondLst>
                              <p:cond delay="500"/>
                            </p:stCondLst>
                            <p:childTnLst>
                              <p:par>
                                <p:cTn id="12" presetID="37" presetClass="exit" presetSubtype="0" fill="hold" nodeType="afterEffect">
                                  <p:stCondLst>
                                    <p:cond delay="0"/>
                                  </p:stCondLst>
                                  <p:childTnLst>
                                    <p:animEffect transition="out" filter="fade">
                                      <p:cBhvr>
                                        <p:cTn id="13" dur="1000"/>
                                        <p:tgtEl>
                                          <p:spTgt spid="1026"/>
                                        </p:tgtEl>
                                      </p:cBhvr>
                                    </p:animEffect>
                                    <p:anim calcmode="lin" valueType="num">
                                      <p:cBhvr>
                                        <p:cTn id="14" dur="1000"/>
                                        <p:tgtEl>
                                          <p:spTgt spid="1026"/>
                                        </p:tgtEl>
                                        <p:attrNameLst>
                                          <p:attrName>ppt_x</p:attrName>
                                        </p:attrNameLst>
                                      </p:cBhvr>
                                      <p:tavLst>
                                        <p:tav tm="0">
                                          <p:val>
                                            <p:strVal val="ppt_x"/>
                                          </p:val>
                                        </p:tav>
                                        <p:tav tm="100000">
                                          <p:val>
                                            <p:strVal val="ppt_x"/>
                                          </p:val>
                                        </p:tav>
                                      </p:tavLst>
                                    </p:anim>
                                    <p:anim calcmode="lin" valueType="num">
                                      <p:cBhvr>
                                        <p:cTn id="15" dur="100" decel="100000"/>
                                        <p:tgtEl>
                                          <p:spTgt spid="1026"/>
                                        </p:tgtEl>
                                        <p:attrNameLst>
                                          <p:attrName>ppt_y</p:attrName>
                                        </p:attrNameLst>
                                      </p:cBhvr>
                                      <p:tavLst>
                                        <p:tav tm="0">
                                          <p:val>
                                            <p:strVal val="ppt_y"/>
                                          </p:val>
                                        </p:tav>
                                        <p:tav tm="100000">
                                          <p:val>
                                            <p:strVal val="ppt_y-.03"/>
                                          </p:val>
                                        </p:tav>
                                      </p:tavLst>
                                    </p:anim>
                                    <p:anim calcmode="lin" valueType="num">
                                      <p:cBhvr>
                                        <p:cTn id="16" dur="900" accel="100000">
                                          <p:stCondLst>
                                            <p:cond delay="100"/>
                                          </p:stCondLst>
                                        </p:cTn>
                                        <p:tgtEl>
                                          <p:spTgt spid="1026"/>
                                        </p:tgtEl>
                                        <p:attrNameLst>
                                          <p:attrName>ppt_y</p:attrName>
                                        </p:attrNameLst>
                                      </p:cBhvr>
                                      <p:tavLst>
                                        <p:tav tm="0">
                                          <p:val>
                                            <p:strVal val="ppt_y"/>
                                          </p:val>
                                        </p:tav>
                                        <p:tav tm="100000">
                                          <p:val>
                                            <p:strVal val="ppt_y+1"/>
                                          </p:val>
                                        </p:tav>
                                      </p:tavLst>
                                    </p:anim>
                                    <p:set>
                                      <p:cBhvr>
                                        <p:cTn id="17" dur="1" fill="hold">
                                          <p:stCondLst>
                                            <p:cond delay="999"/>
                                          </p:stCondLst>
                                        </p:cTn>
                                        <p:tgtEl>
                                          <p:spTgt spid="1026"/>
                                        </p:tgtEl>
                                        <p:attrNameLst>
                                          <p:attrName>style.visibility</p:attrName>
                                        </p:attrNameLst>
                                      </p:cBhvr>
                                      <p:to>
                                        <p:strVal val="hidden"/>
                                      </p:to>
                                    </p:set>
                                  </p:childTnLst>
                                </p:cTn>
                              </p:par>
                              <p:par>
                                <p:cTn id="18" presetID="37" presetClass="exit" presetSubtype="0" fill="hold" grpId="0" nodeType="withEffect">
                                  <p:stCondLst>
                                    <p:cond delay="0"/>
                                  </p:stCondLst>
                                  <p:childTnLst>
                                    <p:animEffect transition="out" filter="fade">
                                      <p:cBhvr>
                                        <p:cTn id="19" dur="1000"/>
                                        <p:tgtEl>
                                          <p:spTgt spid="12"/>
                                        </p:tgtEl>
                                      </p:cBhvr>
                                    </p:animEffect>
                                    <p:anim calcmode="lin" valueType="num">
                                      <p:cBhvr>
                                        <p:cTn id="20" dur="1000"/>
                                        <p:tgtEl>
                                          <p:spTgt spid="12"/>
                                        </p:tgtEl>
                                        <p:attrNameLst>
                                          <p:attrName>ppt_x</p:attrName>
                                        </p:attrNameLst>
                                      </p:cBhvr>
                                      <p:tavLst>
                                        <p:tav tm="0">
                                          <p:val>
                                            <p:strVal val="ppt_x"/>
                                          </p:val>
                                        </p:tav>
                                        <p:tav tm="100000">
                                          <p:val>
                                            <p:strVal val="ppt_x"/>
                                          </p:val>
                                        </p:tav>
                                      </p:tavLst>
                                    </p:anim>
                                    <p:anim calcmode="lin" valueType="num">
                                      <p:cBhvr>
                                        <p:cTn id="21" dur="100" decel="100000"/>
                                        <p:tgtEl>
                                          <p:spTgt spid="12"/>
                                        </p:tgtEl>
                                        <p:attrNameLst>
                                          <p:attrName>ppt_y</p:attrName>
                                        </p:attrNameLst>
                                      </p:cBhvr>
                                      <p:tavLst>
                                        <p:tav tm="0">
                                          <p:val>
                                            <p:strVal val="ppt_y"/>
                                          </p:val>
                                        </p:tav>
                                        <p:tav tm="100000">
                                          <p:val>
                                            <p:strVal val="ppt_y-.03"/>
                                          </p:val>
                                        </p:tav>
                                      </p:tavLst>
                                    </p:anim>
                                    <p:anim calcmode="lin" valueType="num">
                                      <p:cBhvr>
                                        <p:cTn id="22" dur="900" accel="100000">
                                          <p:stCondLst>
                                            <p:cond delay="100"/>
                                          </p:stCondLst>
                                        </p:cTn>
                                        <p:tgtEl>
                                          <p:spTgt spid="12"/>
                                        </p:tgtEl>
                                        <p:attrNameLst>
                                          <p:attrName>ppt_y</p:attrName>
                                        </p:attrNameLst>
                                      </p:cBhvr>
                                      <p:tavLst>
                                        <p:tav tm="0">
                                          <p:val>
                                            <p:strVal val="ppt_y"/>
                                          </p:val>
                                        </p:tav>
                                        <p:tav tm="100000">
                                          <p:val>
                                            <p:strVal val="ppt_y+1"/>
                                          </p:val>
                                        </p:tav>
                                      </p:tavLst>
                                    </p:anim>
                                    <p:set>
                                      <p:cBhvr>
                                        <p:cTn id="23" dur="1" fill="hold">
                                          <p:stCondLst>
                                            <p:cond delay="999"/>
                                          </p:stCondLst>
                                        </p:cTn>
                                        <p:tgtEl>
                                          <p:spTgt spid="12"/>
                                        </p:tgtEl>
                                        <p:attrNameLst>
                                          <p:attrName>style.visibility</p:attrName>
                                        </p:attrNameLst>
                                      </p:cBhvr>
                                      <p:to>
                                        <p:strVal val="hidden"/>
                                      </p:to>
                                    </p:set>
                                  </p:childTnLst>
                                </p:cTn>
                              </p:par>
                              <p:par>
                                <p:cTn id="24" presetID="37" presetClass="exit" presetSubtype="0" fill="hold" grpId="0" nodeType="withEffect">
                                  <p:stCondLst>
                                    <p:cond delay="0"/>
                                  </p:stCondLst>
                                  <p:childTnLst>
                                    <p:animEffect transition="out" filter="fade">
                                      <p:cBhvr>
                                        <p:cTn id="25" dur="1000"/>
                                        <p:tgtEl>
                                          <p:spTgt spid="13"/>
                                        </p:tgtEl>
                                      </p:cBhvr>
                                    </p:animEffect>
                                    <p:anim calcmode="lin" valueType="num">
                                      <p:cBhvr>
                                        <p:cTn id="26" dur="1000"/>
                                        <p:tgtEl>
                                          <p:spTgt spid="13"/>
                                        </p:tgtEl>
                                        <p:attrNameLst>
                                          <p:attrName>ppt_x</p:attrName>
                                        </p:attrNameLst>
                                      </p:cBhvr>
                                      <p:tavLst>
                                        <p:tav tm="0">
                                          <p:val>
                                            <p:strVal val="ppt_x"/>
                                          </p:val>
                                        </p:tav>
                                        <p:tav tm="100000">
                                          <p:val>
                                            <p:strVal val="ppt_x"/>
                                          </p:val>
                                        </p:tav>
                                      </p:tavLst>
                                    </p:anim>
                                    <p:anim calcmode="lin" valueType="num">
                                      <p:cBhvr>
                                        <p:cTn id="27" dur="100" decel="100000"/>
                                        <p:tgtEl>
                                          <p:spTgt spid="13"/>
                                        </p:tgtEl>
                                        <p:attrNameLst>
                                          <p:attrName>ppt_y</p:attrName>
                                        </p:attrNameLst>
                                      </p:cBhvr>
                                      <p:tavLst>
                                        <p:tav tm="0">
                                          <p:val>
                                            <p:strVal val="ppt_y"/>
                                          </p:val>
                                        </p:tav>
                                        <p:tav tm="100000">
                                          <p:val>
                                            <p:strVal val="ppt_y-.03"/>
                                          </p:val>
                                        </p:tav>
                                      </p:tavLst>
                                    </p:anim>
                                    <p:anim calcmode="lin" valueType="num">
                                      <p:cBhvr>
                                        <p:cTn id="28" dur="900" accel="100000">
                                          <p:stCondLst>
                                            <p:cond delay="100"/>
                                          </p:stCondLst>
                                        </p:cTn>
                                        <p:tgtEl>
                                          <p:spTgt spid="13"/>
                                        </p:tgtEl>
                                        <p:attrNameLst>
                                          <p:attrName>ppt_y</p:attrName>
                                        </p:attrNameLst>
                                      </p:cBhvr>
                                      <p:tavLst>
                                        <p:tav tm="0">
                                          <p:val>
                                            <p:strVal val="ppt_y"/>
                                          </p:val>
                                        </p:tav>
                                        <p:tav tm="100000">
                                          <p:val>
                                            <p:strVal val="ppt_y+1"/>
                                          </p:val>
                                        </p:tav>
                                      </p:tavLst>
                                    </p:anim>
                                    <p:set>
                                      <p:cBhvr>
                                        <p:cTn id="29" dur="1" fill="hold">
                                          <p:stCondLst>
                                            <p:cond delay="999"/>
                                          </p:stCondLst>
                                        </p:cTn>
                                        <p:tgtEl>
                                          <p:spTgt spid="13"/>
                                        </p:tgtEl>
                                        <p:attrNameLst>
                                          <p:attrName>style.visibility</p:attrName>
                                        </p:attrNameLst>
                                      </p:cBhvr>
                                      <p:to>
                                        <p:strVal val="hidden"/>
                                      </p:to>
                                    </p:set>
                                  </p:childTnLst>
                                </p:cTn>
                              </p:par>
                              <p:par>
                                <p:cTn id="30" presetID="37" presetClass="exit" presetSubtype="0" fill="hold" grpId="0" nodeType="withEffect">
                                  <p:stCondLst>
                                    <p:cond delay="0"/>
                                  </p:stCondLst>
                                  <p:childTnLst>
                                    <p:animEffect transition="out" filter="fade">
                                      <p:cBhvr>
                                        <p:cTn id="31" dur="1000"/>
                                        <p:tgtEl>
                                          <p:spTgt spid="14"/>
                                        </p:tgtEl>
                                      </p:cBhvr>
                                    </p:animEffect>
                                    <p:anim calcmode="lin" valueType="num">
                                      <p:cBhvr>
                                        <p:cTn id="32" dur="1000"/>
                                        <p:tgtEl>
                                          <p:spTgt spid="14"/>
                                        </p:tgtEl>
                                        <p:attrNameLst>
                                          <p:attrName>ppt_x</p:attrName>
                                        </p:attrNameLst>
                                      </p:cBhvr>
                                      <p:tavLst>
                                        <p:tav tm="0">
                                          <p:val>
                                            <p:strVal val="ppt_x"/>
                                          </p:val>
                                        </p:tav>
                                        <p:tav tm="100000">
                                          <p:val>
                                            <p:strVal val="ppt_x"/>
                                          </p:val>
                                        </p:tav>
                                      </p:tavLst>
                                    </p:anim>
                                    <p:anim calcmode="lin" valueType="num">
                                      <p:cBhvr>
                                        <p:cTn id="33" dur="100" decel="100000"/>
                                        <p:tgtEl>
                                          <p:spTgt spid="14"/>
                                        </p:tgtEl>
                                        <p:attrNameLst>
                                          <p:attrName>ppt_y</p:attrName>
                                        </p:attrNameLst>
                                      </p:cBhvr>
                                      <p:tavLst>
                                        <p:tav tm="0">
                                          <p:val>
                                            <p:strVal val="ppt_y"/>
                                          </p:val>
                                        </p:tav>
                                        <p:tav tm="100000">
                                          <p:val>
                                            <p:strVal val="ppt_y-.03"/>
                                          </p:val>
                                        </p:tav>
                                      </p:tavLst>
                                    </p:anim>
                                    <p:anim calcmode="lin" valueType="num">
                                      <p:cBhvr>
                                        <p:cTn id="34" dur="900" accel="100000">
                                          <p:stCondLst>
                                            <p:cond delay="100"/>
                                          </p:stCondLst>
                                        </p:cTn>
                                        <p:tgtEl>
                                          <p:spTgt spid="14"/>
                                        </p:tgtEl>
                                        <p:attrNameLst>
                                          <p:attrName>ppt_y</p:attrName>
                                        </p:attrNameLst>
                                      </p:cBhvr>
                                      <p:tavLst>
                                        <p:tav tm="0">
                                          <p:val>
                                            <p:strVal val="ppt_y"/>
                                          </p:val>
                                        </p:tav>
                                        <p:tav tm="100000">
                                          <p:val>
                                            <p:strVal val="ppt_y+1"/>
                                          </p:val>
                                        </p:tav>
                                      </p:tavLst>
                                    </p:anim>
                                    <p:set>
                                      <p:cBhvr>
                                        <p:cTn id="35" dur="1" fill="hold">
                                          <p:stCondLst>
                                            <p:cond delay="999"/>
                                          </p:stCondLst>
                                        </p:cTn>
                                        <p:tgtEl>
                                          <p:spTgt spid="14"/>
                                        </p:tgtEl>
                                        <p:attrNameLst>
                                          <p:attrName>style.visibility</p:attrName>
                                        </p:attrNameLst>
                                      </p:cBhvr>
                                      <p:to>
                                        <p:strVal val="hidden"/>
                                      </p:to>
                                    </p:set>
                                  </p:childTnLst>
                                </p:cTn>
                              </p:par>
                              <p:par>
                                <p:cTn id="36" presetID="37" presetClass="exit" presetSubtype="0" fill="hold" grpId="1" nodeType="withEffect">
                                  <p:stCondLst>
                                    <p:cond delay="0"/>
                                  </p:stCondLst>
                                  <p:childTnLst>
                                    <p:animEffect transition="out" filter="fade">
                                      <p:cBhvr>
                                        <p:cTn id="37" dur="1000"/>
                                        <p:tgtEl>
                                          <p:spTgt spid="19"/>
                                        </p:tgtEl>
                                      </p:cBhvr>
                                    </p:animEffect>
                                    <p:anim calcmode="lin" valueType="num">
                                      <p:cBhvr>
                                        <p:cTn id="38" dur="1000"/>
                                        <p:tgtEl>
                                          <p:spTgt spid="19"/>
                                        </p:tgtEl>
                                        <p:attrNameLst>
                                          <p:attrName>ppt_x</p:attrName>
                                        </p:attrNameLst>
                                      </p:cBhvr>
                                      <p:tavLst>
                                        <p:tav tm="0">
                                          <p:val>
                                            <p:strVal val="ppt_x"/>
                                          </p:val>
                                        </p:tav>
                                        <p:tav tm="100000">
                                          <p:val>
                                            <p:strVal val="ppt_x"/>
                                          </p:val>
                                        </p:tav>
                                      </p:tavLst>
                                    </p:anim>
                                    <p:anim calcmode="lin" valueType="num">
                                      <p:cBhvr>
                                        <p:cTn id="39" dur="100" decel="100000"/>
                                        <p:tgtEl>
                                          <p:spTgt spid="19"/>
                                        </p:tgtEl>
                                        <p:attrNameLst>
                                          <p:attrName>ppt_y</p:attrName>
                                        </p:attrNameLst>
                                      </p:cBhvr>
                                      <p:tavLst>
                                        <p:tav tm="0">
                                          <p:val>
                                            <p:strVal val="ppt_y"/>
                                          </p:val>
                                        </p:tav>
                                        <p:tav tm="100000">
                                          <p:val>
                                            <p:strVal val="ppt_y-.03"/>
                                          </p:val>
                                        </p:tav>
                                      </p:tavLst>
                                    </p:anim>
                                    <p:anim calcmode="lin" valueType="num">
                                      <p:cBhvr>
                                        <p:cTn id="40" dur="900" accel="100000">
                                          <p:stCondLst>
                                            <p:cond delay="100"/>
                                          </p:stCondLst>
                                        </p:cTn>
                                        <p:tgtEl>
                                          <p:spTgt spid="19"/>
                                        </p:tgtEl>
                                        <p:attrNameLst>
                                          <p:attrName>ppt_y</p:attrName>
                                        </p:attrNameLst>
                                      </p:cBhvr>
                                      <p:tavLst>
                                        <p:tav tm="0">
                                          <p:val>
                                            <p:strVal val="ppt_y"/>
                                          </p:val>
                                        </p:tav>
                                        <p:tav tm="100000">
                                          <p:val>
                                            <p:strVal val="ppt_y+1"/>
                                          </p:val>
                                        </p:tav>
                                      </p:tavLst>
                                    </p:anim>
                                    <p:set>
                                      <p:cBhvr>
                                        <p:cTn id="41" dur="1" fill="hold">
                                          <p:stCondLst>
                                            <p:cond delay="999"/>
                                          </p:stCondLst>
                                        </p:cTn>
                                        <p:tgtEl>
                                          <p:spTgt spid="19"/>
                                        </p:tgtEl>
                                        <p:attrNameLst>
                                          <p:attrName>style.visibility</p:attrName>
                                        </p:attrNameLst>
                                      </p:cBhvr>
                                      <p:to>
                                        <p:strVal val="hidden"/>
                                      </p:to>
                                    </p:set>
                                  </p:childTnLst>
                                </p:cTn>
                              </p:par>
                              <p:par>
                                <p:cTn id="42" presetID="37" presetClass="exit" presetSubtype="0" fill="hold" grpId="0" nodeType="withEffect">
                                  <p:stCondLst>
                                    <p:cond delay="0"/>
                                  </p:stCondLst>
                                  <p:childTnLst>
                                    <p:animEffect transition="out" filter="fade">
                                      <p:cBhvr>
                                        <p:cTn id="43" dur="1000"/>
                                        <p:tgtEl>
                                          <p:spTgt spid="7"/>
                                        </p:tgtEl>
                                      </p:cBhvr>
                                    </p:animEffect>
                                    <p:anim calcmode="lin" valueType="num">
                                      <p:cBhvr>
                                        <p:cTn id="44" dur="1000"/>
                                        <p:tgtEl>
                                          <p:spTgt spid="7"/>
                                        </p:tgtEl>
                                        <p:attrNameLst>
                                          <p:attrName>ppt_x</p:attrName>
                                        </p:attrNameLst>
                                      </p:cBhvr>
                                      <p:tavLst>
                                        <p:tav tm="0">
                                          <p:val>
                                            <p:strVal val="ppt_x"/>
                                          </p:val>
                                        </p:tav>
                                        <p:tav tm="100000">
                                          <p:val>
                                            <p:strVal val="ppt_x"/>
                                          </p:val>
                                        </p:tav>
                                      </p:tavLst>
                                    </p:anim>
                                    <p:anim calcmode="lin" valueType="num">
                                      <p:cBhvr>
                                        <p:cTn id="45" dur="100" decel="100000"/>
                                        <p:tgtEl>
                                          <p:spTgt spid="7"/>
                                        </p:tgtEl>
                                        <p:attrNameLst>
                                          <p:attrName>ppt_y</p:attrName>
                                        </p:attrNameLst>
                                      </p:cBhvr>
                                      <p:tavLst>
                                        <p:tav tm="0">
                                          <p:val>
                                            <p:strVal val="ppt_y"/>
                                          </p:val>
                                        </p:tav>
                                        <p:tav tm="100000">
                                          <p:val>
                                            <p:strVal val="ppt_y-.03"/>
                                          </p:val>
                                        </p:tav>
                                      </p:tavLst>
                                    </p:anim>
                                    <p:anim calcmode="lin" valueType="num">
                                      <p:cBhvr>
                                        <p:cTn id="46" dur="900" accel="100000">
                                          <p:stCondLst>
                                            <p:cond delay="100"/>
                                          </p:stCondLst>
                                        </p:cTn>
                                        <p:tgtEl>
                                          <p:spTgt spid="7"/>
                                        </p:tgtEl>
                                        <p:attrNameLst>
                                          <p:attrName>ppt_y</p:attrName>
                                        </p:attrNameLst>
                                      </p:cBhvr>
                                      <p:tavLst>
                                        <p:tav tm="0">
                                          <p:val>
                                            <p:strVal val="ppt_y"/>
                                          </p:val>
                                        </p:tav>
                                        <p:tav tm="100000">
                                          <p:val>
                                            <p:strVal val="ppt_y+1"/>
                                          </p:val>
                                        </p:tav>
                                      </p:tavLst>
                                    </p:anim>
                                    <p:set>
                                      <p:cBhvr>
                                        <p:cTn id="47" dur="1" fill="hold">
                                          <p:stCondLst>
                                            <p:cond delay="999"/>
                                          </p:stCondLst>
                                        </p:cTn>
                                        <p:tgtEl>
                                          <p:spTgt spid="7"/>
                                        </p:tgtEl>
                                        <p:attrNameLst>
                                          <p:attrName>style.visibility</p:attrName>
                                        </p:attrNameLst>
                                      </p:cBhvr>
                                      <p:to>
                                        <p:strVal val="hidden"/>
                                      </p:to>
                                    </p:set>
                                  </p:childTnLst>
                                </p:cTn>
                              </p:par>
                              <p:par>
                                <p:cTn id="48" presetID="37" presetClass="exit" presetSubtype="0" fill="hold" grpId="0" nodeType="withEffect">
                                  <p:stCondLst>
                                    <p:cond delay="0"/>
                                  </p:stCondLst>
                                  <p:childTnLst>
                                    <p:animEffect transition="out" filter="fade">
                                      <p:cBhvr>
                                        <p:cTn id="49" dur="1000"/>
                                        <p:tgtEl>
                                          <p:spTgt spid="3"/>
                                        </p:tgtEl>
                                      </p:cBhvr>
                                    </p:animEffect>
                                    <p:anim calcmode="lin" valueType="num">
                                      <p:cBhvr>
                                        <p:cTn id="50" dur="1000"/>
                                        <p:tgtEl>
                                          <p:spTgt spid="3"/>
                                        </p:tgtEl>
                                        <p:attrNameLst>
                                          <p:attrName>ppt_x</p:attrName>
                                        </p:attrNameLst>
                                      </p:cBhvr>
                                      <p:tavLst>
                                        <p:tav tm="0">
                                          <p:val>
                                            <p:strVal val="ppt_x"/>
                                          </p:val>
                                        </p:tav>
                                        <p:tav tm="100000">
                                          <p:val>
                                            <p:strVal val="ppt_x"/>
                                          </p:val>
                                        </p:tav>
                                      </p:tavLst>
                                    </p:anim>
                                    <p:anim calcmode="lin" valueType="num">
                                      <p:cBhvr>
                                        <p:cTn id="51" dur="100" decel="100000"/>
                                        <p:tgtEl>
                                          <p:spTgt spid="3"/>
                                        </p:tgtEl>
                                        <p:attrNameLst>
                                          <p:attrName>ppt_y</p:attrName>
                                        </p:attrNameLst>
                                      </p:cBhvr>
                                      <p:tavLst>
                                        <p:tav tm="0">
                                          <p:val>
                                            <p:strVal val="ppt_y"/>
                                          </p:val>
                                        </p:tav>
                                        <p:tav tm="100000">
                                          <p:val>
                                            <p:strVal val="ppt_y-.03"/>
                                          </p:val>
                                        </p:tav>
                                      </p:tavLst>
                                    </p:anim>
                                    <p:anim calcmode="lin" valueType="num">
                                      <p:cBhvr>
                                        <p:cTn id="52" dur="900" accel="100000">
                                          <p:stCondLst>
                                            <p:cond delay="100"/>
                                          </p:stCondLst>
                                        </p:cTn>
                                        <p:tgtEl>
                                          <p:spTgt spid="3"/>
                                        </p:tgtEl>
                                        <p:attrNameLst>
                                          <p:attrName>ppt_y</p:attrName>
                                        </p:attrNameLst>
                                      </p:cBhvr>
                                      <p:tavLst>
                                        <p:tav tm="0">
                                          <p:val>
                                            <p:strVal val="ppt_y"/>
                                          </p:val>
                                        </p:tav>
                                        <p:tav tm="100000">
                                          <p:val>
                                            <p:strVal val="ppt_y+1"/>
                                          </p:val>
                                        </p:tav>
                                      </p:tavLst>
                                    </p:anim>
                                    <p:set>
                                      <p:cBhvr>
                                        <p:cTn id="53" dur="1" fill="hold">
                                          <p:stCondLst>
                                            <p:cond delay="999"/>
                                          </p:stCondLst>
                                        </p:cTn>
                                        <p:tgtEl>
                                          <p:spTgt spid="3"/>
                                        </p:tgtEl>
                                        <p:attrNameLst>
                                          <p:attrName>style.visibility</p:attrName>
                                        </p:attrNameLst>
                                      </p:cBhvr>
                                      <p:to>
                                        <p:strVal val="hidden"/>
                                      </p:to>
                                    </p:set>
                                  </p:childTnLst>
                                </p:cTn>
                              </p:par>
                              <p:par>
                                <p:cTn id="54" presetID="37" presetClass="exit" presetSubtype="0" fill="hold" grpId="0" nodeType="withEffect">
                                  <p:stCondLst>
                                    <p:cond delay="0"/>
                                  </p:stCondLst>
                                  <p:childTnLst>
                                    <p:animEffect transition="out" filter="fade">
                                      <p:cBhvr>
                                        <p:cTn id="55" dur="1000"/>
                                        <p:tgtEl>
                                          <p:spTgt spid="16"/>
                                        </p:tgtEl>
                                      </p:cBhvr>
                                    </p:animEffect>
                                    <p:anim calcmode="lin" valueType="num">
                                      <p:cBhvr>
                                        <p:cTn id="56" dur="1000"/>
                                        <p:tgtEl>
                                          <p:spTgt spid="16"/>
                                        </p:tgtEl>
                                        <p:attrNameLst>
                                          <p:attrName>ppt_x</p:attrName>
                                        </p:attrNameLst>
                                      </p:cBhvr>
                                      <p:tavLst>
                                        <p:tav tm="0">
                                          <p:val>
                                            <p:strVal val="ppt_x"/>
                                          </p:val>
                                        </p:tav>
                                        <p:tav tm="100000">
                                          <p:val>
                                            <p:strVal val="ppt_x"/>
                                          </p:val>
                                        </p:tav>
                                      </p:tavLst>
                                    </p:anim>
                                    <p:anim calcmode="lin" valueType="num">
                                      <p:cBhvr>
                                        <p:cTn id="57" dur="100" decel="100000"/>
                                        <p:tgtEl>
                                          <p:spTgt spid="16"/>
                                        </p:tgtEl>
                                        <p:attrNameLst>
                                          <p:attrName>ppt_y</p:attrName>
                                        </p:attrNameLst>
                                      </p:cBhvr>
                                      <p:tavLst>
                                        <p:tav tm="0">
                                          <p:val>
                                            <p:strVal val="ppt_y"/>
                                          </p:val>
                                        </p:tav>
                                        <p:tav tm="100000">
                                          <p:val>
                                            <p:strVal val="ppt_y-.03"/>
                                          </p:val>
                                        </p:tav>
                                      </p:tavLst>
                                    </p:anim>
                                    <p:anim calcmode="lin" valueType="num">
                                      <p:cBhvr>
                                        <p:cTn id="58" dur="900" accel="100000">
                                          <p:stCondLst>
                                            <p:cond delay="100"/>
                                          </p:stCondLst>
                                        </p:cTn>
                                        <p:tgtEl>
                                          <p:spTgt spid="16"/>
                                        </p:tgtEl>
                                        <p:attrNameLst>
                                          <p:attrName>ppt_y</p:attrName>
                                        </p:attrNameLst>
                                      </p:cBhvr>
                                      <p:tavLst>
                                        <p:tav tm="0">
                                          <p:val>
                                            <p:strVal val="ppt_y"/>
                                          </p:val>
                                        </p:tav>
                                        <p:tav tm="100000">
                                          <p:val>
                                            <p:strVal val="ppt_y+1"/>
                                          </p:val>
                                        </p:tav>
                                      </p:tavLst>
                                    </p:anim>
                                    <p:set>
                                      <p:cBhvr>
                                        <p:cTn id="59" dur="1" fill="hold">
                                          <p:stCondLst>
                                            <p:cond delay="999"/>
                                          </p:stCondLst>
                                        </p:cTn>
                                        <p:tgtEl>
                                          <p:spTgt spid="16"/>
                                        </p:tgtEl>
                                        <p:attrNameLst>
                                          <p:attrName>style.visibility</p:attrName>
                                        </p:attrNameLst>
                                      </p:cBhvr>
                                      <p:to>
                                        <p:strVal val="hidden"/>
                                      </p:to>
                                    </p:set>
                                  </p:childTnLst>
                                </p:cTn>
                              </p:par>
                              <p:par>
                                <p:cTn id="60" presetID="37" presetClass="exit" presetSubtype="0" fill="hold" grpId="0" nodeType="withEffect">
                                  <p:stCondLst>
                                    <p:cond delay="0"/>
                                  </p:stCondLst>
                                  <p:childTnLst>
                                    <p:animEffect transition="out" filter="fade">
                                      <p:cBhvr>
                                        <p:cTn id="61" dur="1000"/>
                                        <p:tgtEl>
                                          <p:spTgt spid="18"/>
                                        </p:tgtEl>
                                      </p:cBhvr>
                                    </p:animEffect>
                                    <p:anim calcmode="lin" valueType="num">
                                      <p:cBhvr>
                                        <p:cTn id="62" dur="1000"/>
                                        <p:tgtEl>
                                          <p:spTgt spid="18"/>
                                        </p:tgtEl>
                                        <p:attrNameLst>
                                          <p:attrName>ppt_x</p:attrName>
                                        </p:attrNameLst>
                                      </p:cBhvr>
                                      <p:tavLst>
                                        <p:tav tm="0">
                                          <p:val>
                                            <p:strVal val="ppt_x"/>
                                          </p:val>
                                        </p:tav>
                                        <p:tav tm="100000">
                                          <p:val>
                                            <p:strVal val="ppt_x"/>
                                          </p:val>
                                        </p:tav>
                                      </p:tavLst>
                                    </p:anim>
                                    <p:anim calcmode="lin" valueType="num">
                                      <p:cBhvr>
                                        <p:cTn id="63" dur="100" decel="100000"/>
                                        <p:tgtEl>
                                          <p:spTgt spid="18"/>
                                        </p:tgtEl>
                                        <p:attrNameLst>
                                          <p:attrName>ppt_y</p:attrName>
                                        </p:attrNameLst>
                                      </p:cBhvr>
                                      <p:tavLst>
                                        <p:tav tm="0">
                                          <p:val>
                                            <p:strVal val="ppt_y"/>
                                          </p:val>
                                        </p:tav>
                                        <p:tav tm="100000">
                                          <p:val>
                                            <p:strVal val="ppt_y-.03"/>
                                          </p:val>
                                        </p:tav>
                                      </p:tavLst>
                                    </p:anim>
                                    <p:anim calcmode="lin" valueType="num">
                                      <p:cBhvr>
                                        <p:cTn id="64" dur="900" accel="100000">
                                          <p:stCondLst>
                                            <p:cond delay="100"/>
                                          </p:stCondLst>
                                        </p:cTn>
                                        <p:tgtEl>
                                          <p:spTgt spid="18"/>
                                        </p:tgtEl>
                                        <p:attrNameLst>
                                          <p:attrName>ppt_y</p:attrName>
                                        </p:attrNameLst>
                                      </p:cBhvr>
                                      <p:tavLst>
                                        <p:tav tm="0">
                                          <p:val>
                                            <p:strVal val="ppt_y"/>
                                          </p:val>
                                        </p:tav>
                                        <p:tav tm="100000">
                                          <p:val>
                                            <p:strVal val="ppt_y+1"/>
                                          </p:val>
                                        </p:tav>
                                      </p:tavLst>
                                    </p:anim>
                                    <p:set>
                                      <p:cBhvr>
                                        <p:cTn id="65" dur="1" fill="hold">
                                          <p:stCondLst>
                                            <p:cond delay="999"/>
                                          </p:stCondLst>
                                        </p:cTn>
                                        <p:tgtEl>
                                          <p:spTgt spid="18"/>
                                        </p:tgtEl>
                                        <p:attrNameLst>
                                          <p:attrName>style.visibility</p:attrName>
                                        </p:attrNameLst>
                                      </p:cBhvr>
                                      <p:to>
                                        <p:strVal val="hidden"/>
                                      </p:to>
                                    </p:set>
                                  </p:childTnLst>
                                </p:cTn>
                              </p:par>
                            </p:childTnLst>
                          </p:cTn>
                        </p:par>
                        <p:par>
                          <p:cTn id="66" fill="hold">
                            <p:stCondLst>
                              <p:cond delay="1500"/>
                            </p:stCondLst>
                            <p:childTnLst>
                              <p:par>
                                <p:cTn id="67" presetID="42" presetClass="entr" presetSubtype="0" fill="hold"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anim calcmode="lin" valueType="num">
                                      <p:cBhvr>
                                        <p:cTn id="70" dur="500" fill="hold"/>
                                        <p:tgtEl>
                                          <p:spTgt spid="20"/>
                                        </p:tgtEl>
                                        <p:attrNameLst>
                                          <p:attrName>ppt_x</p:attrName>
                                        </p:attrNameLst>
                                      </p:cBhvr>
                                      <p:tavLst>
                                        <p:tav tm="0">
                                          <p:val>
                                            <p:strVal val="#ppt_x"/>
                                          </p:val>
                                        </p:tav>
                                        <p:tav tm="100000">
                                          <p:val>
                                            <p:strVal val="#ppt_x"/>
                                          </p:val>
                                        </p:tav>
                                      </p:tavLst>
                                    </p:anim>
                                    <p:anim calcmode="lin" valueType="num">
                                      <p:cBhvr>
                                        <p:cTn id="71"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12" grpId="0" animBg="1"/>
      <p:bldP spid="13" grpId="0" animBg="1"/>
      <p:bldP spid="14" grpId="0" animBg="1"/>
      <p:bldP spid="16" grpId="0"/>
      <p:bldP spid="17" grpId="0"/>
      <p:bldP spid="18" grpId="0"/>
      <p:bldP spid="19" grpId="0" animBg="1"/>
      <p:bldP spid="1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How do I play?</a:t>
            </a:r>
            <a:endParaRPr lang="en-US" sz="4800" dirty="0">
              <a:latin typeface="Segoe UI Semibold" pitchFamily="34" charset="0"/>
            </a:endParaRPr>
          </a:p>
        </p:txBody>
      </p:sp>
      <p:pic>
        <p:nvPicPr>
          <p:cNvPr id="4" name="Picture 2" descr="http://upload.wikimedia.org/wikipedia/commons/3/37/Clock.gif"/>
          <p:cNvPicPr>
            <a:picLocks noChangeAspect="1" noChangeArrowheads="1" noCrop="1"/>
          </p:cNvPicPr>
          <p:nvPr/>
        </p:nvPicPr>
        <p:blipFill>
          <a:blip r:embed="rId3" cstate="print">
            <a:grayscl/>
            <a:lum/>
          </a:blip>
          <a:srcRect/>
          <a:stretch>
            <a:fillRect/>
          </a:stretch>
        </p:blipFill>
        <p:spPr bwMode="auto">
          <a:xfrm>
            <a:off x="3429000" y="2438400"/>
            <a:ext cx="2476500" cy="2476500"/>
          </a:xfrm>
          <a:prstGeom prst="rect">
            <a:avLst/>
          </a:prstGeom>
          <a:noFill/>
        </p:spPr>
      </p:pic>
      <p:sp>
        <p:nvSpPr>
          <p:cNvPr id="6" name="Shape 37"/>
          <p:cNvSpPr txBox="1"/>
          <p:nvPr/>
        </p:nvSpPr>
        <p:spPr>
          <a:xfrm>
            <a:off x="0" y="762000"/>
            <a:ext cx="9144000" cy="2400627"/>
          </a:xfrm>
          <a:prstGeom prst="rect">
            <a:avLst/>
          </a:prstGeom>
          <a:noFill/>
        </p:spPr>
        <p:txBody>
          <a:bodyPr wrap="square" lIns="91425" tIns="91425" rIns="91425" bIns="91425" anchor="t" anchorCtr="0">
            <a:spAutoFit/>
          </a:bodyPr>
          <a:lstStyle/>
          <a:p>
            <a:pPr marL="457200" lvl="0" indent="-317500" algn="ctr" rtl="0">
              <a:buClr>
                <a:srgbClr val="000000"/>
              </a:buClr>
              <a:buSzPct val="166666"/>
            </a:pPr>
            <a:r>
              <a:rPr lang="en" sz="2400" dirty="0" smtClean="0">
                <a:latin typeface="Calibri" pitchFamily="34" charset="0"/>
                <a:ea typeface="Open Sans"/>
                <a:cs typeface="Calibri" pitchFamily="34" charset="0"/>
                <a:sym typeface="Open Sans"/>
              </a:rPr>
              <a:t>The Match is on</a:t>
            </a:r>
          </a:p>
          <a:p>
            <a:pPr marL="457200" lvl="0" indent="-317500" algn="ctr" rtl="0">
              <a:buClr>
                <a:srgbClr val="000000"/>
              </a:buClr>
              <a:buSzPct val="166666"/>
            </a:pPr>
            <a:r>
              <a:rPr lang="en" sz="2400" dirty="0" smtClean="0">
                <a:latin typeface="Calibri" pitchFamily="34" charset="0"/>
                <a:ea typeface="Open Sans"/>
                <a:cs typeface="Calibri" pitchFamily="34" charset="0"/>
                <a:sym typeface="Open Sans"/>
              </a:rPr>
              <a:t>Betting is closed</a:t>
            </a:r>
          </a:p>
          <a:p>
            <a:pPr marL="457200" lvl="0" indent="-317500" algn="ctr" rtl="0">
              <a:buClr>
                <a:srgbClr val="000000"/>
              </a:buClr>
              <a:buSzPct val="166666"/>
            </a:pPr>
            <a:r>
              <a:rPr lang="en" sz="2400" dirty="0" smtClean="0">
                <a:latin typeface="Calibri" pitchFamily="34" charset="0"/>
                <a:ea typeface="Open Sans"/>
                <a:cs typeface="Calibri" pitchFamily="34" charset="0"/>
                <a:sym typeface="Open Sans"/>
              </a:rPr>
              <a:t>Bob watches the game anxiously, hoping his team wins</a:t>
            </a: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smtClean="0">
              <a:latin typeface="Calibri" pitchFamily="34" charset="0"/>
              <a:ea typeface="Open Sans"/>
              <a:cs typeface="Calibri" pitchFamily="34" charset="0"/>
              <a:sym typeface="Open Sans"/>
            </a:endParaRPr>
          </a:p>
          <a:p>
            <a:pPr marL="139700" lvl="0" rtl="0">
              <a:buClr>
                <a:srgbClr val="000000"/>
              </a:buClr>
              <a:buSzPct val="166666"/>
            </a:pPr>
            <a:endParaRPr lang="en" dirty="0" smtClean="0">
              <a:latin typeface="Calibri" pitchFamily="34" charset="0"/>
              <a:ea typeface="Open Sans"/>
              <a:cs typeface="Calibri" pitchFamily="34" charset="0"/>
              <a:sym typeface="Open Sans"/>
            </a:endParaRPr>
          </a:p>
          <a:p>
            <a:pPr marL="457200" lvl="0" indent="-317500" rtl="0">
              <a:buClr>
                <a:srgbClr val="000000"/>
              </a:buClr>
              <a:buSzPct val="166666"/>
              <a:buFont typeface="Arial"/>
              <a:buChar char="•"/>
            </a:pPr>
            <a:endParaRPr lang="en" dirty="0">
              <a:latin typeface="Calibri" pitchFamily="34" charset="0"/>
              <a:ea typeface="Open Sans"/>
              <a:cs typeface="Calibri" pitchFamily="34" charset="0"/>
              <a:sym typeface="Open Sans"/>
            </a:endParaRPr>
          </a:p>
        </p:txBody>
      </p:sp>
      <p:sp>
        <p:nvSpPr>
          <p:cNvPr id="7" name="TextBox 6"/>
          <p:cNvSpPr txBox="1"/>
          <p:nvPr/>
        </p:nvSpPr>
        <p:spPr>
          <a:xfrm>
            <a:off x="685800" y="2895600"/>
            <a:ext cx="7924800" cy="923330"/>
          </a:xfrm>
          <a:prstGeom prst="rect">
            <a:avLst/>
          </a:prstGeom>
          <a:noFill/>
        </p:spPr>
        <p:txBody>
          <a:bodyPr wrap="square" rtlCol="0">
            <a:spAutoFit/>
          </a:bodyPr>
          <a:lstStyle/>
          <a:p>
            <a:pPr algn="ctr"/>
            <a:r>
              <a:rPr lang="en-GB" sz="5400" dirty="0" smtClean="0"/>
              <a:t>The Results Are In!</a:t>
            </a:r>
            <a:endParaRPr lang="en-US" sz="5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anim calcmode="lin" valueType="num">
                                      <p:cBhvr>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anim calcmode="lin" valueType="num">
                                      <p:cBhvr>
                                        <p:cTn id="2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xit" presetSubtype="0" fill="hold" nodeType="clickEffect">
                                  <p:stCondLst>
                                    <p:cond delay="0"/>
                                  </p:stCondLst>
                                  <p:childTnLst>
                                    <p:animEffect transition="out" filter="fade">
                                      <p:cBhvr>
                                        <p:cTn id="25" dur="500"/>
                                        <p:tgtEl>
                                          <p:spTgt spid="4"/>
                                        </p:tgtEl>
                                      </p:cBhvr>
                                    </p:animEffect>
                                    <p:anim calcmode="lin" valueType="num">
                                      <p:cBhvr>
                                        <p:cTn id="26" dur="500"/>
                                        <p:tgtEl>
                                          <p:spTgt spid="4"/>
                                        </p:tgtEl>
                                        <p:attrNameLst>
                                          <p:attrName>ppt_x</p:attrName>
                                        </p:attrNameLst>
                                      </p:cBhvr>
                                      <p:tavLst>
                                        <p:tav tm="0">
                                          <p:val>
                                            <p:strVal val="ppt_x"/>
                                          </p:val>
                                        </p:tav>
                                        <p:tav tm="100000">
                                          <p:val>
                                            <p:strVal val="ppt_x"/>
                                          </p:val>
                                        </p:tav>
                                      </p:tavLst>
                                    </p:anim>
                                    <p:anim calcmode="lin" valueType="num">
                                      <p:cBhvr>
                                        <p:cTn id="27" dur="500"/>
                                        <p:tgtEl>
                                          <p:spTgt spid="4"/>
                                        </p:tgtEl>
                                        <p:attrNameLst>
                                          <p:attrName>ppt_y</p:attrName>
                                        </p:attrNameLst>
                                      </p:cBhvr>
                                      <p:tavLst>
                                        <p:tav tm="0">
                                          <p:val>
                                            <p:strVal val="ppt_y"/>
                                          </p:val>
                                        </p:tav>
                                        <p:tav tm="100000">
                                          <p:val>
                                            <p:strVal val="ppt_y-.1"/>
                                          </p:val>
                                        </p:tav>
                                      </p:tavLst>
                                    </p:anim>
                                    <p:set>
                                      <p:cBhvr>
                                        <p:cTn id="28" dur="1" fill="hold">
                                          <p:stCondLst>
                                            <p:cond delay="499"/>
                                          </p:stCondLst>
                                        </p:cTn>
                                        <p:tgtEl>
                                          <p:spTgt spid="4"/>
                                        </p:tgtEl>
                                        <p:attrNameLst>
                                          <p:attrName>style.visibility</p:attrName>
                                        </p:attrNameLst>
                                      </p:cBhvr>
                                      <p:to>
                                        <p:strVal val="hidden"/>
                                      </p:to>
                                    </p:set>
                                  </p:childTnLst>
                                </p:cTn>
                              </p:par>
                              <p:par>
                                <p:cTn id="29" presetID="47" presetClass="exit" presetSubtype="0" fill="hold" grpId="1" nodeType="withEffect">
                                  <p:stCondLst>
                                    <p:cond delay="0"/>
                                  </p:stCondLst>
                                  <p:childTnLst>
                                    <p:animEffect transition="out" filter="fade">
                                      <p:cBhvr>
                                        <p:cTn id="30" dur="500"/>
                                        <p:tgtEl>
                                          <p:spTgt spid="6">
                                            <p:txEl>
                                              <p:pRg st="0" end="0"/>
                                            </p:txEl>
                                          </p:spTgt>
                                        </p:tgtEl>
                                      </p:cBhvr>
                                    </p:animEffect>
                                    <p:anim calcmode="lin" valueType="num">
                                      <p:cBhvr>
                                        <p:cTn id="31" dur="500"/>
                                        <p:tgtEl>
                                          <p:spTgt spid="6">
                                            <p:txEl>
                                              <p:pRg st="0" end="0"/>
                                            </p:txEl>
                                          </p:spTgt>
                                        </p:tgtEl>
                                        <p:attrNameLst>
                                          <p:attrName>ppt_x</p:attrName>
                                        </p:attrNameLst>
                                      </p:cBhvr>
                                      <p:tavLst>
                                        <p:tav tm="0">
                                          <p:val>
                                            <p:strVal val="ppt_x"/>
                                          </p:val>
                                        </p:tav>
                                        <p:tav tm="100000">
                                          <p:val>
                                            <p:strVal val="ppt_x"/>
                                          </p:val>
                                        </p:tav>
                                      </p:tavLst>
                                    </p:anim>
                                    <p:anim calcmode="lin" valueType="num">
                                      <p:cBhvr>
                                        <p:cTn id="32" dur="500"/>
                                        <p:tgtEl>
                                          <p:spTgt spid="6">
                                            <p:txEl>
                                              <p:pRg st="0" end="0"/>
                                            </p:txEl>
                                          </p:spTgt>
                                        </p:tgtEl>
                                        <p:attrNameLst>
                                          <p:attrName>ppt_y</p:attrName>
                                        </p:attrNameLst>
                                      </p:cBhvr>
                                      <p:tavLst>
                                        <p:tav tm="0">
                                          <p:val>
                                            <p:strVal val="ppt_y"/>
                                          </p:val>
                                        </p:tav>
                                        <p:tav tm="100000">
                                          <p:val>
                                            <p:strVal val="ppt_y-.1"/>
                                          </p:val>
                                        </p:tav>
                                      </p:tavLst>
                                    </p:anim>
                                    <p:set>
                                      <p:cBhvr>
                                        <p:cTn id="33" dur="1" fill="hold">
                                          <p:stCondLst>
                                            <p:cond delay="499"/>
                                          </p:stCondLst>
                                        </p:cTn>
                                        <p:tgtEl>
                                          <p:spTgt spid="6">
                                            <p:txEl>
                                              <p:pRg st="0" end="0"/>
                                            </p:txEl>
                                          </p:spTgt>
                                        </p:tgtEl>
                                        <p:attrNameLst>
                                          <p:attrName>style.visibility</p:attrName>
                                        </p:attrNameLst>
                                      </p:cBhvr>
                                      <p:to>
                                        <p:strVal val="hidden"/>
                                      </p:to>
                                    </p:set>
                                  </p:childTnLst>
                                </p:cTn>
                              </p:par>
                              <p:par>
                                <p:cTn id="34" presetID="47" presetClass="exit" presetSubtype="0" fill="hold" grpId="1" nodeType="withEffect">
                                  <p:stCondLst>
                                    <p:cond delay="0"/>
                                  </p:stCondLst>
                                  <p:childTnLst>
                                    <p:animEffect transition="out" filter="fade">
                                      <p:cBhvr>
                                        <p:cTn id="35" dur="500"/>
                                        <p:tgtEl>
                                          <p:spTgt spid="6">
                                            <p:txEl>
                                              <p:pRg st="1" end="1"/>
                                            </p:txEl>
                                          </p:spTgt>
                                        </p:tgtEl>
                                      </p:cBhvr>
                                    </p:animEffect>
                                    <p:anim calcmode="lin" valueType="num">
                                      <p:cBhvr>
                                        <p:cTn id="36" dur="500"/>
                                        <p:tgtEl>
                                          <p:spTgt spid="6">
                                            <p:txEl>
                                              <p:pRg st="1" end="1"/>
                                            </p:txEl>
                                          </p:spTgt>
                                        </p:tgtEl>
                                        <p:attrNameLst>
                                          <p:attrName>ppt_x</p:attrName>
                                        </p:attrNameLst>
                                      </p:cBhvr>
                                      <p:tavLst>
                                        <p:tav tm="0">
                                          <p:val>
                                            <p:strVal val="ppt_x"/>
                                          </p:val>
                                        </p:tav>
                                        <p:tav tm="100000">
                                          <p:val>
                                            <p:strVal val="ppt_x"/>
                                          </p:val>
                                        </p:tav>
                                      </p:tavLst>
                                    </p:anim>
                                    <p:anim calcmode="lin" valueType="num">
                                      <p:cBhvr>
                                        <p:cTn id="37" dur="500"/>
                                        <p:tgtEl>
                                          <p:spTgt spid="6">
                                            <p:txEl>
                                              <p:pRg st="1" end="1"/>
                                            </p:txEl>
                                          </p:spTgt>
                                        </p:tgtEl>
                                        <p:attrNameLst>
                                          <p:attrName>ppt_y</p:attrName>
                                        </p:attrNameLst>
                                      </p:cBhvr>
                                      <p:tavLst>
                                        <p:tav tm="0">
                                          <p:val>
                                            <p:strVal val="ppt_y"/>
                                          </p:val>
                                        </p:tav>
                                        <p:tav tm="100000">
                                          <p:val>
                                            <p:strVal val="ppt_y-.1"/>
                                          </p:val>
                                        </p:tav>
                                      </p:tavLst>
                                    </p:anim>
                                    <p:set>
                                      <p:cBhvr>
                                        <p:cTn id="38" dur="1" fill="hold">
                                          <p:stCondLst>
                                            <p:cond delay="499"/>
                                          </p:stCondLst>
                                        </p:cTn>
                                        <p:tgtEl>
                                          <p:spTgt spid="6">
                                            <p:txEl>
                                              <p:pRg st="1" end="1"/>
                                            </p:txEl>
                                          </p:spTgt>
                                        </p:tgtEl>
                                        <p:attrNameLst>
                                          <p:attrName>style.visibility</p:attrName>
                                        </p:attrNameLst>
                                      </p:cBhvr>
                                      <p:to>
                                        <p:strVal val="hidden"/>
                                      </p:to>
                                    </p:set>
                                  </p:childTnLst>
                                </p:cTn>
                              </p:par>
                              <p:par>
                                <p:cTn id="39" presetID="47" presetClass="exit" presetSubtype="0" fill="hold" grpId="1" nodeType="withEffect">
                                  <p:stCondLst>
                                    <p:cond delay="0"/>
                                  </p:stCondLst>
                                  <p:childTnLst>
                                    <p:animEffect transition="out" filter="fade">
                                      <p:cBhvr>
                                        <p:cTn id="40" dur="500"/>
                                        <p:tgtEl>
                                          <p:spTgt spid="6">
                                            <p:txEl>
                                              <p:pRg st="2" end="2"/>
                                            </p:txEl>
                                          </p:spTgt>
                                        </p:tgtEl>
                                      </p:cBhvr>
                                    </p:animEffect>
                                    <p:anim calcmode="lin" valueType="num">
                                      <p:cBhvr>
                                        <p:cTn id="41" dur="500"/>
                                        <p:tgtEl>
                                          <p:spTgt spid="6">
                                            <p:txEl>
                                              <p:pRg st="2" end="2"/>
                                            </p:txEl>
                                          </p:spTgt>
                                        </p:tgtEl>
                                        <p:attrNameLst>
                                          <p:attrName>ppt_x</p:attrName>
                                        </p:attrNameLst>
                                      </p:cBhvr>
                                      <p:tavLst>
                                        <p:tav tm="0">
                                          <p:val>
                                            <p:strVal val="ppt_x"/>
                                          </p:val>
                                        </p:tav>
                                        <p:tav tm="100000">
                                          <p:val>
                                            <p:strVal val="ppt_x"/>
                                          </p:val>
                                        </p:tav>
                                      </p:tavLst>
                                    </p:anim>
                                    <p:anim calcmode="lin" valueType="num">
                                      <p:cBhvr>
                                        <p:cTn id="42" dur="500"/>
                                        <p:tgtEl>
                                          <p:spTgt spid="6">
                                            <p:txEl>
                                              <p:pRg st="2" end="2"/>
                                            </p:txEl>
                                          </p:spTgt>
                                        </p:tgtEl>
                                        <p:attrNameLst>
                                          <p:attrName>ppt_y</p:attrName>
                                        </p:attrNameLst>
                                      </p:cBhvr>
                                      <p:tavLst>
                                        <p:tav tm="0">
                                          <p:val>
                                            <p:strVal val="ppt_y"/>
                                          </p:val>
                                        </p:tav>
                                        <p:tav tm="100000">
                                          <p:val>
                                            <p:strVal val="ppt_y-.1"/>
                                          </p:val>
                                        </p:tav>
                                      </p:tavLst>
                                    </p:anim>
                                    <p:set>
                                      <p:cBhvr>
                                        <p:cTn id="43" dur="1" fill="hold">
                                          <p:stCondLst>
                                            <p:cond delay="499"/>
                                          </p:stCondLst>
                                        </p:cTn>
                                        <p:tgtEl>
                                          <p:spTgt spid="6">
                                            <p:txEl>
                                              <p:pRg st="2" end="2"/>
                                            </p:txEl>
                                          </p:spTgt>
                                        </p:tgtEl>
                                        <p:attrNameLst>
                                          <p:attrName>style.visibility</p:attrName>
                                        </p:attrNameLst>
                                      </p:cBhvr>
                                      <p:to>
                                        <p:strVal val="hidden"/>
                                      </p:to>
                                    </p:set>
                                  </p:childTnLst>
                                </p:cTn>
                              </p:par>
                              <p:par>
                                <p:cTn id="44" presetID="47"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anim calcmode="lin" valueType="num">
                                      <p:cBhvr>
                                        <p:cTn id="47" dur="500" fill="hold"/>
                                        <p:tgtEl>
                                          <p:spTgt spid="7"/>
                                        </p:tgtEl>
                                        <p:attrNameLst>
                                          <p:attrName>ppt_x</p:attrName>
                                        </p:attrNameLst>
                                      </p:cBhvr>
                                      <p:tavLst>
                                        <p:tav tm="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6" grpId="1" build="allAtOnce"/>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886200" y="2286000"/>
            <a:ext cx="1752600" cy="1323439"/>
          </a:xfrm>
          <a:prstGeom prst="rect">
            <a:avLst/>
          </a:prstGeom>
          <a:noFill/>
        </p:spPr>
        <p:txBody>
          <a:bodyPr wrap="square" rtlCol="0">
            <a:spAutoFit/>
          </a:bodyPr>
          <a:lstStyle/>
          <a:p>
            <a:pPr algn="ctr"/>
            <a:r>
              <a:rPr lang="en-GB" sz="8000" dirty="0" smtClean="0">
                <a:solidFill>
                  <a:srgbClr val="FF0000"/>
                </a:solidFill>
              </a:rPr>
              <a:t>70</a:t>
            </a:r>
            <a:endParaRPr lang="en-US" sz="8000" dirty="0">
              <a:solidFill>
                <a:srgbClr val="FF0000"/>
              </a:solidFill>
            </a:endParaRPr>
          </a:p>
        </p:txBody>
      </p:sp>
      <p:cxnSp>
        <p:nvCxnSpPr>
          <p:cNvPr id="6" name="Straight Connector 5"/>
          <p:cNvCxnSpPr/>
          <p:nvPr/>
        </p:nvCxnSpPr>
        <p:spPr>
          <a:xfrm flipV="1">
            <a:off x="4724400" y="609600"/>
            <a:ext cx="0" cy="62484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5800" y="2895600"/>
            <a:ext cx="7924800" cy="923330"/>
          </a:xfrm>
          <a:prstGeom prst="rect">
            <a:avLst/>
          </a:prstGeom>
          <a:noFill/>
        </p:spPr>
        <p:txBody>
          <a:bodyPr wrap="square" rtlCol="0">
            <a:spAutoFit/>
          </a:bodyPr>
          <a:lstStyle/>
          <a:p>
            <a:pPr algn="ctr"/>
            <a:r>
              <a:rPr lang="en-GB" sz="5400" dirty="0" smtClean="0"/>
              <a:t>The Results Are In!</a:t>
            </a:r>
            <a:endParaRPr lang="en-US" sz="5400" dirty="0"/>
          </a:p>
        </p:txBody>
      </p:sp>
      <p:sp>
        <p:nvSpPr>
          <p:cNvPr id="4" name="Rectangle 3"/>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latin typeface="Segoe UI Semibold" pitchFamily="34" charset="0"/>
              </a:rPr>
              <a:t>How do I play?</a:t>
            </a:r>
            <a:endParaRPr lang="en-US" sz="4800" dirty="0">
              <a:latin typeface="Segoe UI Semibold" pitchFamily="34" charset="0"/>
            </a:endParaRPr>
          </a:p>
        </p:txBody>
      </p:sp>
      <p:sp>
        <p:nvSpPr>
          <p:cNvPr id="7" name="Smiley Face 6"/>
          <p:cNvSpPr/>
          <p:nvPr/>
        </p:nvSpPr>
        <p:spPr>
          <a:xfrm>
            <a:off x="1676400" y="1676400"/>
            <a:ext cx="1371600" cy="1371600"/>
          </a:xfrm>
          <a:prstGeom prst="smileyFace">
            <a:avLst>
              <a:gd name="adj" fmla="val 4653"/>
            </a:avLst>
          </a:prstGeom>
          <a:solidFill>
            <a:schemeClr val="accent5">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p:cNvSpPr/>
          <p:nvPr/>
        </p:nvSpPr>
        <p:spPr>
          <a:xfrm>
            <a:off x="6172200" y="1676400"/>
            <a:ext cx="1371600" cy="1371600"/>
          </a:xfrm>
          <a:prstGeom prst="smileyFace">
            <a:avLst>
              <a:gd name="adj" fmla="val -4653"/>
            </a:avLst>
          </a:prstGeom>
          <a:solidFill>
            <a:schemeClr val="accent6">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0" y="1143000"/>
            <a:ext cx="4572000" cy="369332"/>
          </a:xfrm>
          <a:prstGeom prst="rect">
            <a:avLst/>
          </a:prstGeom>
          <a:noFill/>
        </p:spPr>
        <p:txBody>
          <a:bodyPr wrap="square" rtlCol="0">
            <a:spAutoFit/>
          </a:bodyPr>
          <a:lstStyle/>
          <a:p>
            <a:r>
              <a:rPr lang="en-GB" dirty="0" smtClean="0"/>
              <a:t>   Did he guess correctly, and win some points?</a:t>
            </a:r>
            <a:endParaRPr lang="en-US" dirty="0"/>
          </a:p>
        </p:txBody>
      </p:sp>
      <p:sp>
        <p:nvSpPr>
          <p:cNvPr id="10" name="TextBox 9"/>
          <p:cNvSpPr txBox="1"/>
          <p:nvPr/>
        </p:nvSpPr>
        <p:spPr>
          <a:xfrm>
            <a:off x="4572000" y="1143000"/>
            <a:ext cx="4572000" cy="369332"/>
          </a:xfrm>
          <a:prstGeom prst="rect">
            <a:avLst/>
          </a:prstGeom>
          <a:noFill/>
        </p:spPr>
        <p:txBody>
          <a:bodyPr wrap="square" rtlCol="0">
            <a:spAutoFit/>
          </a:bodyPr>
          <a:lstStyle/>
          <a:p>
            <a:r>
              <a:rPr lang="en-GB" dirty="0" smtClean="0"/>
              <a:t>                  Or incorrectly, losing them?</a:t>
            </a:r>
            <a:endParaRPr lang="en-US" dirty="0"/>
          </a:p>
        </p:txBody>
      </p:sp>
      <p:sp>
        <p:nvSpPr>
          <p:cNvPr id="11" name="TextBox 10"/>
          <p:cNvSpPr txBox="1"/>
          <p:nvPr/>
        </p:nvSpPr>
        <p:spPr>
          <a:xfrm>
            <a:off x="685800" y="1600200"/>
            <a:ext cx="7924800" cy="923330"/>
          </a:xfrm>
          <a:prstGeom prst="rect">
            <a:avLst/>
          </a:prstGeom>
          <a:noFill/>
        </p:spPr>
        <p:txBody>
          <a:bodyPr wrap="square" rtlCol="0">
            <a:spAutoFit/>
          </a:bodyPr>
          <a:lstStyle/>
          <a:p>
            <a:pPr algn="ctr"/>
            <a:r>
              <a:rPr lang="en-GB" sz="5400" dirty="0" smtClean="0"/>
              <a:t>Congratulations, Bob!</a:t>
            </a:r>
            <a:endParaRPr lang="en-US" sz="5400" dirty="0"/>
          </a:p>
        </p:txBody>
      </p:sp>
      <p:sp>
        <p:nvSpPr>
          <p:cNvPr id="13" name="TextBox 12"/>
          <p:cNvSpPr txBox="1"/>
          <p:nvPr/>
        </p:nvSpPr>
        <p:spPr>
          <a:xfrm>
            <a:off x="3810000" y="2286000"/>
            <a:ext cx="1752600" cy="1323439"/>
          </a:xfrm>
          <a:prstGeom prst="rect">
            <a:avLst/>
          </a:prstGeom>
          <a:noFill/>
        </p:spPr>
        <p:txBody>
          <a:bodyPr wrap="square" rtlCol="0">
            <a:spAutoFit/>
          </a:bodyPr>
          <a:lstStyle/>
          <a:p>
            <a:pPr algn="ctr"/>
            <a:r>
              <a:rPr lang="en-GB" sz="8000" dirty="0" smtClean="0">
                <a:solidFill>
                  <a:srgbClr val="FF0000"/>
                </a:solidFill>
              </a:rPr>
              <a:t>40</a:t>
            </a:r>
            <a:endParaRPr lang="en-US" sz="8000" dirty="0">
              <a:solidFill>
                <a:srgbClr val="FF0000"/>
              </a:solidFill>
            </a:endParaRPr>
          </a:p>
        </p:txBody>
      </p:sp>
      <p:sp>
        <p:nvSpPr>
          <p:cNvPr id="14" name="TextBox 13"/>
          <p:cNvSpPr txBox="1"/>
          <p:nvPr/>
        </p:nvSpPr>
        <p:spPr>
          <a:xfrm>
            <a:off x="2057400" y="5029200"/>
            <a:ext cx="5257800" cy="646331"/>
          </a:xfrm>
          <a:prstGeom prst="rect">
            <a:avLst/>
          </a:prstGeom>
          <a:noFill/>
        </p:spPr>
        <p:txBody>
          <a:bodyPr wrap="square" rtlCol="0">
            <a:spAutoFit/>
          </a:bodyPr>
          <a:lstStyle/>
          <a:p>
            <a:pPr algn="ctr"/>
            <a:r>
              <a:rPr lang="en-GB" dirty="0" smtClean="0"/>
              <a:t>Arsenal won, and the multiplier caused bob to win triple his points back.</a:t>
            </a:r>
            <a:endParaRPr lang="en-US" dirty="0"/>
          </a:p>
        </p:txBody>
      </p:sp>
      <p:sp>
        <p:nvSpPr>
          <p:cNvPr id="15" name="TextBox 14"/>
          <p:cNvSpPr txBox="1"/>
          <p:nvPr/>
        </p:nvSpPr>
        <p:spPr>
          <a:xfrm>
            <a:off x="5295900" y="2286000"/>
            <a:ext cx="1752600" cy="1323439"/>
          </a:xfrm>
          <a:prstGeom prst="rect">
            <a:avLst/>
          </a:prstGeom>
          <a:noFill/>
        </p:spPr>
        <p:txBody>
          <a:bodyPr wrap="square" rtlCol="0">
            <a:spAutoFit/>
          </a:bodyPr>
          <a:lstStyle/>
          <a:p>
            <a:pPr algn="ctr"/>
            <a:r>
              <a:rPr lang="en-GB" sz="8000" dirty="0" smtClean="0">
                <a:solidFill>
                  <a:srgbClr val="FF0000"/>
                </a:solidFill>
              </a:rPr>
              <a:t>+30</a:t>
            </a:r>
            <a:endParaRPr lang="en-US" sz="8000" dirty="0">
              <a:solidFill>
                <a:srgbClr val="FF0000"/>
              </a:solidFill>
            </a:endParaRPr>
          </a:p>
        </p:txBody>
      </p:sp>
      <p:sp>
        <p:nvSpPr>
          <p:cNvPr id="17" name="TextBox 16"/>
          <p:cNvSpPr txBox="1"/>
          <p:nvPr/>
        </p:nvSpPr>
        <p:spPr>
          <a:xfrm>
            <a:off x="1752600" y="5791200"/>
            <a:ext cx="6172200" cy="369332"/>
          </a:xfrm>
          <a:prstGeom prst="rect">
            <a:avLst/>
          </a:prstGeom>
          <a:noFill/>
        </p:spPr>
        <p:txBody>
          <a:bodyPr wrap="square" rtlCol="0">
            <a:spAutoFit/>
          </a:bodyPr>
          <a:lstStyle/>
          <a:p>
            <a:pPr algn="ctr"/>
            <a:r>
              <a:rPr lang="en-GB" dirty="0" smtClean="0"/>
              <a:t>Bob is now one step closer to becoming player of the week!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47"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1" nodeType="clickEffect">
                                  <p:stCondLst>
                                    <p:cond delay="0"/>
                                  </p:stCondLst>
                                  <p:childTnLst>
                                    <p:animMotion origin="layout" path="M 0 0 L 0.25834 0.23334 " pathEditMode="relative" ptsTypes="AA">
                                      <p:cBhvr>
                                        <p:cTn id="33" dur="500" fill="hold"/>
                                        <p:tgtEl>
                                          <p:spTgt spid="7"/>
                                        </p:tgtEl>
                                        <p:attrNameLst>
                                          <p:attrName>ppt_x</p:attrName>
                                          <p:attrName>ppt_y</p:attrName>
                                        </p:attrNameLst>
                                      </p:cBhvr>
                                    </p:animMotion>
                                  </p:childTnLst>
                                </p:cTn>
                              </p:par>
                              <p:par>
                                <p:cTn id="34" presetID="47" presetClass="exit" presetSubtype="0" fill="hold" grpId="1" nodeType="withEffect">
                                  <p:stCondLst>
                                    <p:cond delay="0"/>
                                  </p:stCondLst>
                                  <p:childTnLst>
                                    <p:animEffect transition="out" filter="fade">
                                      <p:cBhvr>
                                        <p:cTn id="35" dur="500"/>
                                        <p:tgtEl>
                                          <p:spTgt spid="8"/>
                                        </p:tgtEl>
                                      </p:cBhvr>
                                    </p:animEffect>
                                    <p:anim calcmode="lin" valueType="num">
                                      <p:cBhvr>
                                        <p:cTn id="36" dur="500"/>
                                        <p:tgtEl>
                                          <p:spTgt spid="8"/>
                                        </p:tgtEl>
                                        <p:attrNameLst>
                                          <p:attrName>ppt_x</p:attrName>
                                        </p:attrNameLst>
                                      </p:cBhvr>
                                      <p:tavLst>
                                        <p:tav tm="0">
                                          <p:val>
                                            <p:strVal val="ppt_x"/>
                                          </p:val>
                                        </p:tav>
                                        <p:tav tm="100000">
                                          <p:val>
                                            <p:strVal val="ppt_x"/>
                                          </p:val>
                                        </p:tav>
                                      </p:tavLst>
                                    </p:anim>
                                    <p:anim calcmode="lin" valueType="num">
                                      <p:cBhvr>
                                        <p:cTn id="37" dur="500"/>
                                        <p:tgtEl>
                                          <p:spTgt spid="8"/>
                                        </p:tgtEl>
                                        <p:attrNameLst>
                                          <p:attrName>ppt_y</p:attrName>
                                        </p:attrNameLst>
                                      </p:cBhvr>
                                      <p:tavLst>
                                        <p:tav tm="0">
                                          <p:val>
                                            <p:strVal val="ppt_y"/>
                                          </p:val>
                                        </p:tav>
                                        <p:tav tm="100000">
                                          <p:val>
                                            <p:strVal val="ppt_y-.1"/>
                                          </p:val>
                                        </p:tav>
                                      </p:tavLst>
                                    </p:anim>
                                    <p:set>
                                      <p:cBhvr>
                                        <p:cTn id="38" dur="1" fill="hold">
                                          <p:stCondLst>
                                            <p:cond delay="499"/>
                                          </p:stCondLst>
                                        </p:cTn>
                                        <p:tgtEl>
                                          <p:spTgt spid="8"/>
                                        </p:tgtEl>
                                        <p:attrNameLst>
                                          <p:attrName>style.visibility</p:attrName>
                                        </p:attrNameLst>
                                      </p:cBhvr>
                                      <p:to>
                                        <p:strVal val="hidden"/>
                                      </p:to>
                                    </p:set>
                                  </p:childTnLst>
                                </p:cTn>
                              </p:par>
                              <p:par>
                                <p:cTn id="39" presetID="47" presetClass="exit" presetSubtype="0" fill="hold" grpId="1" nodeType="withEffect">
                                  <p:stCondLst>
                                    <p:cond delay="0"/>
                                  </p:stCondLst>
                                  <p:childTnLst>
                                    <p:animEffect transition="out" filter="fade">
                                      <p:cBhvr>
                                        <p:cTn id="40" dur="500"/>
                                        <p:tgtEl>
                                          <p:spTgt spid="10"/>
                                        </p:tgtEl>
                                      </p:cBhvr>
                                    </p:animEffect>
                                    <p:anim calcmode="lin" valueType="num">
                                      <p:cBhvr>
                                        <p:cTn id="41" dur="500"/>
                                        <p:tgtEl>
                                          <p:spTgt spid="10"/>
                                        </p:tgtEl>
                                        <p:attrNameLst>
                                          <p:attrName>ppt_x</p:attrName>
                                        </p:attrNameLst>
                                      </p:cBhvr>
                                      <p:tavLst>
                                        <p:tav tm="0">
                                          <p:val>
                                            <p:strVal val="ppt_x"/>
                                          </p:val>
                                        </p:tav>
                                        <p:tav tm="100000">
                                          <p:val>
                                            <p:strVal val="ppt_x"/>
                                          </p:val>
                                        </p:tav>
                                      </p:tavLst>
                                    </p:anim>
                                    <p:anim calcmode="lin" valueType="num">
                                      <p:cBhvr>
                                        <p:cTn id="42" dur="500"/>
                                        <p:tgtEl>
                                          <p:spTgt spid="10"/>
                                        </p:tgtEl>
                                        <p:attrNameLst>
                                          <p:attrName>ppt_y</p:attrName>
                                        </p:attrNameLst>
                                      </p:cBhvr>
                                      <p:tavLst>
                                        <p:tav tm="0">
                                          <p:val>
                                            <p:strVal val="ppt_y"/>
                                          </p:val>
                                        </p:tav>
                                        <p:tav tm="100000">
                                          <p:val>
                                            <p:strVal val="ppt_y-.1"/>
                                          </p:val>
                                        </p:tav>
                                      </p:tavLst>
                                    </p:anim>
                                    <p:set>
                                      <p:cBhvr>
                                        <p:cTn id="43" dur="1" fill="hold">
                                          <p:stCondLst>
                                            <p:cond delay="499"/>
                                          </p:stCondLst>
                                        </p:cTn>
                                        <p:tgtEl>
                                          <p:spTgt spid="10"/>
                                        </p:tgtEl>
                                        <p:attrNameLst>
                                          <p:attrName>style.visibility</p:attrName>
                                        </p:attrNameLst>
                                      </p:cBhvr>
                                      <p:to>
                                        <p:strVal val="hidden"/>
                                      </p:to>
                                    </p:set>
                                  </p:childTnLst>
                                </p:cTn>
                              </p:par>
                              <p:par>
                                <p:cTn id="44" presetID="47" presetClass="exit" presetSubtype="0" fill="hold" grpId="1" nodeType="withEffect">
                                  <p:stCondLst>
                                    <p:cond delay="0"/>
                                  </p:stCondLst>
                                  <p:childTnLst>
                                    <p:animEffect transition="out" filter="fade">
                                      <p:cBhvr>
                                        <p:cTn id="45" dur="500"/>
                                        <p:tgtEl>
                                          <p:spTgt spid="9"/>
                                        </p:tgtEl>
                                      </p:cBhvr>
                                    </p:animEffect>
                                    <p:anim calcmode="lin" valueType="num">
                                      <p:cBhvr>
                                        <p:cTn id="46" dur="500"/>
                                        <p:tgtEl>
                                          <p:spTgt spid="9"/>
                                        </p:tgtEl>
                                        <p:attrNameLst>
                                          <p:attrName>ppt_x</p:attrName>
                                        </p:attrNameLst>
                                      </p:cBhvr>
                                      <p:tavLst>
                                        <p:tav tm="0">
                                          <p:val>
                                            <p:strVal val="ppt_x"/>
                                          </p:val>
                                        </p:tav>
                                        <p:tav tm="100000">
                                          <p:val>
                                            <p:strVal val="ppt_x"/>
                                          </p:val>
                                        </p:tav>
                                      </p:tavLst>
                                    </p:anim>
                                    <p:anim calcmode="lin" valueType="num">
                                      <p:cBhvr>
                                        <p:cTn id="47" dur="500"/>
                                        <p:tgtEl>
                                          <p:spTgt spid="9"/>
                                        </p:tgtEl>
                                        <p:attrNameLst>
                                          <p:attrName>ppt_y</p:attrName>
                                        </p:attrNameLst>
                                      </p:cBhvr>
                                      <p:tavLst>
                                        <p:tav tm="0">
                                          <p:val>
                                            <p:strVal val="ppt_y"/>
                                          </p:val>
                                        </p:tav>
                                        <p:tav tm="100000">
                                          <p:val>
                                            <p:strVal val="ppt_y-.1"/>
                                          </p:val>
                                        </p:tav>
                                      </p:tavLst>
                                    </p:anim>
                                    <p:set>
                                      <p:cBhvr>
                                        <p:cTn id="48" dur="1" fill="hold">
                                          <p:stCondLst>
                                            <p:cond delay="499"/>
                                          </p:stCondLst>
                                        </p:cTn>
                                        <p:tgtEl>
                                          <p:spTgt spid="9"/>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childTnLst>
                          </p:cTn>
                        </p:par>
                        <p:par>
                          <p:cTn id="52" fill="hold">
                            <p:stCondLst>
                              <p:cond delay="500"/>
                            </p:stCondLst>
                            <p:childTnLst>
                              <p:par>
                                <p:cTn id="53" presetID="47" presetClass="entr" presetSubtype="0"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par>
                          <p:cTn id="58" fill="hold">
                            <p:stCondLst>
                              <p:cond delay="1500"/>
                            </p:stCondLst>
                            <p:childTnLst>
                              <p:par>
                                <p:cTn id="59" presetID="42"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ppt_x</p:attrName>
                                        </p:attrNameLst>
                                      </p:cBhvr>
                                      <p:tavLst>
                                        <p:tav tm="0">
                                          <p:val>
                                            <p:strVal val="#ppt_x"/>
                                          </p:val>
                                        </p:tav>
                                        <p:tav tm="100000">
                                          <p:val>
                                            <p:strVal val="#ppt_x"/>
                                          </p:val>
                                        </p:tav>
                                      </p:tavLst>
                                    </p:anim>
                                    <p:anim calcmode="lin" valueType="num">
                                      <p:cBhvr>
                                        <p:cTn id="6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1000"/>
                                        <p:tgtEl>
                                          <p:spTgt spid="14"/>
                                        </p:tgtEl>
                                      </p:cBhvr>
                                    </p:animEffect>
                                    <p:anim calcmode="lin" valueType="num">
                                      <p:cBhvr>
                                        <p:cTn id="69" dur="1000" fill="hold"/>
                                        <p:tgtEl>
                                          <p:spTgt spid="14"/>
                                        </p:tgtEl>
                                        <p:attrNameLst>
                                          <p:attrName>ppt_x</p:attrName>
                                        </p:attrNameLst>
                                      </p:cBhvr>
                                      <p:tavLst>
                                        <p:tav tm="0">
                                          <p:val>
                                            <p:strVal val="#ppt_x"/>
                                          </p:val>
                                        </p:tav>
                                        <p:tav tm="100000">
                                          <p:val>
                                            <p:strVal val="#ppt_x"/>
                                          </p:val>
                                        </p:tav>
                                      </p:tavLst>
                                    </p:anim>
                                    <p:anim calcmode="lin" valueType="num">
                                      <p:cBhvr>
                                        <p:cTn id="70" dur="1000" fill="hold"/>
                                        <p:tgtEl>
                                          <p:spTgt spid="14"/>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42" presetClass="entr" presetSubtype="0" fill="hold" grpId="0" nodeType="afterEffect">
                                  <p:stCondLst>
                                    <p:cond delay="250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anim calcmode="lin" valueType="num">
                                      <p:cBhvr>
                                        <p:cTn id="75" dur="1000" fill="hold"/>
                                        <p:tgtEl>
                                          <p:spTgt spid="15"/>
                                        </p:tgtEl>
                                        <p:attrNameLst>
                                          <p:attrName>ppt_x</p:attrName>
                                        </p:attrNameLst>
                                      </p:cBhvr>
                                      <p:tavLst>
                                        <p:tav tm="0">
                                          <p:val>
                                            <p:strVal val="#ppt_x"/>
                                          </p:val>
                                        </p:tav>
                                        <p:tav tm="100000">
                                          <p:val>
                                            <p:strVal val="#ppt_x"/>
                                          </p:val>
                                        </p:tav>
                                      </p:tavLst>
                                    </p:anim>
                                    <p:anim calcmode="lin" valueType="num">
                                      <p:cBhvr>
                                        <p:cTn id="76" dur="1000" fill="hold"/>
                                        <p:tgtEl>
                                          <p:spTgt spid="15"/>
                                        </p:tgtEl>
                                        <p:attrNameLst>
                                          <p:attrName>ppt_y</p:attrName>
                                        </p:attrNameLst>
                                      </p:cBhvr>
                                      <p:tavLst>
                                        <p:tav tm="0">
                                          <p:val>
                                            <p:strVal val="#ppt_y+.1"/>
                                          </p:val>
                                        </p:tav>
                                        <p:tav tm="100000">
                                          <p:val>
                                            <p:strVal val="#ppt_y"/>
                                          </p:val>
                                        </p:tav>
                                      </p:tavLst>
                                    </p:anim>
                                  </p:childTnLst>
                                </p:cTn>
                              </p:par>
                            </p:childTnLst>
                          </p:cTn>
                        </p:par>
                        <p:par>
                          <p:cTn id="77" fill="hold">
                            <p:stCondLst>
                              <p:cond delay="4500"/>
                            </p:stCondLst>
                            <p:childTnLst>
                              <p:par>
                                <p:cTn id="78" presetID="10" presetClass="exit" presetSubtype="0" fill="hold" grpId="1" nodeType="afterEffect">
                                  <p:stCondLst>
                                    <p:cond delay="0"/>
                                  </p:stCondLst>
                                  <p:childTnLst>
                                    <p:animEffect transition="out" filter="fade">
                                      <p:cBhvr>
                                        <p:cTn id="79" dur="1000"/>
                                        <p:tgtEl>
                                          <p:spTgt spid="15"/>
                                        </p:tgtEl>
                                      </p:cBhvr>
                                    </p:animEffect>
                                    <p:set>
                                      <p:cBhvr>
                                        <p:cTn id="80" dur="1" fill="hold">
                                          <p:stCondLst>
                                            <p:cond delay="999"/>
                                          </p:stCondLst>
                                        </p:cTn>
                                        <p:tgtEl>
                                          <p:spTgt spid="15"/>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13"/>
                                        </p:tgtEl>
                                      </p:cBhvr>
                                    </p:animEffect>
                                    <p:set>
                                      <p:cBhvr>
                                        <p:cTn id="83" dur="1" fill="hold">
                                          <p:stCondLst>
                                            <p:cond delay="499"/>
                                          </p:stCondLst>
                                        </p:cTn>
                                        <p:tgtEl>
                                          <p:spTgt spid="13"/>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500"/>
                                        <p:tgtEl>
                                          <p:spTgt spid="16"/>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1000"/>
                                        <p:tgtEl>
                                          <p:spTgt spid="17"/>
                                        </p:tgtEl>
                                      </p:cBhvr>
                                    </p:animEffect>
                                    <p:anim calcmode="lin" valueType="num">
                                      <p:cBhvr>
                                        <p:cTn id="92" dur="1000" fill="hold"/>
                                        <p:tgtEl>
                                          <p:spTgt spid="17"/>
                                        </p:tgtEl>
                                        <p:attrNameLst>
                                          <p:attrName>ppt_x</p:attrName>
                                        </p:attrNameLst>
                                      </p:cBhvr>
                                      <p:tavLst>
                                        <p:tav tm="0">
                                          <p:val>
                                            <p:strVal val="#ppt_x"/>
                                          </p:val>
                                        </p:tav>
                                        <p:tav tm="100000">
                                          <p:val>
                                            <p:strVal val="#ppt_x"/>
                                          </p:val>
                                        </p:tav>
                                      </p:tavLst>
                                    </p:anim>
                                    <p:anim calcmode="lin" valueType="num">
                                      <p:cBhvr>
                                        <p:cTn id="9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7" grpId="0" animBg="1"/>
      <p:bldP spid="7" grpId="1" animBg="1"/>
      <p:bldP spid="8" grpId="0" animBg="1"/>
      <p:bldP spid="8" grpId="1" animBg="1"/>
      <p:bldP spid="9" grpId="0"/>
      <p:bldP spid="9" grpId="1"/>
      <p:bldP spid="10" grpId="0"/>
      <p:bldP spid="10" grpId="1"/>
      <p:bldP spid="11" grpId="0"/>
      <p:bldP spid="13" grpId="0"/>
      <p:bldP spid="13" grpId="1"/>
      <p:bldP spid="14" grpId="0"/>
      <p:bldP spid="15" grpId="0"/>
      <p:bldP spid="15" grpId="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2000"/>
          </a:xfrm>
          <a:prstGeom prst="rect">
            <a:avLst/>
          </a:prstGeom>
          <a:solidFill>
            <a:srgbClr val="000000">
              <a:alpha val="9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smtClean="0">
                <a:solidFill>
                  <a:schemeClr val="bg1"/>
                </a:solidFill>
                <a:latin typeface="Segoe UI Semibold" pitchFamily="34" charset="0"/>
              </a:rPr>
              <a:t>What is a League Table?</a:t>
            </a:r>
            <a:endParaRPr lang="en-US" sz="4800" dirty="0">
              <a:solidFill>
                <a:schemeClr val="bg1"/>
              </a:solidFill>
              <a:latin typeface="Segoe UI Semibold" pitchFamily="34" charset="0"/>
            </a:endParaRPr>
          </a:p>
        </p:txBody>
      </p:sp>
    </p:spTree>
    <p:extLst>
      <p:ext uri="{BB962C8B-B14F-4D97-AF65-F5344CB8AC3E}">
        <p14:creationId xmlns:p14="http://schemas.microsoft.com/office/powerpoint/2010/main" val="3465895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793</TotalTime>
  <Words>1739</Words>
  <Application>Microsoft Office PowerPoint</Application>
  <PresentationFormat>On-screen Show (4:3)</PresentationFormat>
  <Paragraphs>314</Paragraphs>
  <Slides>33</Slides>
  <Notes>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Jonny</dc:creator>
  <cp:lastModifiedBy>Kaeze PhoeniX</cp:lastModifiedBy>
  <cp:revision>136</cp:revision>
  <dcterms:created xsi:type="dcterms:W3CDTF">2012-11-21T20:08:00Z</dcterms:created>
  <dcterms:modified xsi:type="dcterms:W3CDTF">2012-12-03T00:31:39Z</dcterms:modified>
</cp:coreProperties>
</file>