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7" r:id="rId12"/>
    <p:sldId id="268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42" autoAdjust="0"/>
    <p:restoredTop sz="94660"/>
  </p:normalViewPr>
  <p:slideViewPr>
    <p:cSldViewPr>
      <p:cViewPr varScale="1">
        <p:scale>
          <a:sx n="69" d="100"/>
          <a:sy n="69" d="100"/>
        </p:scale>
        <p:origin x="-1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A43C3E78-A9DA-4767-A431-9AE606CF8783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7E1852-2D7F-4089-9166-827EA02DB8FE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27125" y="711200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4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41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1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032BD9A-507D-42D7-8186-895672DBB8A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0860C-3A1C-4B96-BF34-F840CD4BFBD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CE390-1E6A-4BCF-B6D7-494F7F2D51A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D8B1-4D74-4257-9A3F-C711517D0B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C21CA-C966-4652-B150-51DBCC96A9F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EDDE2-CF10-4A8A-A07E-4D9245DAA43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0E985-CBBE-4C5D-9C45-7325C3DADA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F7277-4305-448D-BAF7-5875D0CFBA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CE021-4D42-4852-8575-9FD0023F83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5A223-9864-4030-8DEA-97416A8EC7C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A9099-A104-4B75-9526-1799660865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087B4F-57CB-4AEA-807A-DE83349CFF7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971550" y="2492375"/>
            <a:ext cx="6770688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sz="3600" u="sng">
                <a:latin typeface="Arial" charset="0"/>
              </a:rPr>
              <a:t>COMP2</a:t>
            </a:r>
          </a:p>
          <a:p>
            <a:r>
              <a:rPr lang="en-GB" sz="3600">
                <a:latin typeface="Arial" charset="0"/>
              </a:rPr>
              <a:t>Hardware and Software</a:t>
            </a:r>
          </a:p>
          <a:p>
            <a:r>
              <a:rPr lang="en-GB" sz="3600">
                <a:latin typeface="Arial" charset="0"/>
              </a:rPr>
              <a:t>Classification of Software</a:t>
            </a:r>
          </a:p>
          <a:p>
            <a:r>
              <a:rPr lang="en-GB" sz="3600">
                <a:latin typeface="Arial" charset="0"/>
              </a:rPr>
              <a:t>System Software</a:t>
            </a:r>
          </a:p>
          <a:p>
            <a:r>
              <a:rPr lang="en-GB" sz="3600">
                <a:latin typeface="Arial" charset="0"/>
              </a:rPr>
              <a:t>Application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98525"/>
            <a:ext cx="7793037" cy="777875"/>
          </a:xfrm>
        </p:spPr>
        <p:txBody>
          <a:bodyPr/>
          <a:lstStyle/>
          <a:p>
            <a:r>
              <a:rPr lang="en-GB"/>
              <a:t>Special Purpose Software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Char char="·"/>
            </a:pPr>
            <a:r>
              <a:rPr lang="en-GB"/>
              <a:t>This is written to perform a specific tasks for the an end user</a:t>
            </a:r>
          </a:p>
          <a:p>
            <a:r>
              <a:rPr lang="en-GB"/>
              <a:t>Examples</a:t>
            </a:r>
          </a:p>
          <a:p>
            <a:pPr lvl="1"/>
            <a:r>
              <a:rPr lang="en-GB"/>
              <a:t>Payroll</a:t>
            </a:r>
          </a:p>
          <a:p>
            <a:pPr lvl="1"/>
            <a:r>
              <a:rPr lang="en-GB"/>
              <a:t>Stock control</a:t>
            </a:r>
          </a:p>
          <a:p>
            <a:pPr lvl="1"/>
            <a:r>
              <a:rPr lang="en-GB"/>
              <a:t>Hospital appointments</a:t>
            </a:r>
          </a:p>
          <a:p>
            <a:pPr lvl="1"/>
            <a:r>
              <a:rPr lang="en-GB"/>
              <a:t>College timetabling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Bespoke Software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9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This is software specially written or commission to perform a particular task for one company or individual.</a:t>
            </a:r>
          </a:p>
          <a:p>
            <a:pPr>
              <a:lnSpc>
                <a:spcPct val="90000"/>
              </a:lnSpc>
            </a:pPr>
            <a:r>
              <a:rPr lang="en-GB" sz="2400"/>
              <a:t>Bespoke software is sometimes referred to as tailor-made software.</a:t>
            </a:r>
          </a:p>
          <a:p>
            <a:pPr>
              <a:lnSpc>
                <a:spcPct val="90000"/>
              </a:lnSpc>
            </a:pPr>
            <a:r>
              <a:rPr lang="en-GB" sz="240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Designed to do what ever the end user wants.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Can be written to be compatible with existing data, hardware and software.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It will not include unwanted features.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Can perform a task for an individual or where there is no appropriate software currently available.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Off-the-shelf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4038600"/>
          </a:xfrm>
        </p:spPr>
        <p:txBody>
          <a:bodyPr/>
          <a:lstStyle/>
          <a:p>
            <a:r>
              <a:rPr lang="en-GB" sz="2800"/>
              <a:t>This is software that is readily commercially available.  It has been write to be useful to a wide range of end users.</a:t>
            </a:r>
          </a:p>
          <a:p>
            <a:r>
              <a:rPr lang="en-GB" sz="2800"/>
              <a:t>Advantages.</a:t>
            </a:r>
          </a:p>
          <a:p>
            <a:pPr lvl="1"/>
            <a:r>
              <a:rPr lang="en-GB" sz="1800"/>
              <a:t>This is the “less expensive” option as the development costs are shared across a wide customer base.</a:t>
            </a:r>
          </a:p>
          <a:p>
            <a:pPr lvl="1"/>
            <a:r>
              <a:rPr lang="en-GB" sz="1800"/>
              <a:t>Software can be bought and installed straight away.</a:t>
            </a:r>
          </a:p>
          <a:p>
            <a:pPr lvl="1"/>
            <a:r>
              <a:rPr lang="en-GB" sz="1800"/>
              <a:t>The software will probably contain less bugs than bespoke software as it is tried and tested.</a:t>
            </a:r>
          </a:p>
          <a:p>
            <a:pPr lvl="1"/>
            <a:r>
              <a:rPr lang="en-GB" sz="1800"/>
              <a:t>Training and support material may be widely used.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98525"/>
            <a:ext cx="7793037" cy="777875"/>
          </a:xfrm>
        </p:spPr>
        <p:txBody>
          <a:bodyPr/>
          <a:lstStyle/>
          <a:p>
            <a:r>
              <a:rPr lang="en-GB"/>
              <a:t>Software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772400" cy="3962400"/>
          </a:xfrm>
        </p:spPr>
        <p:txBody>
          <a:bodyPr/>
          <a:lstStyle/>
          <a:p>
            <a:r>
              <a:rPr lang="en-GB" sz="2800" i="1" u="sng"/>
              <a:t>Software</a:t>
            </a:r>
            <a:r>
              <a:rPr lang="en-GB" sz="2800"/>
              <a:t/>
            </a:r>
            <a:br>
              <a:rPr lang="en-GB" sz="2800"/>
            </a:br>
            <a:r>
              <a:rPr lang="en-GB" sz="2800"/>
              <a:t>This is the name given to all the programs (sequence of instructions) that can run on a computer.  Computer programs tell the computer what to do in response to a command or an event.</a:t>
            </a:r>
            <a:br>
              <a:rPr lang="en-GB" sz="2800"/>
            </a:br>
            <a:r>
              <a:rPr lang="en-GB" sz="2800"/>
              <a:t>There are two main types of software.</a:t>
            </a:r>
          </a:p>
          <a:p>
            <a:pPr lvl="1"/>
            <a:r>
              <a:rPr lang="en-GB" sz="2400"/>
              <a:t>Systems software</a:t>
            </a:r>
          </a:p>
          <a:p>
            <a:pPr lvl="1"/>
            <a:r>
              <a:rPr lang="en-GB" sz="2400"/>
              <a:t>Application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Hardware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544887"/>
          </a:xfrm>
        </p:spPr>
        <p:txBody>
          <a:bodyPr/>
          <a:lstStyle/>
          <a:p>
            <a:r>
              <a:rPr lang="en-GB" i="1" u="sng"/>
              <a:t>Hardware</a:t>
            </a:r>
            <a:endParaRPr lang="en-GB"/>
          </a:p>
          <a:p>
            <a:pPr lvl="1"/>
            <a:r>
              <a:rPr lang="en-GB"/>
              <a:t>This is the name given to the physical components (electronic circuits) of the computer system.</a:t>
            </a:r>
          </a:p>
          <a:p>
            <a:pPr lvl="1"/>
            <a:r>
              <a:rPr lang="en-GB"/>
              <a:t>E.g.Processor, Storage Devices, Input and Output Peripherals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Systems Software</a:t>
            </a:r>
            <a:endParaRPr lang="en-GB" u="sng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Defined as software which enables the user to operate a computer.</a:t>
            </a:r>
          </a:p>
          <a:p>
            <a:pPr>
              <a:lnSpc>
                <a:spcPct val="90000"/>
              </a:lnSpc>
            </a:pPr>
            <a:r>
              <a:rPr lang="en-GB"/>
              <a:t>Software that provides an interface between the user and the computer.</a:t>
            </a:r>
          </a:p>
          <a:p>
            <a:pPr>
              <a:lnSpc>
                <a:spcPct val="90000"/>
              </a:lnSpc>
            </a:pPr>
            <a:r>
              <a:rPr lang="en-GB"/>
              <a:t>Programs to manage the computer hardware.</a:t>
            </a:r>
          </a:p>
          <a:p>
            <a:pPr>
              <a:lnSpc>
                <a:spcPct val="90000"/>
              </a:lnSpc>
            </a:pPr>
            <a:r>
              <a:rPr lang="en-GB"/>
              <a:t>Programs that support the operation of the computer.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Systems Software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7772400" cy="4114800"/>
          </a:xfrm>
        </p:spPr>
        <p:txBody>
          <a:bodyPr/>
          <a:lstStyle/>
          <a:p>
            <a:r>
              <a:rPr lang="en-GB" sz="2800"/>
              <a:t>The main types of system software include:</a:t>
            </a:r>
          </a:p>
          <a:p>
            <a:pPr lvl="1"/>
            <a:r>
              <a:rPr lang="en-GB"/>
              <a:t>Operating system software</a:t>
            </a:r>
            <a:endParaRPr lang="en-GB" sz="2400"/>
          </a:p>
          <a:p>
            <a:pPr lvl="1"/>
            <a:r>
              <a:rPr lang="en-GB"/>
              <a:t>Library programs</a:t>
            </a:r>
          </a:p>
          <a:p>
            <a:pPr lvl="1"/>
            <a:r>
              <a:rPr lang="en-GB"/>
              <a:t>Utility programs</a:t>
            </a:r>
          </a:p>
          <a:p>
            <a:pPr lvl="1"/>
            <a:r>
              <a:rPr lang="en-GB"/>
              <a:t>Compilers, assemblers, translators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Operating System Software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Tx/>
              <a:buChar char="•"/>
            </a:pPr>
            <a:r>
              <a:rPr lang="en-GB" sz="2800"/>
              <a:t>The </a:t>
            </a:r>
            <a:r>
              <a:rPr lang="en-GB" sz="2800" b="1"/>
              <a:t>operating system</a:t>
            </a:r>
            <a:r>
              <a:rPr lang="en-GB" sz="2800"/>
              <a:t>  is a set of programs that are essential for the computer to be able to operate.  The following are examples of functions performed by an operating system.</a:t>
            </a:r>
          </a:p>
          <a:p>
            <a:pPr lvl="1">
              <a:buSzTx/>
              <a:buFontTx/>
              <a:buChar char="•"/>
            </a:pPr>
            <a:r>
              <a:rPr lang="en-GB" sz="2400"/>
              <a:t>Manage the execution of programs</a:t>
            </a:r>
          </a:p>
          <a:p>
            <a:pPr lvl="1">
              <a:buSzTx/>
              <a:buFontTx/>
              <a:buChar char="•"/>
            </a:pPr>
            <a:r>
              <a:rPr lang="en-GB" sz="2400"/>
              <a:t>Provide a GUI</a:t>
            </a:r>
          </a:p>
          <a:p>
            <a:pPr lvl="1">
              <a:buSzTx/>
              <a:buFontTx/>
              <a:buChar char="•"/>
            </a:pPr>
            <a:r>
              <a:rPr lang="en-GB" sz="2400"/>
              <a:t>Managing the backup store and the RAM</a:t>
            </a:r>
          </a:p>
          <a:p>
            <a:pPr lvl="1">
              <a:buSzTx/>
              <a:buFontTx/>
              <a:buChar char="•"/>
            </a:pPr>
            <a:r>
              <a:rPr lang="en-GB" sz="2400"/>
              <a:t>Managing the computer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685800"/>
            <a:ext cx="6248400" cy="1066800"/>
          </a:xfrm>
        </p:spPr>
        <p:txBody>
          <a:bodyPr/>
          <a:lstStyle/>
          <a:p>
            <a:r>
              <a:rPr lang="en-GB" sz="3600"/>
              <a:t>Utility and Library Programs, Assemblers and Compilers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GB" sz="2000" i="1" u="sng"/>
              <a:t>Utility programs</a:t>
            </a:r>
            <a:r>
              <a:rPr lang="en-GB" sz="2000"/>
              <a:t> 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000"/>
              <a:t>Provide other common useful functions for operating the computer.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000"/>
              <a:t>E.G.  File compression, backing up files, disk defragmenter, anti-virus software.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GB" sz="2000" i="1" u="sng"/>
              <a:t>Library programs</a:t>
            </a:r>
            <a:r>
              <a:rPr lang="en-GB" sz="2000"/>
              <a:t> 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000"/>
              <a:t>Are </a:t>
            </a:r>
            <a:r>
              <a:rPr lang="en-GB" sz="2000" u="sng"/>
              <a:t>collections</a:t>
            </a:r>
            <a:r>
              <a:rPr lang="en-GB" sz="2000"/>
              <a:t> of useful programs available to </a:t>
            </a:r>
            <a:r>
              <a:rPr lang="en-GB" sz="2000" u="sng"/>
              <a:t>ALL</a:t>
            </a:r>
            <a:r>
              <a:rPr lang="en-GB" sz="2000"/>
              <a:t> users of network.  These can often be used easily within other programs. 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000"/>
              <a:t>E.G.  A library of programs that can search, sort or format data.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GB" sz="2000" i="1" u="sng"/>
              <a:t>Assemblers, Interpreters</a:t>
            </a:r>
            <a:r>
              <a:rPr lang="en-GB" sz="2000"/>
              <a:t>  and C</a:t>
            </a:r>
            <a:r>
              <a:rPr lang="en-GB" sz="2000" i="1" u="sng"/>
              <a:t>ompilers</a:t>
            </a:r>
            <a:r>
              <a:rPr lang="en-GB" sz="2000"/>
              <a:t> 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000"/>
              <a:t>Enables software to be produce and maintained.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98525"/>
            <a:ext cx="7793037" cy="777875"/>
          </a:xfrm>
        </p:spPr>
        <p:txBody>
          <a:bodyPr/>
          <a:lstStyle/>
          <a:p>
            <a:r>
              <a:rPr lang="en-GB"/>
              <a:t>Applications Software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u="sng"/>
              <a:t>Applications software</a:t>
            </a:r>
          </a:p>
          <a:p>
            <a:pPr lvl="1">
              <a:lnSpc>
                <a:spcPct val="90000"/>
              </a:lnSpc>
            </a:pPr>
            <a:r>
              <a:rPr lang="en-GB" sz="2600"/>
              <a:t>Programs that are design to carry out a task for an end user.</a:t>
            </a:r>
          </a:p>
          <a:p>
            <a:pPr lvl="1">
              <a:lnSpc>
                <a:spcPct val="90000"/>
              </a:lnSpc>
            </a:pPr>
            <a:r>
              <a:rPr lang="en-GB" sz="2600"/>
              <a:t>Examples</a:t>
            </a:r>
          </a:p>
          <a:p>
            <a:pPr lvl="2">
              <a:lnSpc>
                <a:spcPct val="90000"/>
              </a:lnSpc>
            </a:pPr>
            <a:r>
              <a:rPr lang="en-GB" sz="2200"/>
              <a:t>Word processor</a:t>
            </a:r>
          </a:p>
          <a:p>
            <a:pPr lvl="2">
              <a:lnSpc>
                <a:spcPct val="90000"/>
              </a:lnSpc>
            </a:pPr>
            <a:r>
              <a:rPr lang="en-GB" sz="2200"/>
              <a:t>Payroll</a:t>
            </a:r>
          </a:p>
          <a:p>
            <a:pPr lvl="2">
              <a:lnSpc>
                <a:spcPct val="90000"/>
              </a:lnSpc>
            </a:pPr>
            <a:r>
              <a:rPr lang="en-GB"/>
              <a:t>Stock Control</a:t>
            </a:r>
          </a:p>
          <a:p>
            <a:pPr lvl="2">
              <a:lnSpc>
                <a:spcPct val="90000"/>
              </a:lnSpc>
            </a:pPr>
            <a:r>
              <a:rPr lang="en-GB"/>
              <a:t>Sales</a:t>
            </a:r>
          </a:p>
          <a:p>
            <a:pPr lvl="2">
              <a:lnSpc>
                <a:spcPct val="90000"/>
              </a:lnSpc>
            </a:pPr>
            <a:r>
              <a:rPr lang="en-GB"/>
              <a:t>Invoicing</a:t>
            </a:r>
          </a:p>
          <a:p>
            <a:pPr lvl="2">
              <a:lnSpc>
                <a:spcPct val="90000"/>
              </a:lnSpc>
            </a:pPr>
            <a:r>
              <a:rPr lang="en-GB"/>
              <a:t>Spreadsheet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98525"/>
            <a:ext cx="7793037" cy="777875"/>
          </a:xfrm>
        </p:spPr>
        <p:txBody>
          <a:bodyPr/>
          <a:lstStyle/>
          <a:p>
            <a:r>
              <a:rPr lang="en-GB"/>
              <a:t>General Purpose Software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800"/>
              <a:t> This is used to describe software that can be used for a range of applications. The category of software includes the following packages:</a:t>
            </a:r>
          </a:p>
          <a:p>
            <a:pPr lvl="1">
              <a:lnSpc>
                <a:spcPct val="90000"/>
              </a:lnSpc>
              <a:buFont typeface="Symbol" pitchFamily="18" charset="2"/>
              <a:buChar char="·"/>
            </a:pPr>
            <a:r>
              <a:rPr lang="en-GB" sz="2400"/>
              <a:t>Word processor</a:t>
            </a:r>
          </a:p>
          <a:p>
            <a:pPr lvl="1">
              <a:lnSpc>
                <a:spcPct val="90000"/>
              </a:lnSpc>
              <a:buFont typeface="Symbol" pitchFamily="18" charset="2"/>
              <a:buChar char="·"/>
            </a:pPr>
            <a:r>
              <a:rPr lang="en-GB" sz="2400"/>
              <a:t>Spreadsheet</a:t>
            </a:r>
          </a:p>
          <a:p>
            <a:pPr lvl="1">
              <a:lnSpc>
                <a:spcPct val="90000"/>
              </a:lnSpc>
              <a:buFont typeface="Symbol" pitchFamily="18" charset="2"/>
              <a:buChar char="·"/>
            </a:pPr>
            <a:r>
              <a:rPr lang="en-GB" sz="2400"/>
              <a:t>Database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r>
              <a:rPr lang="en-GB" sz="2800"/>
              <a:t>A spreadsheet can be used for a range of application such as recording employee’s pay, student marks or accounts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183</TotalTime>
  <Words>516</Words>
  <Application>Microsoft Office PowerPoint</Application>
  <PresentationFormat>On-screen Show 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Tahoma</vt:lpstr>
      <vt:lpstr>Wingdings</vt:lpstr>
      <vt:lpstr>Arial</vt:lpstr>
      <vt:lpstr>Symbol</vt:lpstr>
      <vt:lpstr>Blends</vt:lpstr>
      <vt:lpstr>Slide 1</vt:lpstr>
      <vt:lpstr>Software</vt:lpstr>
      <vt:lpstr>Hardware</vt:lpstr>
      <vt:lpstr>Systems Software</vt:lpstr>
      <vt:lpstr>Systems Software</vt:lpstr>
      <vt:lpstr>Operating System Software</vt:lpstr>
      <vt:lpstr>Utility and Library Programs, Assemblers and Compilers</vt:lpstr>
      <vt:lpstr>Applications Software</vt:lpstr>
      <vt:lpstr>General Purpose Software</vt:lpstr>
      <vt:lpstr>Special Purpose Software</vt:lpstr>
      <vt:lpstr>Bespoke Software</vt:lpstr>
      <vt:lpstr>Off-the-shelf</vt:lpstr>
    </vt:vector>
  </TitlesOfParts>
  <Company>Private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Harker</dc:creator>
  <cp:lastModifiedBy>St Mary's College</cp:lastModifiedBy>
  <cp:revision>10</cp:revision>
  <dcterms:created xsi:type="dcterms:W3CDTF">2003-09-13T13:38:53Z</dcterms:created>
  <dcterms:modified xsi:type="dcterms:W3CDTF">2010-09-15T11:06:29Z</dcterms:modified>
</cp:coreProperties>
</file>