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
  </p:notesMasterIdLst>
  <p:handoutMasterIdLst>
    <p:handoutMasterId r:id="rId24"/>
  </p:handoutMasterIdLst>
  <p:sldIdLst>
    <p:sldId id="260" r:id="rId2"/>
    <p:sldId id="261" r:id="rId3"/>
    <p:sldId id="278" r:id="rId4"/>
    <p:sldId id="262" r:id="rId5"/>
    <p:sldId id="263" r:id="rId6"/>
    <p:sldId id="264" r:id="rId7"/>
    <p:sldId id="277" r:id="rId8"/>
    <p:sldId id="265" r:id="rId9"/>
    <p:sldId id="266" r:id="rId10"/>
    <p:sldId id="267" r:id="rId11"/>
    <p:sldId id="268" r:id="rId12"/>
    <p:sldId id="256" r:id="rId13"/>
    <p:sldId id="257" r:id="rId14"/>
    <p:sldId id="269" r:id="rId15"/>
    <p:sldId id="270" r:id="rId16"/>
    <p:sldId id="272" r:id="rId17"/>
    <p:sldId id="273" r:id="rId18"/>
    <p:sldId id="274" r:id="rId19"/>
    <p:sldId id="275" r:id="rId20"/>
    <p:sldId id="258" r:id="rId21"/>
    <p:sldId id="259" r:id="rId22"/>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0" autoAdjust="0"/>
  </p:normalViewPr>
  <p:slideViewPr>
    <p:cSldViewPr>
      <p:cViewPr varScale="1">
        <p:scale>
          <a:sx n="103" d="100"/>
          <a:sy n="103" d="100"/>
        </p:scale>
        <p:origin x="-2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6362E4B9-CC4E-4B9E-96A8-9AB62B0CAAA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atin typeface="Times New Roman" pitchFamily="18" charset="0"/>
              </a:defRPr>
            </a:lvl1pPr>
          </a:lstStyle>
          <a:p>
            <a:pPr>
              <a:defRPr/>
            </a:pPr>
            <a:endParaRPr lang="en-US"/>
          </a:p>
        </p:txBody>
      </p:sp>
      <p:sp>
        <p:nvSpPr>
          <p:cNvPr id="2355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atin typeface="Times New Roman" pitchFamily="18"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itchFamily="18" charset="0"/>
              </a:defRPr>
            </a:lvl1pPr>
          </a:lstStyle>
          <a:p>
            <a:pPr>
              <a:defRPr/>
            </a:pPr>
            <a:fld id="{1FBDAC18-9F7F-43E4-A04D-F120F72808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en-US"/>
            </a:p>
          </p:txBody>
        </p:sp>
      </p:grpSp>
      <p:sp>
        <p:nvSpPr>
          <p:cNvPr id="11271" name="Rectangle 7"/>
          <p:cNvSpPr>
            <a:spLocks noGrp="1" noChangeArrowheads="1"/>
          </p:cNvSpPr>
          <p:nvPr>
            <p:ph type="ctrTitle"/>
          </p:nvPr>
        </p:nvSpPr>
        <p:spPr>
          <a:xfrm>
            <a:off x="228600" y="1427163"/>
            <a:ext cx="8077200" cy="1609725"/>
          </a:xfrm>
        </p:spPr>
        <p:txBody>
          <a:bodyPr/>
          <a:lstStyle>
            <a:lvl1pPr>
              <a:defRPr sz="4600"/>
            </a:lvl1pPr>
          </a:lstStyle>
          <a:p>
            <a:r>
              <a:rPr lang="en-US"/>
              <a:t>Click to edit Master title style</a:t>
            </a:r>
          </a:p>
        </p:txBody>
      </p:sp>
      <p:sp>
        <p:nvSpPr>
          <p:cNvPr id="11272"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smtClean="0"/>
            </a:lvl1pPr>
          </a:lstStyle>
          <a:p>
            <a:pPr>
              <a:defRPr/>
            </a:pPr>
            <a:endParaRPr lang="en-US"/>
          </a:p>
        </p:txBody>
      </p:sp>
      <p:sp>
        <p:nvSpPr>
          <p:cNvPr id="10" name="Rectangle 10"/>
          <p:cNvSpPr>
            <a:spLocks noGrp="1" noChangeArrowheads="1"/>
          </p:cNvSpPr>
          <p:nvPr>
            <p:ph type="ftr" sz="quarter" idx="11"/>
          </p:nvPr>
        </p:nvSpPr>
        <p:spPr>
          <a:xfrm>
            <a:off x="3124200" y="6253163"/>
            <a:ext cx="2895600" cy="457200"/>
          </a:xfrm>
        </p:spPr>
        <p:txBody>
          <a:bodyPr/>
          <a:lstStyle>
            <a:lvl1pPr>
              <a:defRPr smtClean="0"/>
            </a:lvl1pPr>
          </a:lstStyle>
          <a:p>
            <a:pPr>
              <a:defRPr/>
            </a:pPr>
            <a:endParaRPr lang="en-US"/>
          </a:p>
        </p:txBody>
      </p:sp>
      <p:sp>
        <p:nvSpPr>
          <p:cNvPr id="11" name="Rectangle 11"/>
          <p:cNvSpPr>
            <a:spLocks noGrp="1" noChangeArrowheads="1"/>
          </p:cNvSpPr>
          <p:nvPr>
            <p:ph type="sldNum" sz="quarter" idx="12"/>
          </p:nvPr>
        </p:nvSpPr>
        <p:spPr>
          <a:xfrm>
            <a:off x="6553200" y="6248400"/>
            <a:ext cx="2133600" cy="471488"/>
          </a:xfrm>
        </p:spPr>
        <p:txBody>
          <a:bodyPr/>
          <a:lstStyle>
            <a:lvl1pPr>
              <a:defRPr smtClean="0"/>
            </a:lvl1pPr>
          </a:lstStyle>
          <a:p>
            <a:pPr>
              <a:defRPr/>
            </a:pPr>
            <a:fld id="{8A652F46-A058-4AD6-B57A-D5066D3AA77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021B1AE0-5791-405F-B01A-37CFF1FA38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1D170CDF-8FB2-40C5-BB1B-9A5D1EEA2C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A85E97D-5886-4C77-94E2-B9F1FC327F5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254C9040-7F0B-4A3E-8DB3-11A75EE7500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98952EE0-70A6-4F4E-BC8F-A4D58D0EF9A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857D8827-9D82-4B14-9171-00A3AF536EC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EA33FEB6-2AE7-4936-8FEC-4365AE3BBD0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51597B96-8D4D-4CAE-98FC-FE21ED8ACA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69932B5A-B7E1-4CB6-86AF-1C40003B987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34971E6C-7E02-473D-8DA7-DD71D865F05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24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eaLnBrk="1" hangingPunct="1">
                <a:defRPr/>
              </a:pPr>
              <a:endParaRPr lang="en-US" sz="2400">
                <a:latin typeface="Times New Roman" pitchFamily="18" charset="0"/>
              </a:endParaRPr>
            </a:p>
          </p:txBody>
        </p:sp>
        <p:sp>
          <p:nvSpPr>
            <p:cNvPr id="10244"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245"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48"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p>
        </p:txBody>
      </p:sp>
      <p:sp>
        <p:nvSpPr>
          <p:cNvPr id="1024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a:defRPr/>
            </a:pPr>
            <a:endParaRPr lang="en-US"/>
          </a:p>
        </p:txBody>
      </p:sp>
      <p:sp>
        <p:nvSpPr>
          <p:cNvPr id="1025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itchFamily="34" charset="0"/>
              </a:defRPr>
            </a:lvl1pPr>
          </a:lstStyle>
          <a:p>
            <a:pPr>
              <a:defRPr/>
            </a:pPr>
            <a:fld id="{3801B641-0FAD-434E-A114-B60C8F092E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GB" smtClean="0"/>
              <a:t>Object Oriented Programming</a:t>
            </a:r>
            <a:endParaRPr lang="en-US" smtClean="0"/>
          </a:p>
        </p:txBody>
      </p:sp>
      <p:sp>
        <p:nvSpPr>
          <p:cNvPr id="3075" name="Rectangle 5"/>
          <p:cNvSpPr>
            <a:spLocks noGrp="1" noChangeArrowheads="1"/>
          </p:cNvSpPr>
          <p:nvPr>
            <p:ph type="subTitle" idx="1"/>
          </p:nvPr>
        </p:nvSpPr>
        <p:spPr/>
        <p:txBody>
          <a:bodyPr/>
          <a:lstStyle/>
          <a:p>
            <a:pPr eaLnBrk="1" hangingPunct="1"/>
            <a:r>
              <a:rPr lang="en-GB" smtClean="0"/>
              <a:t>Programming Concepts 13.2 </a:t>
            </a:r>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Class Definition</a:t>
            </a:r>
            <a:endParaRPr lang="en-US" smtClean="0"/>
          </a:p>
        </p:txBody>
      </p:sp>
      <p:sp>
        <p:nvSpPr>
          <p:cNvPr id="11267" name="Rectangle 3"/>
          <p:cNvSpPr>
            <a:spLocks noGrp="1" noChangeArrowheads="1"/>
          </p:cNvSpPr>
          <p:nvPr>
            <p:ph type="body" idx="1"/>
          </p:nvPr>
        </p:nvSpPr>
        <p:spPr/>
        <p:txBody>
          <a:bodyPr/>
          <a:lstStyle/>
          <a:p>
            <a:pPr eaLnBrk="1" hangingPunct="1"/>
            <a:r>
              <a:rPr lang="en-GB" smtClean="0"/>
              <a:t>Objects have methods that operate on them.  For the example Car Class the methods could include the following: -</a:t>
            </a:r>
            <a:br>
              <a:rPr lang="en-GB" smtClean="0"/>
            </a:br>
            <a:endParaRPr lang="en-GB" smtClean="0"/>
          </a:p>
          <a:p>
            <a:pPr lvl="1" eaLnBrk="1" hangingPunct="1"/>
            <a:r>
              <a:rPr lang="en-GB" smtClean="0"/>
              <a:t>ChangeOwner</a:t>
            </a:r>
          </a:p>
          <a:p>
            <a:pPr lvl="1" eaLnBrk="1" hangingPunct="1"/>
            <a:r>
              <a:rPr lang="en-GB" smtClean="0"/>
              <a:t>UpdateMileage</a:t>
            </a:r>
          </a:p>
          <a:p>
            <a:pPr lvl="1" eaLnBrk="1" hangingPunct="1"/>
            <a:r>
              <a:rPr lang="en-GB" smtClean="0"/>
              <a:t>ChangeValue</a:t>
            </a:r>
          </a:p>
          <a:p>
            <a:pPr lvl="1" eaLnBrk="1" hangingPunct="1"/>
            <a:r>
              <a:rPr lang="en-GB" smtClean="0"/>
              <a:t>DisplayCar</a:t>
            </a:r>
          </a:p>
          <a:p>
            <a:pPr lvl="1" eaLnBrk="1" hangingPunct="1"/>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Class Exercise</a:t>
            </a:r>
            <a:endParaRPr lang="en-US" smtClean="0"/>
          </a:p>
        </p:txBody>
      </p:sp>
      <p:sp>
        <p:nvSpPr>
          <p:cNvPr id="12291" name="Rectangle 3"/>
          <p:cNvSpPr>
            <a:spLocks noGrp="1" noChangeArrowheads="1"/>
          </p:cNvSpPr>
          <p:nvPr>
            <p:ph type="body" idx="1"/>
          </p:nvPr>
        </p:nvSpPr>
        <p:spPr/>
        <p:txBody>
          <a:bodyPr/>
          <a:lstStyle/>
          <a:p>
            <a:pPr eaLnBrk="1" hangingPunct="1"/>
            <a:r>
              <a:rPr lang="en-GB" smtClean="0"/>
              <a:t>A </a:t>
            </a:r>
            <a:r>
              <a:rPr lang="en-GB" smtClean="0">
                <a:solidFill>
                  <a:srgbClr val="FF3300"/>
                </a:solidFill>
              </a:rPr>
              <a:t>Student Class</a:t>
            </a:r>
            <a:r>
              <a:rPr lang="en-GB" smtClean="0"/>
              <a:t> is to be defined.  Objects will then be declared as an object within that class.  </a:t>
            </a:r>
          </a:p>
          <a:p>
            <a:pPr eaLnBrk="1" hangingPunct="1"/>
            <a:r>
              <a:rPr lang="en-GB" smtClean="0"/>
              <a:t>E.g </a:t>
            </a:r>
            <a:r>
              <a:rPr lang="en-GB" b="1" smtClean="0"/>
              <a:t>Shane</a:t>
            </a:r>
            <a:r>
              <a:rPr lang="en-GB" smtClean="0"/>
              <a:t> is an object within the Student Class.</a:t>
            </a:r>
            <a:br>
              <a:rPr lang="en-GB" smtClean="0"/>
            </a:br>
            <a:endParaRPr lang="en-GB" smtClean="0"/>
          </a:p>
          <a:p>
            <a:pPr lvl="1" eaLnBrk="1" hangingPunct="1"/>
            <a:r>
              <a:rPr lang="en-GB" smtClean="0"/>
              <a:t>List possible attributes</a:t>
            </a:r>
          </a:p>
          <a:p>
            <a:pPr lvl="1" eaLnBrk="1" hangingPunct="1"/>
            <a:r>
              <a:rPr lang="en-GB" smtClean="0"/>
              <a:t>List possible methods</a:t>
            </a: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cs typeface="Times New Roman" pitchFamily="18" charset="0"/>
              </a:rPr>
              <a:t>Inheritance </a:t>
            </a:r>
          </a:p>
        </p:txBody>
      </p:sp>
      <p:sp>
        <p:nvSpPr>
          <p:cNvPr id="13315" name="Rectangle 3"/>
          <p:cNvSpPr>
            <a:spLocks noGrp="1" noChangeArrowheads="1"/>
          </p:cNvSpPr>
          <p:nvPr>
            <p:ph type="body" idx="1"/>
          </p:nvPr>
        </p:nvSpPr>
        <p:spPr>
          <a:xfrm>
            <a:off x="684213" y="1600200"/>
            <a:ext cx="7704137" cy="4724400"/>
          </a:xfrm>
        </p:spPr>
        <p:txBody>
          <a:bodyPr/>
          <a:lstStyle/>
          <a:p>
            <a:pPr eaLnBrk="1" hangingPunct="1">
              <a:lnSpc>
                <a:spcPct val="90000"/>
              </a:lnSpc>
            </a:pPr>
            <a:r>
              <a:rPr lang="en-GB" sz="2800" smtClean="0"/>
              <a:t>Many objects are related in some way.  </a:t>
            </a:r>
          </a:p>
          <a:p>
            <a:pPr lvl="1" eaLnBrk="1" hangingPunct="1">
              <a:lnSpc>
                <a:spcPct val="90000"/>
              </a:lnSpc>
            </a:pPr>
            <a:r>
              <a:rPr lang="en-GB" sz="2400" u="sng" smtClean="0"/>
              <a:t>Example</a:t>
            </a:r>
            <a:r>
              <a:rPr lang="en-GB" sz="2400" smtClean="0"/>
              <a:t> A car, lorry, van, minibus are all vehicles.</a:t>
            </a:r>
          </a:p>
          <a:p>
            <a:pPr lvl="1" eaLnBrk="1" hangingPunct="1">
              <a:lnSpc>
                <a:spcPct val="90000"/>
              </a:lnSpc>
            </a:pPr>
            <a:r>
              <a:rPr lang="en-GB" sz="2400" u="sng" smtClean="0"/>
              <a:t>Example</a:t>
            </a:r>
            <a:r>
              <a:rPr lang="en-GB" sz="2400" smtClean="0"/>
              <a:t> A human, tiger and whale are all mammals.</a:t>
            </a:r>
            <a:br>
              <a:rPr lang="en-GB" sz="2400" smtClean="0"/>
            </a:br>
            <a:endParaRPr lang="en-GB" sz="2400" smtClean="0"/>
          </a:p>
          <a:p>
            <a:pPr eaLnBrk="1" hangingPunct="1">
              <a:lnSpc>
                <a:spcPct val="90000"/>
              </a:lnSpc>
            </a:pPr>
            <a:r>
              <a:rPr lang="en-GB" sz="2800" smtClean="0"/>
              <a:t>Definition</a:t>
            </a:r>
          </a:p>
          <a:p>
            <a:pPr lvl="1" eaLnBrk="1" hangingPunct="1">
              <a:lnSpc>
                <a:spcPct val="90000"/>
              </a:lnSpc>
            </a:pPr>
            <a:r>
              <a:rPr lang="en-GB" sz="2400" b="1" u="sng" smtClean="0"/>
              <a:t>Inheritance</a:t>
            </a:r>
            <a:r>
              <a:rPr lang="en-GB" sz="2400" smtClean="0"/>
              <a:t> is a relationship among classes where a sub-class shares all the fields and methods of a parent class (base 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3800" smtClean="0"/>
              <a:t/>
            </a:r>
            <a:br>
              <a:rPr lang="en-GB" sz="3800" smtClean="0"/>
            </a:br>
            <a:r>
              <a:rPr lang="en-GB" sz="3800" smtClean="0"/>
              <a:t>Inheritance Diagram </a:t>
            </a:r>
            <a:br>
              <a:rPr lang="en-GB" sz="3800" smtClean="0"/>
            </a:br>
            <a:endParaRPr lang="en-GB" sz="3800" smtClean="0"/>
          </a:p>
        </p:txBody>
      </p:sp>
      <p:grpSp>
        <p:nvGrpSpPr>
          <p:cNvPr id="14339" name="Group 4"/>
          <p:cNvGrpSpPr>
            <a:grpSpLocks/>
          </p:cNvGrpSpPr>
          <p:nvPr/>
        </p:nvGrpSpPr>
        <p:grpSpPr bwMode="auto">
          <a:xfrm>
            <a:off x="1331913" y="2133600"/>
            <a:ext cx="6553200" cy="3527425"/>
            <a:chOff x="3129" y="6288"/>
            <a:chExt cx="6288" cy="2936"/>
          </a:xfrm>
        </p:grpSpPr>
        <p:sp>
          <p:nvSpPr>
            <p:cNvPr id="14340" name="Oval 5"/>
            <p:cNvSpPr>
              <a:spLocks noChangeArrowheads="1"/>
            </p:cNvSpPr>
            <p:nvPr/>
          </p:nvSpPr>
          <p:spPr bwMode="auto">
            <a:xfrm>
              <a:off x="4925" y="6288"/>
              <a:ext cx="2535" cy="1065"/>
            </a:xfrm>
            <a:prstGeom prst="ellipse">
              <a:avLst/>
            </a:prstGeom>
            <a:noFill/>
            <a:ln w="9525">
              <a:solidFill>
                <a:srgbClr val="000000"/>
              </a:solidFill>
              <a:round/>
              <a:headEnd/>
              <a:tailEnd/>
            </a:ln>
          </p:spPr>
          <p:txBody>
            <a:bodyPr/>
            <a:lstStyle/>
            <a:p>
              <a:pPr algn="ctr" eaLnBrk="1" hangingPunct="1">
                <a:spcBef>
                  <a:spcPts val="300"/>
                </a:spcBef>
              </a:pPr>
              <a:r>
                <a:rPr lang="en-US" sz="2400">
                  <a:latin typeface="Times New Roman" pitchFamily="18" charset="0"/>
                </a:rPr>
                <a:t>Employee</a:t>
              </a:r>
            </a:p>
          </p:txBody>
        </p:sp>
        <p:sp>
          <p:nvSpPr>
            <p:cNvPr id="14341" name="Line 6"/>
            <p:cNvSpPr>
              <a:spLocks noChangeShapeType="1"/>
            </p:cNvSpPr>
            <p:nvPr/>
          </p:nvSpPr>
          <p:spPr bwMode="auto">
            <a:xfrm flipV="1">
              <a:off x="4955" y="7366"/>
              <a:ext cx="1031" cy="566"/>
            </a:xfrm>
            <a:prstGeom prst="line">
              <a:avLst/>
            </a:prstGeom>
            <a:noFill/>
            <a:ln w="9525">
              <a:solidFill>
                <a:srgbClr val="000000"/>
              </a:solidFill>
              <a:round/>
              <a:headEnd/>
              <a:tailEnd type="triangle" w="med" len="med"/>
            </a:ln>
          </p:spPr>
          <p:txBody>
            <a:bodyPr/>
            <a:lstStyle/>
            <a:p>
              <a:endParaRPr lang="en-US"/>
            </a:p>
          </p:txBody>
        </p:sp>
        <p:sp>
          <p:nvSpPr>
            <p:cNvPr id="14342" name="Line 7"/>
            <p:cNvSpPr>
              <a:spLocks noChangeShapeType="1"/>
            </p:cNvSpPr>
            <p:nvPr/>
          </p:nvSpPr>
          <p:spPr bwMode="auto">
            <a:xfrm flipH="1" flipV="1">
              <a:off x="6476" y="7336"/>
              <a:ext cx="1209" cy="675"/>
            </a:xfrm>
            <a:prstGeom prst="line">
              <a:avLst/>
            </a:prstGeom>
            <a:noFill/>
            <a:ln w="9525">
              <a:solidFill>
                <a:srgbClr val="000000"/>
              </a:solidFill>
              <a:round/>
              <a:headEnd/>
              <a:tailEnd type="triangle" w="med" len="med"/>
            </a:ln>
          </p:spPr>
          <p:txBody>
            <a:bodyPr/>
            <a:lstStyle/>
            <a:p>
              <a:endParaRPr lang="en-US"/>
            </a:p>
          </p:txBody>
        </p:sp>
        <p:sp>
          <p:nvSpPr>
            <p:cNvPr id="14343" name="Oval 8"/>
            <p:cNvSpPr>
              <a:spLocks noChangeArrowheads="1"/>
            </p:cNvSpPr>
            <p:nvPr/>
          </p:nvSpPr>
          <p:spPr bwMode="auto">
            <a:xfrm>
              <a:off x="3129" y="7859"/>
              <a:ext cx="2455" cy="1352"/>
            </a:xfrm>
            <a:prstGeom prst="ellipse">
              <a:avLst/>
            </a:prstGeom>
            <a:noFill/>
            <a:ln w="9525">
              <a:solidFill>
                <a:srgbClr val="000000"/>
              </a:solidFill>
              <a:round/>
              <a:headEnd/>
              <a:tailEnd/>
            </a:ln>
          </p:spPr>
          <p:txBody>
            <a:bodyPr/>
            <a:lstStyle/>
            <a:p>
              <a:pPr algn="ctr" eaLnBrk="1" hangingPunct="1">
                <a:spcBef>
                  <a:spcPts val="300"/>
                </a:spcBef>
              </a:pPr>
              <a:r>
                <a:rPr lang="en-US" sz="2400">
                  <a:latin typeface="Times New Roman" pitchFamily="18" charset="0"/>
                </a:rPr>
                <a:t>Salaried</a:t>
              </a:r>
            </a:p>
            <a:p>
              <a:pPr algn="ctr" eaLnBrk="1" hangingPunct="1">
                <a:spcBef>
                  <a:spcPts val="300"/>
                </a:spcBef>
              </a:pPr>
              <a:r>
                <a:rPr lang="en-US" sz="2400">
                  <a:latin typeface="Times New Roman" pitchFamily="18" charset="0"/>
                </a:rPr>
                <a:t>Employee</a:t>
              </a:r>
            </a:p>
          </p:txBody>
        </p:sp>
        <p:sp>
          <p:nvSpPr>
            <p:cNvPr id="14344" name="Oval 9"/>
            <p:cNvSpPr>
              <a:spLocks noChangeArrowheads="1"/>
            </p:cNvSpPr>
            <p:nvPr/>
          </p:nvSpPr>
          <p:spPr bwMode="auto">
            <a:xfrm>
              <a:off x="6912" y="7964"/>
              <a:ext cx="2505" cy="1260"/>
            </a:xfrm>
            <a:prstGeom prst="ellipse">
              <a:avLst/>
            </a:prstGeom>
            <a:noFill/>
            <a:ln w="9525">
              <a:solidFill>
                <a:srgbClr val="000000"/>
              </a:solidFill>
              <a:round/>
              <a:headEnd/>
              <a:tailEnd/>
            </a:ln>
          </p:spPr>
          <p:txBody>
            <a:bodyPr/>
            <a:lstStyle/>
            <a:p>
              <a:pPr algn="ctr" eaLnBrk="1" hangingPunct="1">
                <a:spcBef>
                  <a:spcPts val="300"/>
                </a:spcBef>
              </a:pPr>
              <a:r>
                <a:rPr lang="en-US" sz="2400">
                  <a:latin typeface="Times New Roman" pitchFamily="18" charset="0"/>
                </a:rPr>
                <a:t>HourlyPaid</a:t>
              </a:r>
            </a:p>
            <a:p>
              <a:pPr algn="ctr" eaLnBrk="1" hangingPunct="1">
                <a:spcBef>
                  <a:spcPts val="300"/>
                </a:spcBef>
              </a:pPr>
              <a:r>
                <a:rPr lang="en-US" sz="2400">
                  <a:latin typeface="Times New Roman" pitchFamily="18" charset="0"/>
                </a:rPr>
                <a:t>Employee</a:t>
              </a:r>
            </a:p>
          </p:txBody>
        </p:sp>
        <p:sp>
          <p:nvSpPr>
            <p:cNvPr id="14345" name="Text Box 10"/>
            <p:cNvSpPr txBox="1">
              <a:spLocks noChangeArrowheads="1"/>
            </p:cNvSpPr>
            <p:nvPr/>
          </p:nvSpPr>
          <p:spPr bwMode="auto">
            <a:xfrm>
              <a:off x="4635" y="7366"/>
              <a:ext cx="949" cy="416"/>
            </a:xfrm>
            <a:prstGeom prst="rect">
              <a:avLst/>
            </a:prstGeom>
            <a:noFill/>
            <a:ln w="9525">
              <a:noFill/>
              <a:miter lim="800000"/>
              <a:headEnd/>
              <a:tailEnd/>
            </a:ln>
          </p:spPr>
          <p:txBody>
            <a:bodyPr/>
            <a:lstStyle/>
            <a:p>
              <a:pPr eaLnBrk="1" hangingPunct="1"/>
              <a:r>
                <a:rPr lang="en-US" sz="2400">
                  <a:latin typeface="Times New Roman" pitchFamily="18" charset="0"/>
                </a:rPr>
                <a:t>is a</a:t>
              </a:r>
            </a:p>
          </p:txBody>
        </p:sp>
        <p:sp>
          <p:nvSpPr>
            <p:cNvPr id="14346" name="Text Box 11"/>
            <p:cNvSpPr txBox="1">
              <a:spLocks noChangeArrowheads="1"/>
            </p:cNvSpPr>
            <p:nvPr/>
          </p:nvSpPr>
          <p:spPr bwMode="auto">
            <a:xfrm>
              <a:off x="7198" y="7366"/>
              <a:ext cx="1069" cy="416"/>
            </a:xfrm>
            <a:prstGeom prst="rect">
              <a:avLst/>
            </a:prstGeom>
            <a:noFill/>
            <a:ln w="9525">
              <a:noFill/>
              <a:miter lim="800000"/>
              <a:headEnd/>
              <a:tailEnd/>
            </a:ln>
          </p:spPr>
          <p:txBody>
            <a:bodyPr/>
            <a:lstStyle/>
            <a:p>
              <a:pPr eaLnBrk="1" hangingPunct="1"/>
              <a:r>
                <a:rPr lang="en-US" sz="2400">
                  <a:latin typeface="Times New Roman" pitchFamily="18" charset="0"/>
                </a:rPr>
                <a:t>is a</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Inheritance</a:t>
            </a:r>
            <a:endParaRPr lang="en-US" smtClean="0"/>
          </a:p>
        </p:txBody>
      </p:sp>
      <p:sp>
        <p:nvSpPr>
          <p:cNvPr id="15363" name="Rectangle 3"/>
          <p:cNvSpPr>
            <a:spLocks noGrp="1" noChangeArrowheads="1"/>
          </p:cNvSpPr>
          <p:nvPr>
            <p:ph type="body" idx="1"/>
          </p:nvPr>
        </p:nvSpPr>
        <p:spPr/>
        <p:txBody>
          <a:bodyPr/>
          <a:lstStyle/>
          <a:p>
            <a:pPr eaLnBrk="1" hangingPunct="1">
              <a:lnSpc>
                <a:spcPct val="90000"/>
              </a:lnSpc>
            </a:pPr>
            <a:r>
              <a:rPr lang="en-GB" smtClean="0"/>
              <a:t>The </a:t>
            </a:r>
            <a:r>
              <a:rPr lang="en-GB" smtClean="0">
                <a:solidFill>
                  <a:srgbClr val="FF3300"/>
                </a:solidFill>
              </a:rPr>
              <a:t>Base Class</a:t>
            </a:r>
            <a:r>
              <a:rPr lang="en-GB" smtClean="0"/>
              <a:t> is defined first and can be regarded as a Global Class.</a:t>
            </a:r>
          </a:p>
          <a:p>
            <a:pPr eaLnBrk="1" hangingPunct="1">
              <a:lnSpc>
                <a:spcPct val="90000"/>
              </a:lnSpc>
            </a:pPr>
            <a:r>
              <a:rPr lang="en-GB" smtClean="0"/>
              <a:t>The Base Class defines common methods and attributes.</a:t>
            </a:r>
          </a:p>
          <a:p>
            <a:pPr eaLnBrk="1" hangingPunct="1">
              <a:lnSpc>
                <a:spcPct val="90000"/>
              </a:lnSpc>
            </a:pPr>
            <a:r>
              <a:rPr lang="en-GB" smtClean="0">
                <a:solidFill>
                  <a:srgbClr val="FF3300"/>
                </a:solidFill>
              </a:rPr>
              <a:t>Sub-Classes</a:t>
            </a:r>
            <a:r>
              <a:rPr lang="en-GB" smtClean="0"/>
              <a:t> are defined as inheriting all the attributes and method from the Base Class.</a:t>
            </a:r>
          </a:p>
          <a:p>
            <a:pPr eaLnBrk="1" hangingPunct="1">
              <a:lnSpc>
                <a:spcPct val="90000"/>
              </a:lnSpc>
            </a:pPr>
            <a:r>
              <a:rPr lang="en-GB" smtClean="0"/>
              <a:t>Each Sub-Class can have new fields and additional methods.</a:t>
            </a:r>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GB" smtClean="0"/>
              <a:t>Inheritance</a:t>
            </a:r>
            <a:endParaRPr lang="en-US" smtClean="0"/>
          </a:p>
        </p:txBody>
      </p:sp>
      <p:sp>
        <p:nvSpPr>
          <p:cNvPr id="16387" name="Text Box 5"/>
          <p:cNvSpPr txBox="1">
            <a:spLocks noChangeArrowheads="1"/>
          </p:cNvSpPr>
          <p:nvPr/>
        </p:nvSpPr>
        <p:spPr bwMode="auto">
          <a:xfrm>
            <a:off x="2124075" y="1412875"/>
            <a:ext cx="4967288" cy="2182813"/>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GB" sz="1600" b="1"/>
              <a:t>EMPLOYEE CLASS</a:t>
            </a:r>
          </a:p>
          <a:p>
            <a:pPr>
              <a:spcBef>
                <a:spcPct val="50000"/>
              </a:spcBef>
            </a:pPr>
            <a:r>
              <a:rPr lang="en-GB" sz="1600" b="1"/>
              <a:t>Fields			Methods</a:t>
            </a:r>
          </a:p>
          <a:p>
            <a:pPr>
              <a:spcBef>
                <a:spcPct val="50000"/>
              </a:spcBef>
            </a:pPr>
            <a:r>
              <a:rPr lang="en-GB" sz="1600"/>
              <a:t>NINumber		EnterDetails</a:t>
            </a:r>
          </a:p>
          <a:p>
            <a:pPr>
              <a:spcBef>
                <a:spcPct val="50000"/>
              </a:spcBef>
            </a:pPr>
            <a:r>
              <a:rPr lang="en-GB" sz="1600"/>
              <a:t>Surname			ShowDetails</a:t>
            </a:r>
          </a:p>
          <a:p>
            <a:pPr>
              <a:spcBef>
                <a:spcPct val="50000"/>
              </a:spcBef>
            </a:pPr>
            <a:r>
              <a:rPr lang="en-GB" sz="1600"/>
              <a:t>Forename</a:t>
            </a:r>
          </a:p>
          <a:p>
            <a:pPr>
              <a:spcBef>
                <a:spcPct val="50000"/>
              </a:spcBef>
            </a:pPr>
            <a:r>
              <a:rPr lang="en-GB" sz="1600"/>
              <a:t>DateOfBirth</a:t>
            </a:r>
            <a:endParaRPr lang="en-US" sz="1600"/>
          </a:p>
        </p:txBody>
      </p:sp>
      <p:sp>
        <p:nvSpPr>
          <p:cNvPr id="16388" name="Text Box 7"/>
          <p:cNvSpPr txBox="1">
            <a:spLocks noChangeArrowheads="1"/>
          </p:cNvSpPr>
          <p:nvPr/>
        </p:nvSpPr>
        <p:spPr bwMode="auto">
          <a:xfrm>
            <a:off x="611188" y="4076700"/>
            <a:ext cx="3816350" cy="1806575"/>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GB" sz="1400" b="1"/>
              <a:t>HOURLYPAIDEMPLOYEE CLASS</a:t>
            </a:r>
          </a:p>
          <a:p>
            <a:pPr>
              <a:spcBef>
                <a:spcPct val="50000"/>
              </a:spcBef>
            </a:pPr>
            <a:r>
              <a:rPr lang="en-GB" sz="1400"/>
              <a:t>(Inherits all fields and methods from Employee Class)</a:t>
            </a:r>
          </a:p>
          <a:p>
            <a:pPr>
              <a:spcBef>
                <a:spcPct val="50000"/>
              </a:spcBef>
            </a:pPr>
            <a:r>
              <a:rPr lang="en-GB" sz="1400" b="1"/>
              <a:t>Additional Fields	Additional Methods</a:t>
            </a:r>
          </a:p>
          <a:p>
            <a:pPr>
              <a:spcBef>
                <a:spcPct val="50000"/>
              </a:spcBef>
            </a:pPr>
            <a:r>
              <a:rPr lang="en-GB" sz="1400"/>
              <a:t>HourlyRate		SetHourlyRate</a:t>
            </a:r>
          </a:p>
          <a:p>
            <a:pPr>
              <a:spcBef>
                <a:spcPct val="50000"/>
              </a:spcBef>
            </a:pPr>
            <a:r>
              <a:rPr lang="en-GB" sz="1400"/>
              <a:t>		CalculatePay</a:t>
            </a:r>
            <a:endParaRPr lang="en-US" sz="1400"/>
          </a:p>
        </p:txBody>
      </p:sp>
      <p:sp>
        <p:nvSpPr>
          <p:cNvPr id="16389" name="Text Box 8"/>
          <p:cNvSpPr txBox="1">
            <a:spLocks noChangeArrowheads="1"/>
          </p:cNvSpPr>
          <p:nvPr/>
        </p:nvSpPr>
        <p:spPr bwMode="auto">
          <a:xfrm>
            <a:off x="4716463" y="4149725"/>
            <a:ext cx="3816350" cy="1487488"/>
          </a:xfrm>
          <a:prstGeom prst="rect">
            <a:avLst/>
          </a:prstGeom>
          <a:noFill/>
          <a:ln w="12700" cap="sq">
            <a:solidFill>
              <a:schemeClr val="tx1"/>
            </a:solidFill>
            <a:miter lim="800000"/>
            <a:headEnd type="none" w="sm" len="sm"/>
            <a:tailEnd type="none" w="sm" len="sm"/>
          </a:ln>
        </p:spPr>
        <p:txBody>
          <a:bodyPr>
            <a:spAutoFit/>
          </a:bodyPr>
          <a:lstStyle/>
          <a:p>
            <a:pPr algn="ctr">
              <a:spcBef>
                <a:spcPct val="50000"/>
              </a:spcBef>
            </a:pPr>
            <a:r>
              <a:rPr lang="en-GB" sz="1400" b="1"/>
              <a:t>SALARIEDEMPLOYEE CLASS</a:t>
            </a:r>
          </a:p>
          <a:p>
            <a:pPr>
              <a:spcBef>
                <a:spcPct val="50000"/>
              </a:spcBef>
            </a:pPr>
            <a:r>
              <a:rPr lang="en-GB" sz="1400"/>
              <a:t>(Inherits all fields and methods from Employee Class)</a:t>
            </a:r>
          </a:p>
          <a:p>
            <a:pPr>
              <a:spcBef>
                <a:spcPct val="50000"/>
              </a:spcBef>
            </a:pPr>
            <a:r>
              <a:rPr lang="en-GB" sz="1400" b="1"/>
              <a:t>Additional Fields	Additional Methods</a:t>
            </a:r>
          </a:p>
          <a:p>
            <a:pPr>
              <a:spcBef>
                <a:spcPct val="50000"/>
              </a:spcBef>
            </a:pPr>
            <a:r>
              <a:rPr lang="en-GB" sz="1400"/>
              <a:t>AnnualPay		SetAnnualPay</a:t>
            </a:r>
            <a:endParaRPr lang="en-US" sz="1400"/>
          </a:p>
        </p:txBody>
      </p:sp>
      <p:sp>
        <p:nvSpPr>
          <p:cNvPr id="16390" name="Line 9"/>
          <p:cNvSpPr>
            <a:spLocks noChangeShapeType="1"/>
          </p:cNvSpPr>
          <p:nvPr/>
        </p:nvSpPr>
        <p:spPr bwMode="auto">
          <a:xfrm flipV="1">
            <a:off x="2555875" y="3716338"/>
            <a:ext cx="360363" cy="288925"/>
          </a:xfrm>
          <a:prstGeom prst="line">
            <a:avLst/>
          </a:prstGeom>
          <a:noFill/>
          <a:ln w="12700" cap="sq">
            <a:solidFill>
              <a:schemeClr val="tx1"/>
            </a:solidFill>
            <a:round/>
            <a:headEnd type="none" w="sm" len="sm"/>
            <a:tailEnd type="triangle" w="lg" len="lg"/>
          </a:ln>
        </p:spPr>
        <p:txBody>
          <a:bodyPr wrap="none"/>
          <a:lstStyle/>
          <a:p>
            <a:endParaRPr lang="en-US"/>
          </a:p>
        </p:txBody>
      </p:sp>
      <p:sp>
        <p:nvSpPr>
          <p:cNvPr id="16391" name="Line 10"/>
          <p:cNvSpPr>
            <a:spLocks noChangeShapeType="1"/>
          </p:cNvSpPr>
          <p:nvPr/>
        </p:nvSpPr>
        <p:spPr bwMode="auto">
          <a:xfrm flipH="1" flipV="1">
            <a:off x="5867400" y="3716338"/>
            <a:ext cx="576263" cy="288925"/>
          </a:xfrm>
          <a:prstGeom prst="line">
            <a:avLst/>
          </a:prstGeom>
          <a:noFill/>
          <a:ln w="12700" cap="sq">
            <a:solidFill>
              <a:schemeClr val="tx1"/>
            </a:solidFill>
            <a:round/>
            <a:headEnd type="none" w="sm" len="sm"/>
            <a:tailEnd type="triangle" w="lg" len="lg"/>
          </a:ln>
        </p:spPr>
        <p:txBody>
          <a:bodyPr wrap="none"/>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Encapsulation</a:t>
            </a:r>
            <a:endParaRPr lang="en-US" smtClean="0"/>
          </a:p>
        </p:txBody>
      </p:sp>
      <p:sp>
        <p:nvSpPr>
          <p:cNvPr id="17411" name="Rectangle 3"/>
          <p:cNvSpPr>
            <a:spLocks noGrp="1" noChangeArrowheads="1"/>
          </p:cNvSpPr>
          <p:nvPr>
            <p:ph type="body" idx="1"/>
          </p:nvPr>
        </p:nvSpPr>
        <p:spPr>
          <a:xfrm>
            <a:off x="611188" y="1600200"/>
            <a:ext cx="7923212" cy="4565650"/>
          </a:xfrm>
        </p:spPr>
        <p:txBody>
          <a:bodyPr/>
          <a:lstStyle/>
          <a:p>
            <a:pPr eaLnBrk="1" hangingPunct="1"/>
            <a:r>
              <a:rPr lang="en-GB" sz="3000" smtClean="0"/>
              <a:t>Objects should contain within themselves everything they need including all their </a:t>
            </a:r>
            <a:r>
              <a:rPr lang="en-GB" sz="3000" i="1" u="sng" smtClean="0"/>
              <a:t>attributes</a:t>
            </a:r>
            <a:r>
              <a:rPr lang="en-GB" sz="3000" smtClean="0"/>
              <a:t>  (internal data) and </a:t>
            </a:r>
            <a:r>
              <a:rPr lang="en-GB" sz="3000" i="1" u="sng" smtClean="0"/>
              <a:t>methods</a:t>
            </a:r>
            <a:r>
              <a:rPr lang="en-GB" sz="3000" smtClean="0"/>
              <a:t>.  </a:t>
            </a:r>
          </a:p>
          <a:p>
            <a:pPr lvl="1" eaLnBrk="1" hangingPunct="1"/>
            <a:r>
              <a:rPr lang="en-GB" sz="2600" smtClean="0"/>
              <a:t>This bundling of attributes and methods in an object is called </a:t>
            </a:r>
            <a:r>
              <a:rPr lang="en-GB" sz="2600" i="1" u="sng" smtClean="0"/>
              <a:t>encapsulation</a:t>
            </a:r>
            <a:endParaRPr lang="en-GB" sz="2600" smtClean="0"/>
          </a:p>
          <a:p>
            <a:pPr lvl="1" eaLnBrk="1" hangingPunct="1"/>
            <a:r>
              <a:rPr lang="en-GB" sz="2600" smtClean="0"/>
              <a:t>The advantage of encapsulation is that programs can use objects independent of internal changes in the implementation of other objects and so can be quickly and easily be reused in another program. </a:t>
            </a:r>
          </a:p>
          <a:p>
            <a:pPr eaLnBrk="1" hangingPunct="1"/>
            <a:endParaRPr lang="en-US" sz="28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Encapsulation</a:t>
            </a:r>
            <a:endParaRPr lang="en-US" smtClean="0"/>
          </a:p>
        </p:txBody>
      </p:sp>
      <p:sp>
        <p:nvSpPr>
          <p:cNvPr id="18435" name="Rectangle 3"/>
          <p:cNvSpPr>
            <a:spLocks noGrp="1" noChangeArrowheads="1"/>
          </p:cNvSpPr>
          <p:nvPr>
            <p:ph type="body" idx="1"/>
          </p:nvPr>
        </p:nvSpPr>
        <p:spPr>
          <a:xfrm>
            <a:off x="611188" y="1844675"/>
            <a:ext cx="7924800" cy="2260600"/>
          </a:xfrm>
        </p:spPr>
        <p:txBody>
          <a:bodyPr/>
          <a:lstStyle/>
          <a:p>
            <a:pPr eaLnBrk="1" hangingPunct="1">
              <a:buFont typeface="Wingdings" pitchFamily="2" charset="2"/>
              <a:buNone/>
            </a:pPr>
            <a:r>
              <a:rPr lang="en-GB" smtClean="0"/>
              <a:t>	This is the technique of combining operations (methods) and data (attributes) into one unit.</a:t>
            </a: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t>Polymorphism</a:t>
            </a:r>
            <a:endParaRPr lang="en-US" smtClean="0"/>
          </a:p>
        </p:txBody>
      </p:sp>
      <p:sp>
        <p:nvSpPr>
          <p:cNvPr id="19459" name="Rectangle 3"/>
          <p:cNvSpPr>
            <a:spLocks noGrp="1" noChangeArrowheads="1"/>
          </p:cNvSpPr>
          <p:nvPr>
            <p:ph type="body" idx="1"/>
          </p:nvPr>
        </p:nvSpPr>
        <p:spPr/>
        <p:txBody>
          <a:bodyPr/>
          <a:lstStyle/>
          <a:p>
            <a:pPr eaLnBrk="1" hangingPunct="1"/>
            <a:r>
              <a:rPr lang="en-GB" smtClean="0"/>
              <a:t>A derived class can implement inherited methods differently if necessary.  When new classes are derived from a base class they may redefine some of the base methods.  Polymorphism allows for objects of different classes to recognise and process the same messages, using either the same of different methods.</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Polymorphism</a:t>
            </a:r>
            <a:endParaRPr lang="en-US" smtClean="0"/>
          </a:p>
        </p:txBody>
      </p:sp>
      <p:sp>
        <p:nvSpPr>
          <p:cNvPr id="20483" name="Rectangle 3"/>
          <p:cNvSpPr>
            <a:spLocks noGrp="1" noChangeArrowheads="1"/>
          </p:cNvSpPr>
          <p:nvPr>
            <p:ph type="body" idx="1"/>
          </p:nvPr>
        </p:nvSpPr>
        <p:spPr/>
        <p:txBody>
          <a:bodyPr/>
          <a:lstStyle/>
          <a:p>
            <a:pPr eaLnBrk="1" hangingPunct="1">
              <a:buFont typeface="Wingdings" pitchFamily="2" charset="2"/>
              <a:buNone/>
            </a:pPr>
            <a:r>
              <a:rPr lang="en-GB" smtClean="0"/>
              <a:t>	</a:t>
            </a:r>
            <a:r>
              <a:rPr lang="en-GB" b="1" smtClean="0"/>
              <a:t>DEFINITION</a:t>
            </a:r>
            <a:br>
              <a:rPr lang="en-GB" b="1" smtClean="0"/>
            </a:br>
            <a:endParaRPr lang="en-GB" b="1" smtClean="0"/>
          </a:p>
          <a:p>
            <a:pPr eaLnBrk="1" hangingPunct="1">
              <a:buFont typeface="Wingdings" pitchFamily="2" charset="2"/>
              <a:buNone/>
            </a:pPr>
            <a:r>
              <a:rPr lang="en-GB" smtClean="0"/>
              <a:t>	The same name is used in the class hierarchy for a method but each class may implement this method differently.</a:t>
            </a:r>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Structured Programming</a:t>
            </a:r>
            <a:endParaRPr lang="en-US" smtClean="0"/>
          </a:p>
        </p:txBody>
      </p:sp>
      <p:sp>
        <p:nvSpPr>
          <p:cNvPr id="4099" name="Rectangle 3"/>
          <p:cNvSpPr>
            <a:spLocks noGrp="1" noChangeArrowheads="1"/>
          </p:cNvSpPr>
          <p:nvPr>
            <p:ph type="body" idx="1"/>
          </p:nvPr>
        </p:nvSpPr>
        <p:spPr/>
        <p:txBody>
          <a:bodyPr/>
          <a:lstStyle/>
          <a:p>
            <a:pPr eaLnBrk="1" hangingPunct="1">
              <a:lnSpc>
                <a:spcPct val="90000"/>
              </a:lnSpc>
            </a:pPr>
            <a:r>
              <a:rPr lang="en-GB" smtClean="0"/>
              <a:t>This involves decomposing a large problem into smaller problems until the smaller problems become solvable.</a:t>
            </a:r>
          </a:p>
          <a:p>
            <a:pPr eaLnBrk="1" hangingPunct="1">
              <a:lnSpc>
                <a:spcPct val="90000"/>
              </a:lnSpc>
            </a:pPr>
            <a:r>
              <a:rPr lang="en-GB" smtClean="0"/>
              <a:t>Smaller problems are coded as procedures or functions.</a:t>
            </a:r>
          </a:p>
          <a:p>
            <a:pPr eaLnBrk="1" hangingPunct="1">
              <a:lnSpc>
                <a:spcPct val="90000"/>
              </a:lnSpc>
            </a:pPr>
            <a:r>
              <a:rPr lang="en-GB" smtClean="0"/>
              <a:t>Data is passed using parameters.</a:t>
            </a:r>
          </a:p>
          <a:p>
            <a:pPr eaLnBrk="1" hangingPunct="1">
              <a:lnSpc>
                <a:spcPct val="90000"/>
              </a:lnSpc>
            </a:pPr>
            <a:r>
              <a:rPr lang="en-GB" smtClean="0"/>
              <a:t>Procedural-oriented programming means the data and procedures remain separate.</a:t>
            </a:r>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Event-driven programming</a:t>
            </a:r>
          </a:p>
        </p:txBody>
      </p:sp>
      <p:sp>
        <p:nvSpPr>
          <p:cNvPr id="21507" name="Rectangle 3"/>
          <p:cNvSpPr>
            <a:spLocks noGrp="1" noChangeArrowheads="1"/>
          </p:cNvSpPr>
          <p:nvPr>
            <p:ph type="body" idx="1"/>
          </p:nvPr>
        </p:nvSpPr>
        <p:spPr/>
        <p:txBody>
          <a:bodyPr/>
          <a:lstStyle/>
          <a:p>
            <a:pPr eaLnBrk="1" hangingPunct="1">
              <a:lnSpc>
                <a:spcPct val="90000"/>
              </a:lnSpc>
            </a:pPr>
            <a:r>
              <a:rPr lang="en-GB" smtClean="0"/>
              <a:t> User actions (external events) determine the sequence of code executions: -</a:t>
            </a:r>
          </a:p>
          <a:p>
            <a:pPr eaLnBrk="1" hangingPunct="1">
              <a:lnSpc>
                <a:spcPct val="90000"/>
              </a:lnSpc>
              <a:buFont typeface="Wingdings" pitchFamily="2" charset="2"/>
              <a:buNone/>
            </a:pPr>
            <a:r>
              <a:rPr lang="en-GB" smtClean="0"/>
              <a:t>	- click menu option</a:t>
            </a:r>
          </a:p>
          <a:p>
            <a:pPr eaLnBrk="1" hangingPunct="1">
              <a:lnSpc>
                <a:spcPct val="90000"/>
              </a:lnSpc>
              <a:buFont typeface="Wingdings" pitchFamily="2" charset="2"/>
              <a:buNone/>
            </a:pPr>
            <a:r>
              <a:rPr lang="en-GB" smtClean="0"/>
              <a:t>	- click button</a:t>
            </a:r>
          </a:p>
          <a:p>
            <a:pPr eaLnBrk="1" hangingPunct="1">
              <a:lnSpc>
                <a:spcPct val="90000"/>
              </a:lnSpc>
              <a:buFont typeface="Wingdings" pitchFamily="2" charset="2"/>
              <a:buNone/>
            </a:pPr>
            <a:r>
              <a:rPr lang="en-GB" smtClean="0"/>
              <a:t>	- double-click object</a:t>
            </a:r>
          </a:p>
          <a:p>
            <a:pPr eaLnBrk="1" hangingPunct="1">
              <a:lnSpc>
                <a:spcPct val="90000"/>
              </a:lnSpc>
              <a:buFont typeface="Wingdings" pitchFamily="2" charset="2"/>
              <a:buNone/>
            </a:pPr>
            <a:r>
              <a:rPr lang="en-GB" smtClean="0"/>
              <a:t>	- close a window</a:t>
            </a:r>
          </a:p>
          <a:p>
            <a:pPr eaLnBrk="1" hangingPunct="1">
              <a:lnSpc>
                <a:spcPct val="90000"/>
              </a:lnSpc>
              <a:buFont typeface="Wingdings" pitchFamily="2" charset="2"/>
              <a:buNone/>
            </a:pPr>
            <a:r>
              <a:rPr lang="en-GB" smtClean="0"/>
              <a:t>	etc</a:t>
            </a:r>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Benefits of OOP</a:t>
            </a:r>
            <a:endParaRPr lang="en-US" smtClean="0"/>
          </a:p>
        </p:txBody>
      </p:sp>
      <p:sp>
        <p:nvSpPr>
          <p:cNvPr id="22531" name="Rectangle 3"/>
          <p:cNvSpPr>
            <a:spLocks noGrp="1" noChangeArrowheads="1"/>
          </p:cNvSpPr>
          <p:nvPr>
            <p:ph type="body" idx="1"/>
          </p:nvPr>
        </p:nvSpPr>
        <p:spPr/>
        <p:txBody>
          <a:bodyPr/>
          <a:lstStyle/>
          <a:p>
            <a:pPr eaLnBrk="1" hangingPunct="1">
              <a:lnSpc>
                <a:spcPct val="80000"/>
              </a:lnSpc>
            </a:pPr>
            <a:r>
              <a:rPr lang="en-GB" sz="1600" smtClean="0"/>
              <a:t>Data is protected and only accessible in well-defined ways. This is because the data can only be accessed using the methods defined within the object.</a:t>
            </a:r>
          </a:p>
          <a:p>
            <a:pPr eaLnBrk="1" hangingPunct="1">
              <a:lnSpc>
                <a:spcPct val="80000"/>
              </a:lnSpc>
            </a:pPr>
            <a:r>
              <a:rPr lang="en-GB" sz="1600" smtClean="0"/>
              <a:t>Storage structures of an object and / or the code within the methods of an object may be altered without affecting the program that makes use of the object.</a:t>
            </a:r>
            <a:br>
              <a:rPr lang="en-GB" sz="1600" smtClean="0"/>
            </a:br>
            <a:endParaRPr lang="en-GB" sz="1600" smtClean="0"/>
          </a:p>
          <a:p>
            <a:pPr eaLnBrk="1" hangingPunct="1">
              <a:lnSpc>
                <a:spcPct val="80000"/>
              </a:lnSpc>
              <a:buFont typeface="Wingdings" pitchFamily="2" charset="2"/>
              <a:buNone/>
            </a:pPr>
            <a:r>
              <a:rPr lang="en-GB" sz="1600" smtClean="0"/>
              <a:t>	</a:t>
            </a:r>
            <a:r>
              <a:rPr lang="en-GB" sz="1600" b="1" smtClean="0"/>
              <a:t>General Benefits</a:t>
            </a:r>
          </a:p>
          <a:p>
            <a:pPr lvl="1" eaLnBrk="1" hangingPunct="1">
              <a:lnSpc>
                <a:spcPct val="80000"/>
              </a:lnSpc>
            </a:pPr>
            <a:r>
              <a:rPr lang="en-GB" sz="1400" b="1" smtClean="0"/>
              <a:t>Reliability</a:t>
            </a:r>
            <a:r>
              <a:rPr lang="en-GB" sz="1400" smtClean="0"/>
              <a:t/>
            </a:r>
            <a:br>
              <a:rPr lang="en-GB" sz="1400" smtClean="0"/>
            </a:br>
            <a:r>
              <a:rPr lang="en-GB" sz="1400" smtClean="0"/>
              <a:t>Components built by specialists are more likely to be designed correctly and reliably, also likely to have been extensively tested.</a:t>
            </a:r>
          </a:p>
          <a:p>
            <a:pPr eaLnBrk="1" hangingPunct="1">
              <a:lnSpc>
                <a:spcPct val="80000"/>
              </a:lnSpc>
            </a:pPr>
            <a:endParaRPr lang="en-GB" sz="1600" smtClean="0"/>
          </a:p>
          <a:p>
            <a:pPr lvl="1" eaLnBrk="1" hangingPunct="1">
              <a:lnSpc>
                <a:spcPct val="80000"/>
              </a:lnSpc>
            </a:pPr>
            <a:r>
              <a:rPr lang="en-GB" sz="1400" b="1" smtClean="0"/>
              <a:t>Time Saving</a:t>
            </a:r>
            <a:br>
              <a:rPr lang="en-GB" sz="1400" b="1" smtClean="0"/>
            </a:br>
            <a:r>
              <a:rPr lang="en-GB" sz="1400" smtClean="0"/>
              <a:t>Reusing existing components means less code to write and test.  When writing a program using inherited objects means that less time is take writing new methods or objects.</a:t>
            </a:r>
          </a:p>
          <a:p>
            <a:pPr eaLnBrk="1" hangingPunct="1">
              <a:lnSpc>
                <a:spcPct val="80000"/>
              </a:lnSpc>
            </a:pPr>
            <a:endParaRPr lang="en-GB" sz="1600" smtClean="0"/>
          </a:p>
          <a:p>
            <a:pPr lvl="1" eaLnBrk="1" hangingPunct="1">
              <a:lnSpc>
                <a:spcPct val="80000"/>
              </a:lnSpc>
            </a:pPr>
            <a:r>
              <a:rPr lang="en-GB" sz="1400" b="1" smtClean="0"/>
              <a:t>Decreased Maintenance</a:t>
            </a:r>
            <a:r>
              <a:rPr lang="en-GB" sz="1400" smtClean="0"/>
              <a:t/>
            </a:r>
            <a:br>
              <a:rPr lang="en-GB" sz="1400" smtClean="0"/>
            </a:br>
            <a:r>
              <a:rPr lang="en-GB" sz="1400" smtClean="0"/>
              <a:t>Maintenance of reused component is responsibility of component supplier.</a:t>
            </a:r>
          </a:p>
          <a:p>
            <a:pPr eaLnBrk="1" hangingPunct="1">
              <a:lnSpc>
                <a:spcPct val="80000"/>
              </a:lnSpc>
            </a:pPr>
            <a:endParaRPr lang="en-GB" sz="1600" smtClean="0"/>
          </a:p>
          <a:p>
            <a:pPr lvl="1" eaLnBrk="1" hangingPunct="1">
              <a:lnSpc>
                <a:spcPct val="80000"/>
              </a:lnSpc>
            </a:pPr>
            <a:r>
              <a:rPr lang="en-GB" sz="1400" b="1" smtClean="0"/>
              <a:t>Consistency</a:t>
            </a:r>
            <a:br>
              <a:rPr lang="en-GB" sz="1400" b="1" smtClean="0"/>
            </a:br>
            <a:r>
              <a:rPr lang="en-GB" sz="1400" smtClean="0"/>
              <a:t>Library is the basis of a standard that will make the design process coherent and consistent.</a:t>
            </a:r>
            <a:endParaRPr lang="en-US" sz="14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Structured Programming</a:t>
            </a:r>
            <a:endParaRPr lang="en-US" dirty="0"/>
          </a:p>
        </p:txBody>
      </p:sp>
      <p:sp>
        <p:nvSpPr>
          <p:cNvPr id="3" name="Content Placeholder 2"/>
          <p:cNvSpPr>
            <a:spLocks noGrp="1"/>
          </p:cNvSpPr>
          <p:nvPr>
            <p:ph idx="1"/>
          </p:nvPr>
        </p:nvSpPr>
        <p:spPr/>
        <p:txBody>
          <a:bodyPr/>
          <a:lstStyle/>
          <a:p>
            <a:r>
              <a:rPr lang="en-GB" dirty="0" smtClean="0"/>
              <a:t>Software engineering concerns itself with writing robust  code.</a:t>
            </a:r>
          </a:p>
          <a:p>
            <a:r>
              <a:rPr lang="en-GB" dirty="0" smtClean="0"/>
              <a:t>Reusing tried and tested code is a way to reduce development time and to improve the reliability of the code.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mtClean="0"/>
              <a:t>Object-Oriented Programming</a:t>
            </a:r>
            <a:endParaRPr lang="en-US" smtClean="0"/>
          </a:p>
        </p:txBody>
      </p:sp>
      <p:sp>
        <p:nvSpPr>
          <p:cNvPr id="17411" name="Rectangle 3"/>
          <p:cNvSpPr>
            <a:spLocks noGrp="1" noChangeArrowheads="1"/>
          </p:cNvSpPr>
          <p:nvPr>
            <p:ph type="body" idx="1"/>
          </p:nvPr>
        </p:nvSpPr>
        <p:spPr/>
        <p:txBody>
          <a:bodyPr>
            <a:normAutofit fontScale="92500"/>
          </a:bodyPr>
          <a:lstStyle/>
          <a:p>
            <a:pPr eaLnBrk="1" hangingPunct="1">
              <a:defRPr/>
            </a:pPr>
            <a:r>
              <a:rPr lang="en-GB" dirty="0" smtClean="0"/>
              <a:t>OOP approaches problems using a model that resembles the real world more closely.</a:t>
            </a:r>
          </a:p>
          <a:p>
            <a:pPr eaLnBrk="1" hangingPunct="1">
              <a:defRPr/>
            </a:pPr>
            <a:r>
              <a:rPr lang="en-GB" dirty="0" smtClean="0"/>
              <a:t>Objects are defined data as attributes and the operations performed on those attributes</a:t>
            </a:r>
            <a:r>
              <a:rPr lang="en-GB" dirty="0" smtClean="0"/>
              <a:t>. The operations are known as methods.</a:t>
            </a:r>
            <a:endParaRPr lang="en-GB" dirty="0" smtClean="0"/>
          </a:p>
          <a:p>
            <a:pPr eaLnBrk="1" hangingPunct="1">
              <a:defRPr/>
            </a:pPr>
            <a:r>
              <a:rPr lang="en-GB" dirty="0" smtClean="0"/>
              <a:t>The routines and the data they operate on are combined into a single unit called a class.</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OOP - Languages</a:t>
            </a:r>
            <a:endParaRPr lang="en-US" smtClean="0"/>
          </a:p>
        </p:txBody>
      </p:sp>
      <p:sp>
        <p:nvSpPr>
          <p:cNvPr id="6147" name="Rectangle 3"/>
          <p:cNvSpPr>
            <a:spLocks noGrp="1" noChangeArrowheads="1"/>
          </p:cNvSpPr>
          <p:nvPr>
            <p:ph type="body" idx="1"/>
          </p:nvPr>
        </p:nvSpPr>
        <p:spPr/>
        <p:txBody>
          <a:bodyPr/>
          <a:lstStyle/>
          <a:p>
            <a:pPr eaLnBrk="1" hangingPunct="1"/>
            <a:r>
              <a:rPr lang="en-GB" smtClean="0"/>
              <a:t>The following are examples of OOP environments: -</a:t>
            </a:r>
          </a:p>
          <a:p>
            <a:pPr lvl="1" eaLnBrk="1" hangingPunct="1"/>
            <a:r>
              <a:rPr lang="en-GB" smtClean="0"/>
              <a:t>Pascal</a:t>
            </a:r>
          </a:p>
          <a:p>
            <a:pPr lvl="1" eaLnBrk="1" hangingPunct="1"/>
            <a:r>
              <a:rPr lang="en-GB" smtClean="0"/>
              <a:t>C++</a:t>
            </a:r>
          </a:p>
          <a:p>
            <a:pPr lvl="1" eaLnBrk="1" hangingPunct="1"/>
            <a:r>
              <a:rPr lang="en-GB" smtClean="0"/>
              <a:t>Java</a:t>
            </a:r>
          </a:p>
          <a:p>
            <a:pPr lvl="1" eaLnBrk="1" hangingPunct="1"/>
            <a:r>
              <a:rPr lang="en-GB" smtClean="0"/>
              <a:t>Visual Basic 2005</a:t>
            </a:r>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Objects and Classes</a:t>
            </a:r>
            <a:endParaRPr lang="en-US" smtClean="0"/>
          </a:p>
        </p:txBody>
      </p:sp>
      <p:sp>
        <p:nvSpPr>
          <p:cNvPr id="19459" name="Rectangle 3"/>
          <p:cNvSpPr>
            <a:spLocks noGrp="1" noChangeArrowheads="1"/>
          </p:cNvSpPr>
          <p:nvPr>
            <p:ph type="body" idx="1"/>
          </p:nvPr>
        </p:nvSpPr>
        <p:spPr/>
        <p:txBody>
          <a:bodyPr>
            <a:normAutofit fontScale="92500" lnSpcReduction="10000"/>
          </a:bodyPr>
          <a:lstStyle/>
          <a:p>
            <a:pPr eaLnBrk="1" hangingPunct="1">
              <a:lnSpc>
                <a:spcPct val="90000"/>
              </a:lnSpc>
              <a:defRPr/>
            </a:pPr>
            <a:r>
              <a:rPr lang="en-GB" sz="2800" b="1" u="sng" dirty="0" smtClean="0"/>
              <a:t>Objects</a:t>
            </a:r>
            <a:r>
              <a:rPr lang="en-GB" sz="2800" dirty="0" smtClean="0"/>
              <a:t> represent “things” from the real word such as a Ford Escort (JT04 RWW), Shop Assistant (H Holden) or Current Bank Account (5669988).</a:t>
            </a:r>
          </a:p>
          <a:p>
            <a:pPr eaLnBrk="1" hangingPunct="1">
              <a:lnSpc>
                <a:spcPct val="90000"/>
              </a:lnSpc>
              <a:defRPr/>
            </a:pPr>
            <a:r>
              <a:rPr lang="en-GB" sz="2800" dirty="0" smtClean="0"/>
              <a:t>Class represents all objects of a kind, e.g. Cars, Employees or Bank Accounts.</a:t>
            </a:r>
            <a:br>
              <a:rPr lang="en-GB" sz="2800" dirty="0" smtClean="0"/>
            </a:br>
            <a:endParaRPr lang="en-GB" sz="2800" dirty="0" smtClean="0"/>
          </a:p>
          <a:p>
            <a:pPr eaLnBrk="1" hangingPunct="1">
              <a:lnSpc>
                <a:spcPct val="90000"/>
              </a:lnSpc>
              <a:buFont typeface="Wingdings" pitchFamily="2" charset="2"/>
              <a:buNone/>
              <a:defRPr/>
            </a:pPr>
            <a:r>
              <a:rPr lang="en-GB" sz="2800" b="1" dirty="0" smtClean="0"/>
              <a:t>DEFINITIONS</a:t>
            </a:r>
            <a:r>
              <a:rPr lang="en-GB" sz="2800" dirty="0" smtClean="0"/>
              <a:t> – A </a:t>
            </a:r>
            <a:r>
              <a:rPr lang="en-GB" sz="2800" b="1" u="sng" dirty="0" smtClean="0"/>
              <a:t>Class</a:t>
            </a:r>
            <a:r>
              <a:rPr lang="en-GB" sz="2800" dirty="0" smtClean="0"/>
              <a:t> is a set of objects which share a common data structure and common behaviour. A </a:t>
            </a:r>
            <a:r>
              <a:rPr lang="en-GB" sz="2800" b="1" u="sng" dirty="0" smtClean="0"/>
              <a:t>Class Definition </a:t>
            </a:r>
            <a:r>
              <a:rPr lang="en-GB" sz="2800" dirty="0" smtClean="0"/>
              <a:t>is the template that can be used to create objects. An </a:t>
            </a:r>
            <a:r>
              <a:rPr lang="en-GB" sz="2800" b="1" u="sng" dirty="0" smtClean="0"/>
              <a:t>Object</a:t>
            </a:r>
            <a:r>
              <a:rPr lang="en-GB" sz="2800" dirty="0" smtClean="0"/>
              <a:t> is a instance of a class. </a:t>
            </a:r>
            <a:r>
              <a:rPr lang="en-GB" sz="2800" b="1" u="sng" dirty="0" smtClean="0"/>
              <a:t>Instantiation</a:t>
            </a:r>
            <a:r>
              <a:rPr lang="en-GB" sz="2800" dirty="0" smtClean="0"/>
              <a:t> is the concept of an object being based on a class.</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Objects, Attributes and Methods</a:t>
            </a:r>
          </a:p>
        </p:txBody>
      </p:sp>
      <p:sp>
        <p:nvSpPr>
          <p:cNvPr id="8195" name="Rectangle 3"/>
          <p:cNvSpPr>
            <a:spLocks noGrp="1" noChangeArrowheads="1"/>
          </p:cNvSpPr>
          <p:nvPr>
            <p:ph type="body" idx="1"/>
          </p:nvPr>
        </p:nvSpPr>
        <p:spPr/>
        <p:txBody>
          <a:bodyPr/>
          <a:lstStyle/>
          <a:p>
            <a:pPr eaLnBrk="1" hangingPunct="1">
              <a:buFont typeface="Wingdings" pitchFamily="2" charset="2"/>
              <a:buNone/>
            </a:pPr>
            <a:r>
              <a:rPr lang="en-GB" sz="2800" b="1" u="sng" smtClean="0"/>
              <a:t>Object</a:t>
            </a:r>
          </a:p>
          <a:p>
            <a:pPr eaLnBrk="1" hangingPunct="1">
              <a:buFont typeface="Wingdings" pitchFamily="2" charset="2"/>
              <a:buNone/>
            </a:pPr>
            <a:r>
              <a:rPr lang="en-GB" sz="2800" smtClean="0"/>
              <a:t>	A representation of a “thing” from the real world, e.g. a Student.</a:t>
            </a:r>
          </a:p>
          <a:p>
            <a:pPr eaLnBrk="1" hangingPunct="1">
              <a:buFont typeface="Wingdings" pitchFamily="2" charset="2"/>
              <a:buNone/>
            </a:pPr>
            <a:r>
              <a:rPr lang="en-GB" sz="2800" b="1" u="sng" smtClean="0"/>
              <a:t>Attributes</a:t>
            </a:r>
          </a:p>
          <a:p>
            <a:pPr eaLnBrk="1" hangingPunct="1">
              <a:buFont typeface="Wingdings" pitchFamily="2" charset="2"/>
              <a:buNone/>
            </a:pPr>
            <a:r>
              <a:rPr lang="en-GB" sz="2800" smtClean="0"/>
              <a:t>	Characteristics of an object, e.g. Surname.</a:t>
            </a:r>
          </a:p>
          <a:p>
            <a:pPr eaLnBrk="1" hangingPunct="1">
              <a:buFont typeface="Wingdings" pitchFamily="2" charset="2"/>
              <a:buNone/>
            </a:pPr>
            <a:r>
              <a:rPr lang="en-GB" sz="2800" b="1" u="sng" smtClean="0"/>
              <a:t>Method</a:t>
            </a:r>
          </a:p>
          <a:p>
            <a:pPr eaLnBrk="1" hangingPunct="1">
              <a:buFont typeface="Wingdings" pitchFamily="2" charset="2"/>
              <a:buNone/>
            </a:pPr>
            <a:r>
              <a:rPr lang="en-GB" sz="2800" smtClean="0"/>
              <a:t>	An operation performed on an object, e.g. “Calculate_Target_Grade”.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Class Definition</a:t>
            </a:r>
            <a:endParaRPr lang="en-US" smtClean="0"/>
          </a:p>
        </p:txBody>
      </p:sp>
      <p:sp>
        <p:nvSpPr>
          <p:cNvPr id="9219" name="Rectangle 3"/>
          <p:cNvSpPr>
            <a:spLocks noGrp="1" noChangeArrowheads="1"/>
          </p:cNvSpPr>
          <p:nvPr>
            <p:ph type="body" idx="1"/>
          </p:nvPr>
        </p:nvSpPr>
        <p:spPr/>
        <p:txBody>
          <a:bodyPr/>
          <a:lstStyle/>
          <a:p>
            <a:pPr eaLnBrk="1" hangingPunct="1">
              <a:lnSpc>
                <a:spcPct val="90000"/>
              </a:lnSpc>
            </a:pPr>
            <a:r>
              <a:rPr lang="en-GB" smtClean="0"/>
              <a:t>A class definition defines the attributes / fields for an object.</a:t>
            </a:r>
          </a:p>
          <a:p>
            <a:pPr lvl="1" eaLnBrk="1" hangingPunct="1">
              <a:lnSpc>
                <a:spcPct val="90000"/>
              </a:lnSpc>
            </a:pPr>
            <a:r>
              <a:rPr lang="en-GB" smtClean="0"/>
              <a:t>Example – Car Class has the following fields: </a:t>
            </a:r>
          </a:p>
          <a:p>
            <a:pPr lvl="2" eaLnBrk="1" hangingPunct="1">
              <a:lnSpc>
                <a:spcPct val="90000"/>
              </a:lnSpc>
            </a:pPr>
            <a:r>
              <a:rPr lang="en-GB" smtClean="0"/>
              <a:t>Registration Number</a:t>
            </a:r>
          </a:p>
          <a:p>
            <a:pPr lvl="2" eaLnBrk="1" hangingPunct="1">
              <a:lnSpc>
                <a:spcPct val="90000"/>
              </a:lnSpc>
            </a:pPr>
            <a:r>
              <a:rPr lang="en-GB" smtClean="0"/>
              <a:t>Make</a:t>
            </a:r>
          </a:p>
          <a:p>
            <a:pPr lvl="2" eaLnBrk="1" hangingPunct="1">
              <a:lnSpc>
                <a:spcPct val="90000"/>
              </a:lnSpc>
            </a:pPr>
            <a:r>
              <a:rPr lang="en-GB" smtClean="0"/>
              <a:t>Model</a:t>
            </a:r>
          </a:p>
          <a:p>
            <a:pPr lvl="2" eaLnBrk="1" hangingPunct="1">
              <a:lnSpc>
                <a:spcPct val="90000"/>
              </a:lnSpc>
            </a:pPr>
            <a:r>
              <a:rPr lang="en-GB" smtClean="0"/>
              <a:t>Mileage</a:t>
            </a:r>
          </a:p>
          <a:p>
            <a:pPr lvl="2" eaLnBrk="1" hangingPunct="1">
              <a:lnSpc>
                <a:spcPct val="90000"/>
              </a:lnSpc>
            </a:pPr>
            <a:r>
              <a:rPr lang="en-GB" smtClean="0"/>
              <a:t>Current Value</a:t>
            </a:r>
          </a:p>
          <a:p>
            <a:pPr lvl="2" eaLnBrk="1" hangingPunct="1">
              <a:lnSpc>
                <a:spcPct val="90000"/>
              </a:lnSpc>
            </a:pPr>
            <a:r>
              <a:rPr lang="en-GB" smtClean="0"/>
              <a:t>Owner</a:t>
            </a:r>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Class Definition</a:t>
            </a:r>
            <a:endParaRPr lang="en-US" smtClean="0"/>
          </a:p>
        </p:txBody>
      </p:sp>
      <p:sp>
        <p:nvSpPr>
          <p:cNvPr id="10243" name="Rectangle 3"/>
          <p:cNvSpPr>
            <a:spLocks noGrp="1" noChangeArrowheads="1"/>
          </p:cNvSpPr>
          <p:nvPr>
            <p:ph type="body" idx="1"/>
          </p:nvPr>
        </p:nvSpPr>
        <p:spPr>
          <a:xfrm>
            <a:off x="609600" y="1600200"/>
            <a:ext cx="7924800" cy="4349750"/>
          </a:xfrm>
        </p:spPr>
        <p:txBody>
          <a:bodyPr/>
          <a:lstStyle/>
          <a:p>
            <a:pPr eaLnBrk="1" hangingPunct="1">
              <a:lnSpc>
                <a:spcPct val="90000"/>
              </a:lnSpc>
            </a:pPr>
            <a:r>
              <a:rPr lang="en-GB" smtClean="0"/>
              <a:t>Each object has its own set of values (attributes) detailing the state of the object.</a:t>
            </a:r>
          </a:p>
          <a:p>
            <a:pPr lvl="1" eaLnBrk="1" hangingPunct="1">
              <a:lnSpc>
                <a:spcPct val="90000"/>
              </a:lnSpc>
            </a:pPr>
            <a:r>
              <a:rPr lang="en-GB" smtClean="0"/>
              <a:t>Example</a:t>
            </a:r>
          </a:p>
          <a:p>
            <a:pPr lvl="2" eaLnBrk="1" hangingPunct="1">
              <a:lnSpc>
                <a:spcPct val="90000"/>
              </a:lnSpc>
            </a:pPr>
            <a:r>
              <a:rPr lang="en-GB" smtClean="0"/>
              <a:t>KH51 JKP</a:t>
            </a:r>
          </a:p>
          <a:p>
            <a:pPr lvl="2" eaLnBrk="1" hangingPunct="1">
              <a:lnSpc>
                <a:spcPct val="90000"/>
              </a:lnSpc>
            </a:pPr>
            <a:r>
              <a:rPr lang="en-GB" smtClean="0"/>
              <a:t>Ford</a:t>
            </a:r>
          </a:p>
          <a:p>
            <a:pPr lvl="2" eaLnBrk="1" hangingPunct="1">
              <a:lnSpc>
                <a:spcPct val="90000"/>
              </a:lnSpc>
            </a:pPr>
            <a:r>
              <a:rPr lang="en-GB" smtClean="0"/>
              <a:t>Fiesta</a:t>
            </a:r>
          </a:p>
          <a:p>
            <a:pPr lvl="2" eaLnBrk="1" hangingPunct="1">
              <a:lnSpc>
                <a:spcPct val="90000"/>
              </a:lnSpc>
            </a:pPr>
            <a:r>
              <a:rPr lang="en-GB" smtClean="0"/>
              <a:t>34561</a:t>
            </a:r>
          </a:p>
          <a:p>
            <a:pPr lvl="2" eaLnBrk="1" hangingPunct="1">
              <a:lnSpc>
                <a:spcPct val="90000"/>
              </a:lnSpc>
            </a:pPr>
            <a:r>
              <a:rPr lang="en-GB" smtClean="0"/>
              <a:t>£4,500.00</a:t>
            </a:r>
          </a:p>
          <a:p>
            <a:pPr lvl="2" eaLnBrk="1" hangingPunct="1">
              <a:lnSpc>
                <a:spcPct val="90000"/>
              </a:lnSpc>
            </a:pPr>
            <a:r>
              <a:rPr lang="en-GB" smtClean="0"/>
              <a:t>P Smith</a:t>
            </a:r>
            <a:endParaRPr lang="en-US" smtClean="0"/>
          </a:p>
        </p:txBody>
      </p:sp>
    </p:spTree>
  </p:cSld>
  <p:clrMapOvr>
    <a:masterClrMapping/>
  </p:clrMapOvr>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358</TotalTime>
  <Words>649</Words>
  <Application>Microsoft Office PowerPoint</Application>
  <PresentationFormat>On-screen Show (4:3)</PresentationFormat>
  <Paragraphs>124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Wingdings</vt:lpstr>
      <vt:lpstr>Times New Roman</vt:lpstr>
      <vt:lpstr>Arial Black</vt:lpstr>
      <vt:lpstr>Radial</vt:lpstr>
      <vt:lpstr>Object Oriented Programming</vt:lpstr>
      <vt:lpstr>Structured Programming</vt:lpstr>
      <vt:lpstr>Structured Programming</vt:lpstr>
      <vt:lpstr>Object-Oriented Programming</vt:lpstr>
      <vt:lpstr>OOP - Languages</vt:lpstr>
      <vt:lpstr>Objects and Classes</vt:lpstr>
      <vt:lpstr>Objects, Attributes and Methods</vt:lpstr>
      <vt:lpstr>Class Definition</vt:lpstr>
      <vt:lpstr>Class Definition</vt:lpstr>
      <vt:lpstr>Class Definition</vt:lpstr>
      <vt:lpstr>Class Exercise</vt:lpstr>
      <vt:lpstr>Inheritance </vt:lpstr>
      <vt:lpstr> Inheritance Diagram  </vt:lpstr>
      <vt:lpstr>Inheritance</vt:lpstr>
      <vt:lpstr>Inheritance</vt:lpstr>
      <vt:lpstr>Encapsulation</vt:lpstr>
      <vt:lpstr>Encapsulation</vt:lpstr>
      <vt:lpstr>Polymorphism</vt:lpstr>
      <vt:lpstr>Polymorphism</vt:lpstr>
      <vt:lpstr>Event-driven programming</vt:lpstr>
      <vt:lpstr>Benefits of OOP</vt:lpstr>
    </vt:vector>
  </TitlesOfParts>
  <Company>Payne-Gallway Publishers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oliverh</dc:creator>
  <cp:lastModifiedBy>Phil Harker</cp:lastModifiedBy>
  <cp:revision>24</cp:revision>
  <dcterms:created xsi:type="dcterms:W3CDTF">2001-08-07T15:47:27Z</dcterms:created>
  <dcterms:modified xsi:type="dcterms:W3CDTF">2009-11-18T13:05:20Z</dcterms:modified>
</cp:coreProperties>
</file>