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1"/>
  </p:notesMasterIdLst>
  <p:sldIdLst>
    <p:sldId id="256" r:id="rId2"/>
    <p:sldId id="257" r:id="rId3"/>
    <p:sldId id="315" r:id="rId4"/>
    <p:sldId id="316" r:id="rId5"/>
    <p:sldId id="317" r:id="rId6"/>
    <p:sldId id="318" r:id="rId7"/>
    <p:sldId id="319" r:id="rId8"/>
    <p:sldId id="320" r:id="rId9"/>
    <p:sldId id="258" r:id="rId10"/>
  </p:sldIdLst>
  <p:sldSz cx="9144000" cy="5143500" type="screen16x9"/>
  <p:notesSz cx="6858000" cy="9144000"/>
  <p:embeddedFontLst>
    <p:embeddedFont>
      <p:font typeface="Barlow SemiBold" panose="00000700000000000000" pitchFamily="2" charset="0"/>
      <p:regular r:id="rId12"/>
      <p:bold r:id="rId13"/>
      <p:italic r:id="rId14"/>
      <p:boldItalic r:id="rId15"/>
    </p:embeddedFont>
    <p:embeddedFont>
      <p:font typeface="Commissioner" panose="020B0604020202020204" charset="0"/>
      <p:regular r:id="rId16"/>
      <p:bold r:id="rId17"/>
    </p:embeddedFont>
    <p:embeddedFont>
      <p:font typeface="Commissioner ExtraBold" charset="0"/>
      <p:bold r:id="rId18"/>
    </p:embeddedFont>
    <p:embeddedFont>
      <p:font typeface="Syne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9BB52B-A7FA-4B70-8A26-5FAD47D57F30}">
  <a:tblStyle styleId="{D39BB52B-A7FA-4B70-8A26-5FAD47D57F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710ee6ad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e710ee6ad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710ee6ad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e710ee6ad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309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710ee6ad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e710ee6ad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417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710ee6ad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e710ee6ad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158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710ee6ad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e710ee6ad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30625" y="4473225"/>
            <a:ext cx="4115987" cy="769394"/>
          </a:xfrm>
          <a:custGeom>
            <a:avLst/>
            <a:gdLst/>
            <a:ahLst/>
            <a:cxnLst/>
            <a:rect l="l" t="t" r="r" b="b"/>
            <a:pathLst>
              <a:path w="85129" h="15913" extrusionOk="0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965275" y="-156625"/>
            <a:ext cx="2453450" cy="1580500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36925" y="-539850"/>
            <a:ext cx="3075550" cy="1928900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3995726">
            <a:off x="-130622" y="3655115"/>
            <a:ext cx="2199510" cy="1987525"/>
          </a:xfrm>
          <a:custGeom>
            <a:avLst/>
            <a:gdLst/>
            <a:ahLst/>
            <a:cxnLst/>
            <a:rect l="l" t="t" r="r" b="b"/>
            <a:pathLst>
              <a:path w="69217" h="62546" extrusionOk="0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644234">
            <a:off x="6088289" y="3622766"/>
            <a:ext cx="3520410" cy="1799358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798250" y="-738525"/>
            <a:ext cx="3075543" cy="2222829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430479">
            <a:off x="48915" y="-222860"/>
            <a:ext cx="2155859" cy="1948081"/>
          </a:xfrm>
          <a:custGeom>
            <a:avLst/>
            <a:gdLst/>
            <a:ahLst/>
            <a:cxnLst/>
            <a:rect l="l" t="t" r="r" b="b"/>
            <a:pathLst>
              <a:path w="69217" h="62546" extrusionOk="0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098900" y="3115900"/>
            <a:ext cx="2290125" cy="2206451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597000" y="1369050"/>
            <a:ext cx="5115900" cy="19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50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762900" y="3607600"/>
            <a:ext cx="3563100" cy="2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1276825" y="-338425"/>
            <a:ext cx="3566904" cy="891281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 rot="10800000">
            <a:off x="6583825" y="4295000"/>
            <a:ext cx="3566904" cy="891281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-706900" y="-259775"/>
            <a:ext cx="2531000" cy="1293450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1"/>
          </p:nvPr>
        </p:nvSpPr>
        <p:spPr>
          <a:xfrm>
            <a:off x="713200" y="1525025"/>
            <a:ext cx="7717500" cy="316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/>
        </p:nvSpPr>
        <p:spPr>
          <a:xfrm>
            <a:off x="3269949" y="3913766"/>
            <a:ext cx="6732640" cy="1258519"/>
          </a:xfrm>
          <a:custGeom>
            <a:avLst/>
            <a:gdLst/>
            <a:ahLst/>
            <a:cxnLst/>
            <a:rect l="l" t="t" r="r" b="b"/>
            <a:pathLst>
              <a:path w="85129" h="15913" extrusionOk="0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 rot="10800000">
            <a:off x="-626096" y="-193028"/>
            <a:ext cx="3369906" cy="1722364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6098039" y="3457193"/>
            <a:ext cx="3402170" cy="1738655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509300" y="-193031"/>
            <a:ext cx="2657853" cy="709603"/>
          </a:xfrm>
          <a:custGeom>
            <a:avLst/>
            <a:gdLst/>
            <a:ahLst/>
            <a:cxnLst/>
            <a:rect l="l" t="t" r="r" b="b"/>
            <a:pathLst>
              <a:path w="79091" h="21116" extrusionOk="0">
                <a:moveTo>
                  <a:pt x="267" y="434"/>
                </a:moveTo>
                <a:cubicBezTo>
                  <a:pt x="1" y="7006"/>
                  <a:pt x="3503" y="13044"/>
                  <a:pt x="8874" y="16713"/>
                </a:cubicBezTo>
                <a:cubicBezTo>
                  <a:pt x="15178" y="21116"/>
                  <a:pt x="22683" y="19982"/>
                  <a:pt x="29355" y="17113"/>
                </a:cubicBezTo>
                <a:cubicBezTo>
                  <a:pt x="33358" y="15379"/>
                  <a:pt x="37160" y="13177"/>
                  <a:pt x="41063" y="11342"/>
                </a:cubicBezTo>
                <a:cubicBezTo>
                  <a:pt x="45733" y="9207"/>
                  <a:pt x="50703" y="8040"/>
                  <a:pt x="55840" y="7873"/>
                </a:cubicBezTo>
                <a:cubicBezTo>
                  <a:pt x="60644" y="7740"/>
                  <a:pt x="65214" y="9207"/>
                  <a:pt x="69984" y="9474"/>
                </a:cubicBezTo>
                <a:cubicBezTo>
                  <a:pt x="73320" y="9674"/>
                  <a:pt x="76755" y="8574"/>
                  <a:pt x="78857" y="5905"/>
                </a:cubicBezTo>
                <a:cubicBezTo>
                  <a:pt x="79090" y="5572"/>
                  <a:pt x="78657" y="5171"/>
                  <a:pt x="78390" y="5471"/>
                </a:cubicBezTo>
                <a:cubicBezTo>
                  <a:pt x="75655" y="9007"/>
                  <a:pt x="71151" y="9141"/>
                  <a:pt x="67048" y="8540"/>
                </a:cubicBezTo>
                <a:cubicBezTo>
                  <a:pt x="63012" y="7973"/>
                  <a:pt x="59176" y="7173"/>
                  <a:pt x="55040" y="7239"/>
                </a:cubicBezTo>
                <a:cubicBezTo>
                  <a:pt x="47334" y="7506"/>
                  <a:pt x="40663" y="10675"/>
                  <a:pt x="33891" y="14144"/>
                </a:cubicBezTo>
                <a:cubicBezTo>
                  <a:pt x="26986" y="17680"/>
                  <a:pt x="19281" y="20916"/>
                  <a:pt x="11609" y="17513"/>
                </a:cubicBezTo>
                <a:cubicBezTo>
                  <a:pt x="5004" y="14578"/>
                  <a:pt x="501" y="7506"/>
                  <a:pt x="801" y="334"/>
                </a:cubicBezTo>
                <a:cubicBezTo>
                  <a:pt x="868" y="1"/>
                  <a:pt x="267" y="1"/>
                  <a:pt x="267" y="4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1388100" y="1724700"/>
            <a:ext cx="6367800" cy="1694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7916175" y="4193400"/>
            <a:ext cx="1538510" cy="1000431"/>
          </a:xfrm>
          <a:custGeom>
            <a:avLst/>
            <a:gdLst/>
            <a:ahLst/>
            <a:cxnLst/>
            <a:rect l="l" t="t" r="r" b="b"/>
            <a:pathLst>
              <a:path w="27509" h="17888" extrusionOk="0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 rot="5400000">
            <a:off x="213009" y="3380700"/>
            <a:ext cx="1000431" cy="2971193"/>
          </a:xfrm>
          <a:custGeom>
            <a:avLst/>
            <a:gdLst/>
            <a:ahLst/>
            <a:cxnLst/>
            <a:rect l="l" t="t" r="r" b="b"/>
            <a:pathLst>
              <a:path w="8941" h="26554" extrusionOk="0">
                <a:moveTo>
                  <a:pt x="4437" y="535"/>
                </a:moveTo>
                <a:cubicBezTo>
                  <a:pt x="2269" y="1335"/>
                  <a:pt x="701" y="3570"/>
                  <a:pt x="334" y="5938"/>
                </a:cubicBezTo>
                <a:cubicBezTo>
                  <a:pt x="0" y="8340"/>
                  <a:pt x="834" y="10775"/>
                  <a:pt x="2402" y="12510"/>
                </a:cubicBezTo>
                <a:cubicBezTo>
                  <a:pt x="3469" y="13711"/>
                  <a:pt x="4870" y="14611"/>
                  <a:pt x="5571" y="16079"/>
                </a:cubicBezTo>
                <a:cubicBezTo>
                  <a:pt x="6538" y="18181"/>
                  <a:pt x="5804" y="20682"/>
                  <a:pt x="5237" y="22917"/>
                </a:cubicBezTo>
                <a:cubicBezTo>
                  <a:pt x="4937" y="24085"/>
                  <a:pt x="4670" y="25352"/>
                  <a:pt x="4670" y="26553"/>
                </a:cubicBezTo>
                <a:lnTo>
                  <a:pt x="8940" y="26553"/>
                </a:lnTo>
                <a:lnTo>
                  <a:pt x="8940" y="434"/>
                </a:lnTo>
                <a:cubicBezTo>
                  <a:pt x="7406" y="68"/>
                  <a:pt x="5871" y="1"/>
                  <a:pt x="4437" y="5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-681475" y="-849132"/>
            <a:ext cx="2789405" cy="2016024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377925" y="3965475"/>
            <a:ext cx="1917225" cy="1847175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2"/>
          </p:nvPr>
        </p:nvSpPr>
        <p:spPr>
          <a:xfrm>
            <a:off x="1698000" y="1607750"/>
            <a:ext cx="27417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>
            <a:off x="1698900" y="2304824"/>
            <a:ext cx="27399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3" hasCustomPrompt="1"/>
          </p:nvPr>
        </p:nvSpPr>
        <p:spPr>
          <a:xfrm>
            <a:off x="815358" y="1647350"/>
            <a:ext cx="6789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4"/>
          </p:nvPr>
        </p:nvSpPr>
        <p:spPr>
          <a:xfrm>
            <a:off x="1671845" y="3152150"/>
            <a:ext cx="27417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1672746" y="3848766"/>
            <a:ext cx="27399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6" hasCustomPrompt="1"/>
          </p:nvPr>
        </p:nvSpPr>
        <p:spPr>
          <a:xfrm>
            <a:off x="813816" y="3172850"/>
            <a:ext cx="6789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7"/>
          </p:nvPr>
        </p:nvSpPr>
        <p:spPr>
          <a:xfrm>
            <a:off x="5685076" y="1626650"/>
            <a:ext cx="27456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R="457200"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8"/>
          </p:nvPr>
        </p:nvSpPr>
        <p:spPr>
          <a:xfrm>
            <a:off x="5685928" y="2304288"/>
            <a:ext cx="27441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4829393" y="1647361"/>
            <a:ext cx="6771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/>
          </p:nvPr>
        </p:nvSpPr>
        <p:spPr>
          <a:xfrm>
            <a:off x="5685076" y="3152150"/>
            <a:ext cx="27456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R="457200"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4"/>
          </p:nvPr>
        </p:nvSpPr>
        <p:spPr>
          <a:xfrm>
            <a:off x="5685928" y="3849660"/>
            <a:ext cx="27441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 hasCustomPrompt="1"/>
          </p:nvPr>
        </p:nvSpPr>
        <p:spPr>
          <a:xfrm>
            <a:off x="4829393" y="3172856"/>
            <a:ext cx="6771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7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/>
          <p:nvPr/>
        </p:nvSpPr>
        <p:spPr>
          <a:xfrm>
            <a:off x="6430655" y="1855978"/>
            <a:ext cx="6884659" cy="4975843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3"/>
          <p:cNvSpPr/>
          <p:nvPr/>
        </p:nvSpPr>
        <p:spPr>
          <a:xfrm>
            <a:off x="-362825" y="-320375"/>
            <a:ext cx="5841347" cy="2519468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3"/>
          <p:cNvSpPr/>
          <p:nvPr/>
        </p:nvSpPr>
        <p:spPr>
          <a:xfrm>
            <a:off x="6705700" y="2199100"/>
            <a:ext cx="3543224" cy="3413764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7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/>
          <p:nvPr/>
        </p:nvSpPr>
        <p:spPr>
          <a:xfrm>
            <a:off x="-2872720" y="3172028"/>
            <a:ext cx="6884659" cy="4975843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4"/>
          <p:cNvSpPr/>
          <p:nvPr/>
        </p:nvSpPr>
        <p:spPr>
          <a:xfrm flipH="1">
            <a:off x="4764725" y="-224775"/>
            <a:ext cx="5841347" cy="2519468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4"/>
          <p:cNvSpPr/>
          <p:nvPr/>
        </p:nvSpPr>
        <p:spPr>
          <a:xfrm rot="4500029">
            <a:off x="93659" y="2718207"/>
            <a:ext cx="3543161" cy="3413704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3100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Char char="●"/>
              <a:defRPr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8" r:id="rId4"/>
    <p:sldLayoutId id="2147483659" r:id="rId5"/>
    <p:sldLayoutId id="2147483679" r:id="rId6"/>
    <p:sldLayoutId id="214748368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>
            <a:spLocks noGrp="1"/>
          </p:cNvSpPr>
          <p:nvPr>
            <p:ph type="ctrTitle"/>
          </p:nvPr>
        </p:nvSpPr>
        <p:spPr>
          <a:xfrm>
            <a:off x="532264" y="1369050"/>
            <a:ext cx="7758752" cy="19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Explainable AI </a:t>
            </a:r>
            <a:br>
              <a:rPr lang="en-US" dirty="0"/>
            </a:br>
            <a:r>
              <a:rPr lang="en-US" dirty="0"/>
              <a:t>for soybeans yield prediction</a:t>
            </a:r>
            <a:endParaRPr dirty="0"/>
          </a:p>
        </p:txBody>
      </p:sp>
      <p:sp>
        <p:nvSpPr>
          <p:cNvPr id="297" name="Google Shape;297;p37"/>
          <p:cNvSpPr/>
          <p:nvPr/>
        </p:nvSpPr>
        <p:spPr>
          <a:xfrm>
            <a:off x="1597000" y="3562897"/>
            <a:ext cx="4633203" cy="87945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7"/>
          <p:cNvSpPr txBox="1">
            <a:spLocks noGrp="1"/>
          </p:cNvSpPr>
          <p:nvPr>
            <p:ph type="subTitle" idx="1"/>
          </p:nvPr>
        </p:nvSpPr>
        <p:spPr>
          <a:xfrm>
            <a:off x="1959730" y="3615598"/>
            <a:ext cx="3819034" cy="2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Aleksei Zhuravlev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MSc Computer Science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University of Bonn, Germany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Satellite imaging – a profitable niche</a:t>
            </a:r>
            <a:endParaRPr dirty="0"/>
          </a:p>
        </p:txBody>
      </p:sp>
      <p:sp>
        <p:nvSpPr>
          <p:cNvPr id="304" name="Google Shape;304;p38"/>
          <p:cNvSpPr txBox="1">
            <a:spLocks noGrp="1"/>
          </p:cNvSpPr>
          <p:nvPr>
            <p:ph type="subTitle" idx="1"/>
          </p:nvPr>
        </p:nvSpPr>
        <p:spPr>
          <a:xfrm>
            <a:off x="713200" y="1235121"/>
            <a:ext cx="7717500" cy="345940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Widely used in USA and EU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Provides cheap and reliable data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Demand for remote sensing in South America and Asia is high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Low-income communities cannot afford their own satellites!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6146" name="Picture 2" descr="Imagery and Crop Analytics for Improving Farm Resources and Water Management">
            <a:extLst>
              <a:ext uri="{FF2B5EF4-FFF2-40B4-BE49-F238E27FC236}">
                <a16:creationId xmlns:a16="http://schemas.microsoft.com/office/drawing/2014/main" id="{7D81CF47-E80A-66EA-C842-EB30EA74C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39" y="2757700"/>
            <a:ext cx="5140657" cy="200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Goals for the hackathon</a:t>
            </a:r>
            <a:endParaRPr dirty="0"/>
          </a:p>
        </p:txBody>
      </p:sp>
      <p:sp>
        <p:nvSpPr>
          <p:cNvPr id="304" name="Google Shape;304;p38"/>
          <p:cNvSpPr txBox="1">
            <a:spLocks noGrp="1"/>
          </p:cNvSpPr>
          <p:nvPr>
            <p:ph type="subTitle" idx="1"/>
          </p:nvPr>
        </p:nvSpPr>
        <p:spPr>
          <a:xfrm>
            <a:off x="515307" y="1139588"/>
            <a:ext cx="7717500" cy="42500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Given historical data for US counties for the previous years, as well as the remote sensing and weather data: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Predict soybean yield for each county in the current year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Evaluate the contribution of satellite data with Explainable AI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Find which period of the year is important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Can US satellites be used in other regions?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8E82481-0AD6-478E-37C9-7F3FA37DC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413" y="3145400"/>
            <a:ext cx="2741280" cy="192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31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Preprocessing</a:t>
            </a:r>
            <a:endParaRPr dirty="0"/>
          </a:p>
        </p:txBody>
      </p:sp>
      <p:sp>
        <p:nvSpPr>
          <p:cNvPr id="304" name="Google Shape;304;p38"/>
          <p:cNvSpPr txBox="1">
            <a:spLocks noGrp="1"/>
          </p:cNvSpPr>
          <p:nvPr>
            <p:ph type="subTitle" idx="1"/>
          </p:nvPr>
        </p:nvSpPr>
        <p:spPr>
          <a:xfrm>
            <a:off x="586854" y="1337481"/>
            <a:ext cx="7843846" cy="335704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Keep counties with the data for 2003-2020: 40%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Drop correlated features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Remove outliers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use one-hot encoding on drought index</a:t>
            </a:r>
          </a:p>
          <a:p>
            <a:pPr marL="114300" indent="0" algn="l">
              <a:buNone/>
            </a:pPr>
            <a:endParaRPr lang="en-US" sz="1600" dirty="0"/>
          </a:p>
          <a:p>
            <a:pPr marL="114300" indent="0" algn="l">
              <a:buNone/>
            </a:pPr>
            <a:r>
              <a:rPr lang="en-US" sz="1600" dirty="0"/>
              <a:t>Reshape input data</a:t>
            </a:r>
          </a:p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Add results of 46 weekly measurements as new features</a:t>
            </a:r>
          </a:p>
          <a:p>
            <a:pPr marL="285750" indent="-1714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4300" indent="0" algn="l">
              <a:buNone/>
            </a:pPr>
            <a:r>
              <a:rPr lang="en-US" sz="1600" dirty="0"/>
              <a:t>Result for each county:</a:t>
            </a:r>
          </a:p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18 x 598 array of training data </a:t>
            </a:r>
          </a:p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18 labels of crop yields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F4341F66-22E3-510C-2132-62A0E4F7B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181" y="469500"/>
            <a:ext cx="2535631" cy="177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DC20B514-051D-3C14-1ACE-EA6441E8E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767" y="2305181"/>
            <a:ext cx="3350347" cy="262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88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 on the current year</a:t>
            </a:r>
            <a:endParaRPr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948A646-249C-1D2A-7F00-F67BA55D3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532" y="1448369"/>
            <a:ext cx="3505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A6EDF37D-36AD-A151-653E-ECC557F0C5EA}"/>
              </a:ext>
            </a:extLst>
          </p:cNvPr>
          <p:cNvSpPr txBox="1">
            <a:spLocks/>
          </p:cNvSpPr>
          <p:nvPr/>
        </p:nvSpPr>
        <p:spPr>
          <a:xfrm>
            <a:off x="552268" y="1084997"/>
            <a:ext cx="5325834" cy="358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AutoNum type="arabicPeriod"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AutoNum type="alphaLcPeriod"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AutoNum type="romanLcPeriod"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AutoNum type="arabicPeriod"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AutoNum type="alphaLcPeriod"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AutoNum type="romanLcPeriod"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AutoNum type="arabicPeriod"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AutoNum type="alphaLcPeriod"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AutoNum type="romanLcPeriod"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marL="114300" indent="0">
              <a:buFont typeface="Syne"/>
              <a:buNone/>
            </a:pPr>
            <a:r>
              <a:rPr lang="en-US" sz="1600" dirty="0"/>
              <a:t>Can we make predictions based only on </a:t>
            </a:r>
            <a:br>
              <a:rPr lang="en-US" sz="1600" dirty="0"/>
            </a:br>
            <a:r>
              <a:rPr lang="en-US" sz="1600" dirty="0"/>
              <a:t>the satellite and weather data?</a:t>
            </a:r>
          </a:p>
          <a:p>
            <a:pPr marL="114300" indent="0">
              <a:buFont typeface="Syne"/>
              <a:buNone/>
            </a:pPr>
            <a:endParaRPr lang="en-US" sz="1600" dirty="0"/>
          </a:p>
          <a:p>
            <a:pPr marL="114300" indent="0">
              <a:buFont typeface="Syne"/>
              <a:buNone/>
            </a:pPr>
            <a:r>
              <a:rPr lang="en-US" sz="1600" dirty="0"/>
              <a:t>Training data: 2003 – 2018</a:t>
            </a:r>
          </a:p>
          <a:p>
            <a:pPr marL="114300" indent="0">
              <a:buFont typeface="Syne"/>
              <a:buNone/>
            </a:pPr>
            <a:r>
              <a:rPr lang="en-US" sz="1600" dirty="0"/>
              <a:t>Test data: 2019-2020</a:t>
            </a:r>
          </a:p>
          <a:p>
            <a:pPr marL="114300" indent="0">
              <a:buFont typeface="Syne"/>
              <a:buNone/>
            </a:pPr>
            <a:endParaRPr lang="en-US" sz="1600" dirty="0"/>
          </a:p>
          <a:p>
            <a:pPr marL="114300" indent="0">
              <a:buFont typeface="Syne"/>
              <a:buNone/>
            </a:pPr>
            <a:r>
              <a:rPr lang="en-US" sz="1600" dirty="0"/>
              <a:t>Linear regression model: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600" dirty="0"/>
              <a:t>8% cross-validation error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600" dirty="0"/>
              <a:t>13% test set error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4300" indent="0">
              <a:buFont typeface="Syne"/>
              <a:buNone/>
            </a:pPr>
            <a:r>
              <a:rPr lang="en-US" sz="1600" dirty="0"/>
              <a:t>Deep neural network: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600" dirty="0"/>
              <a:t>200-100-70-30-15 neurons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600" dirty="0"/>
              <a:t>Batch normalization, dropout layers </a:t>
            </a:r>
            <a:br>
              <a:rPr lang="en-US" sz="1600" dirty="0"/>
            </a:br>
            <a:r>
              <a:rPr lang="en-US" sz="1600" dirty="0"/>
              <a:t>In between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600" dirty="0"/>
              <a:t>Similar results to LR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1714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0" lvl="1" indent="0">
              <a:buFont typeface="Syne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1373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D5C1E6-898A-082F-396C-9BBFCA51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on both current and previous years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C60503-D733-68BF-20FC-D0233EB60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268" y="1091821"/>
            <a:ext cx="5325834" cy="3582179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/>
              <a:t>Adding previous year’s data and crop yield as features</a:t>
            </a:r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PCA reduces N of features</a:t>
            </a:r>
            <a:br>
              <a:rPr lang="en-US" sz="1600" dirty="0"/>
            </a:br>
            <a:r>
              <a:rPr lang="en-US" sz="1600" dirty="0"/>
              <a:t>to just 300</a:t>
            </a:r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Linear regression model: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600" dirty="0"/>
              <a:t>9% cross-validation error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600" dirty="0"/>
              <a:t>10% test set error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Deep neural network: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600" dirty="0"/>
              <a:t>Similar results to LR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1714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0" lvl="1" indent="0">
              <a:buNone/>
            </a:pPr>
            <a:endParaRPr lang="en-US" sz="1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3A1AACD-A3F9-82C5-942D-8FD679130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833" y="1621524"/>
            <a:ext cx="3505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00A6320-D26B-735D-3C49-D881A4CFB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124" y="1504500"/>
            <a:ext cx="1935400" cy="247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70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F2840D-00BF-1B9C-99DB-EE73C59A8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Explainable AI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B31D38-752F-ADCD-C901-E1EC908F9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621" y="1221475"/>
            <a:ext cx="7796079" cy="3473050"/>
          </a:xfrm>
        </p:spPr>
        <p:txBody>
          <a:bodyPr/>
          <a:lstStyle/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600" dirty="0"/>
              <a:t>Permutation Feature Importance Algorithm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600" dirty="0"/>
              <a:t>measure the importance of a feature as an increase in loss when the feature is permuted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48ED20F-45E0-B5D6-037A-2BEAE602E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551" y="2053988"/>
            <a:ext cx="6231659" cy="276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453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803BF7-C440-DF1B-7A4B-EFFA2160E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00" y="551387"/>
            <a:ext cx="7717500" cy="453900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120B1F-018D-EB15-ED71-EB13C1B96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785" y="1207773"/>
            <a:ext cx="7864318" cy="3384340"/>
          </a:xfrm>
        </p:spPr>
        <p:txBody>
          <a:bodyPr/>
          <a:lstStyle/>
          <a:p>
            <a:pPr marL="114300" indent="0">
              <a:buNone/>
            </a:pPr>
            <a:r>
              <a:rPr lang="en-US" sz="2400" dirty="0"/>
              <a:t>Results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Remote sensing data is important for soybeans yield prediction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In the US, satellites are needed only for 10-15 weeks per 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Can be redirected to other regions, e.g. South America, Africa</a:t>
            </a:r>
          </a:p>
          <a:p>
            <a:pPr marL="114300" indent="0">
              <a:buNone/>
            </a:pPr>
            <a:r>
              <a:rPr lang="en-US" sz="2400" dirty="0"/>
              <a:t>Future plans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Acquire the data for other US counties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Take into account geographical</a:t>
            </a:r>
            <a:br>
              <a:rPr lang="en-US" sz="1600" dirty="0"/>
            </a:br>
            <a:r>
              <a:rPr lang="en-US" sz="1600" dirty="0"/>
              <a:t>conditions, e.g. plains, mountains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Extend analysis to other countries</a:t>
            </a:r>
          </a:p>
          <a:p>
            <a:pPr marL="114300" indent="0">
              <a:buNone/>
            </a:pPr>
            <a:endParaRPr lang="en-US" sz="16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F9D8E0E-E9F2-0170-DEAF-3F9AF480F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944" y="2890248"/>
            <a:ext cx="4709934" cy="209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55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/>
          <p:cNvSpPr txBox="1">
            <a:spLocks noGrp="1"/>
          </p:cNvSpPr>
          <p:nvPr>
            <p:ph type="title"/>
          </p:nvPr>
        </p:nvSpPr>
        <p:spPr>
          <a:xfrm>
            <a:off x="1388100" y="2148225"/>
            <a:ext cx="6367800" cy="8470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nd Energy Supplier Pitch Deck by Slidesgo">
  <a:themeElements>
    <a:clrScheme name="Simple Light">
      <a:dk1>
        <a:srgbClr val="2E3338"/>
      </a:dk1>
      <a:lt1>
        <a:srgbClr val="F6EFDC"/>
      </a:lt1>
      <a:dk2>
        <a:srgbClr val="164A4A"/>
      </a:dk2>
      <a:lt2>
        <a:srgbClr val="3F4853"/>
      </a:lt2>
      <a:accent1>
        <a:srgbClr val="81B5A8"/>
      </a:accent1>
      <a:accent2>
        <a:srgbClr val="ADDBD0"/>
      </a:accent2>
      <a:accent3>
        <a:srgbClr val="454318"/>
      </a:accent3>
      <a:accent4>
        <a:srgbClr val="FFFFFF"/>
      </a:accent4>
      <a:accent5>
        <a:srgbClr val="FFFFFF"/>
      </a:accent5>
      <a:accent6>
        <a:srgbClr val="FFFFFF"/>
      </a:accent6>
      <a:hlink>
        <a:srgbClr val="2E33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364</Words>
  <Application>Microsoft Office PowerPoint</Application>
  <PresentationFormat>Экран (16:9)</PresentationFormat>
  <Paragraphs>75</Paragraphs>
  <Slides>9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Commissioner ExtraBold</vt:lpstr>
      <vt:lpstr>Syne</vt:lpstr>
      <vt:lpstr>Commissioner</vt:lpstr>
      <vt:lpstr>Arial</vt:lpstr>
      <vt:lpstr>Barlow SemiBold</vt:lpstr>
      <vt:lpstr>Wind Energy Supplier Pitch Deck by Slidesgo</vt:lpstr>
      <vt:lpstr>Explainable AI  for soybeans yield prediction</vt:lpstr>
      <vt:lpstr>Satellite imaging – a profitable niche</vt:lpstr>
      <vt:lpstr>Goals for the hackathon</vt:lpstr>
      <vt:lpstr>Preprocessing</vt:lpstr>
      <vt:lpstr>Train on the current year</vt:lpstr>
      <vt:lpstr>Train on both current and previous years</vt:lpstr>
      <vt:lpstr>Explainable AI</vt:lpstr>
      <vt:lpstr>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Explainable AI  for soybeans yield prediction</dc:title>
  <dc:creator>Алексей</dc:creator>
  <cp:lastModifiedBy>Алексей Журавлев</cp:lastModifiedBy>
  <cp:revision>5</cp:revision>
  <dcterms:modified xsi:type="dcterms:W3CDTF">2022-11-27T14:57:56Z</dcterms:modified>
</cp:coreProperties>
</file>