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p:scale>
          <a:sx n="66" d="100"/>
          <a:sy n="66" d="100"/>
        </p:scale>
        <p:origin x="2310" y="11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20392-F8D1-4B2C-9E0B-93E741C39A71}"/>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87B47433-959C-45F1-BF0D-5D250A7D06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39DAB893-BA03-4154-806C-29DE76F7AC59}"/>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11D623D2-8DB0-4F66-B22D-9310F55C43C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7F09C6F-756A-44B3-AC07-F19FF5AAC690}"/>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622957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07BF08-FBEF-48B1-AA63-F27EBB2DF182}"/>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E1337C9F-9A28-4BDD-96CC-9562B00675F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D9D6FFD-AA1E-4A5C-81F2-22EE1C5EDA1A}"/>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FC8A32D6-DF24-42F2-B324-526B460773D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C860999-4E07-4C6B-B7F1-D945B51C5ABA}"/>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3584002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CE21480-BEC1-4A0A-BA5C-591401BD5B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7E446B5-EAD5-4154-997F-050EA6C23E26}"/>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9BA4403-DCF5-469F-9F9A-FFEFF9DD9E6B}"/>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56673CE3-BC52-4774-ABF8-14BD9C359B0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C0650AB-9482-48E2-A082-50459A268094}"/>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697590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4FC209-E792-4551-8105-9D4ECB31C9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27CBC940-0AFB-4BDB-9EF3-84EC9223CBF4}"/>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E11DF94-EA1B-49C7-8499-0A3CE6BE1B31}"/>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AF6A3E4F-2B73-46E4-B364-0331578F311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F6CCEBB-CE28-42F4-9D43-4FE67DDA0D09}"/>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828002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8DE88E-0860-4BB9-889A-E49B37AA3E0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823735E-EB78-4D23-B7BE-0BA07FCD03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3AF7DAB-C5A2-4EE3-B367-AEF701F02B8C}"/>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F5F21A6B-A269-41B7-AE97-D5FFE53F71AC}"/>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5A0B36E-D912-4B38-B9A7-D29C7F1ED3E6}"/>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3339535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BC8384-2054-4082-A05D-91EE97C49B2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7C929CE-1909-417C-B673-5FA36586821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829E9F1-450A-4283-8DAE-905C0C5FBDB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AE6A9861-7CFD-4681-9DB0-6D64A29B051B}"/>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6" name="Нижний колонтитул 5">
            <a:extLst>
              <a:ext uri="{FF2B5EF4-FFF2-40B4-BE49-F238E27FC236}">
                <a16:creationId xmlns:a16="http://schemas.microsoft.com/office/drawing/2014/main" id="{9B5912D3-87BD-4B00-969B-BFF2C096938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39B6235-9076-4182-B141-78ACF931ED41}"/>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596648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AA8957-31E8-4C70-84D3-9F4E0549E6AF}"/>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5A9F0674-BC80-410E-BB0A-5B82ADC7E8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8EEA00F-B173-4B64-A4C3-F1D5FF4199ED}"/>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A11A37A3-8A14-4E23-89E7-641798452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5143197-63FA-439A-BFAA-645C8541A4A8}"/>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804AC56-E55C-4F90-A10B-F8BF4EB66B98}"/>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8" name="Нижний колонтитул 7">
            <a:extLst>
              <a:ext uri="{FF2B5EF4-FFF2-40B4-BE49-F238E27FC236}">
                <a16:creationId xmlns:a16="http://schemas.microsoft.com/office/drawing/2014/main" id="{E6B9917D-8488-4687-957E-C66919D4389B}"/>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4D69267-7A28-40FD-8DFC-76F7B330D936}"/>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737902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AA2991-8531-4FCC-8A1F-10915ED86914}"/>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F2F70642-848A-49B3-BD5F-73BD829970B2}"/>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4" name="Нижний колонтитул 3">
            <a:extLst>
              <a:ext uri="{FF2B5EF4-FFF2-40B4-BE49-F238E27FC236}">
                <a16:creationId xmlns:a16="http://schemas.microsoft.com/office/drawing/2014/main" id="{370E1AE8-698D-46EC-ABBA-CA695E6F7B34}"/>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BFDBD4F-A5FE-47C0-99C0-B1C336722E23}"/>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48556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307D49F2-6FB1-4F3A-9D5D-93F42F3E4F40}"/>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3" name="Нижний колонтитул 2">
            <a:extLst>
              <a:ext uri="{FF2B5EF4-FFF2-40B4-BE49-F238E27FC236}">
                <a16:creationId xmlns:a16="http://schemas.microsoft.com/office/drawing/2014/main" id="{FA306D12-9142-4B8A-9AD7-3E1AFA532E31}"/>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9C9A4074-7407-4C3F-871E-13BF1A1532CA}"/>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50447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6D85C5-A80A-4367-B7C2-E6CFD011175C}"/>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4106B301-1ACF-4F99-8036-4029F9C29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2C2DC1F4-047D-4907-974B-F178504927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8714334-EA30-48AF-8631-72BEA10BC1FD}"/>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6" name="Нижний колонтитул 5">
            <a:extLst>
              <a:ext uri="{FF2B5EF4-FFF2-40B4-BE49-F238E27FC236}">
                <a16:creationId xmlns:a16="http://schemas.microsoft.com/office/drawing/2014/main" id="{78916447-EB1C-4FBF-9C37-35FDF210EA8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04D9746-66A3-44AA-B936-BA9620EC3D63}"/>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252025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A5A606-8FDF-4363-80A5-887B0B7599B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8833D635-C912-42FA-9760-84874FB0A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9BEC378-4B4F-4F6A-8CC9-95009BEB72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EF40DD4-758D-4564-80BF-E3854ADA3D96}"/>
              </a:ext>
            </a:extLst>
          </p:cNvPr>
          <p:cNvSpPr>
            <a:spLocks noGrp="1"/>
          </p:cNvSpPr>
          <p:nvPr>
            <p:ph type="dt" sz="half" idx="10"/>
          </p:nvPr>
        </p:nvSpPr>
        <p:spPr/>
        <p:txBody>
          <a:bodyPr/>
          <a:lstStyle/>
          <a:p>
            <a:fld id="{36EF8308-9A51-4EBD-A527-1291EDBBE029}" type="datetimeFigureOut">
              <a:rPr lang="ru-RU" smtClean="0"/>
              <a:t>20.03.2025</a:t>
            </a:fld>
            <a:endParaRPr lang="ru-RU"/>
          </a:p>
        </p:txBody>
      </p:sp>
      <p:sp>
        <p:nvSpPr>
          <p:cNvPr id="6" name="Нижний колонтитул 5">
            <a:extLst>
              <a:ext uri="{FF2B5EF4-FFF2-40B4-BE49-F238E27FC236}">
                <a16:creationId xmlns:a16="http://schemas.microsoft.com/office/drawing/2014/main" id="{9ADA82D9-0AF9-4BEF-A666-C7124CE457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5263F40-596E-4D3F-9670-5BF01C37A380}"/>
              </a:ext>
            </a:extLst>
          </p:cNvPr>
          <p:cNvSpPr>
            <a:spLocks noGrp="1"/>
          </p:cNvSpPr>
          <p:nvPr>
            <p:ph type="sldNum" sz="quarter" idx="12"/>
          </p:nvPr>
        </p:nvSpPr>
        <p:spPr/>
        <p:txBody>
          <a:bodyPr/>
          <a:lstStyle/>
          <a:p>
            <a:fld id="{697ADA48-980A-4396-A8C4-498C2BCDE06E}" type="slidenum">
              <a:rPr lang="ru-RU" smtClean="0"/>
              <a:t>‹#›</a:t>
            </a:fld>
            <a:endParaRPr lang="ru-RU"/>
          </a:p>
        </p:txBody>
      </p:sp>
    </p:spTree>
    <p:extLst>
      <p:ext uri="{BB962C8B-B14F-4D97-AF65-F5344CB8AC3E}">
        <p14:creationId xmlns:p14="http://schemas.microsoft.com/office/powerpoint/2010/main" val="112913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5B9A6A-2019-4899-93B8-D8BC90C03B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BCB6D7B5-1BAB-4C86-8E89-5EBF094ECE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3A3527E-E4F9-432A-9990-92F35F8E6C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EF8308-9A51-4EBD-A527-1291EDBBE029}" type="datetimeFigureOut">
              <a:rPr lang="ru-RU" smtClean="0"/>
              <a:t>20.03.2025</a:t>
            </a:fld>
            <a:endParaRPr lang="ru-RU"/>
          </a:p>
        </p:txBody>
      </p:sp>
      <p:sp>
        <p:nvSpPr>
          <p:cNvPr id="5" name="Нижний колонтитул 4">
            <a:extLst>
              <a:ext uri="{FF2B5EF4-FFF2-40B4-BE49-F238E27FC236}">
                <a16:creationId xmlns:a16="http://schemas.microsoft.com/office/drawing/2014/main" id="{6F712583-56B9-4D0E-844E-F45839959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D93BC3B4-8DA3-46FB-803F-9D292201D4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7ADA48-980A-4396-A8C4-498C2BCDE06E}" type="slidenum">
              <a:rPr lang="ru-RU" smtClean="0"/>
              <a:t>‹#›</a:t>
            </a:fld>
            <a:endParaRPr lang="ru-RU"/>
          </a:p>
        </p:txBody>
      </p:sp>
    </p:spTree>
    <p:extLst>
      <p:ext uri="{BB962C8B-B14F-4D97-AF65-F5344CB8AC3E}">
        <p14:creationId xmlns:p14="http://schemas.microsoft.com/office/powerpoint/2010/main" val="412948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3747" y="3602038"/>
            <a:ext cx="2103660" cy="3004004"/>
          </a:xfrm>
          <a:prstGeom prst="rect">
            <a:avLst/>
          </a:prstGeom>
          <a:noFill/>
          <a:extLst>
            <a:ext uri="{909E8E84-426E-40DD-AFC4-6F175D3DCCD1}">
              <a14:hiddenFill xmlns:a14="http://schemas.microsoft.com/office/drawing/2010/main">
                <a:solidFill>
                  <a:srgbClr val="FFFFFF"/>
                </a:solidFill>
              </a14:hiddenFill>
            </a:ext>
          </a:extLst>
        </p:spPr>
      </p:pic>
      <p:sp>
        <p:nvSpPr>
          <p:cNvPr id="2" name="Заголовок 1">
            <a:extLst>
              <a:ext uri="{FF2B5EF4-FFF2-40B4-BE49-F238E27FC236}">
                <a16:creationId xmlns:a16="http://schemas.microsoft.com/office/drawing/2014/main" id="{12571E6A-7AFF-4CA9-8E6C-D48DA6DB06EE}"/>
              </a:ext>
            </a:extLst>
          </p:cNvPr>
          <p:cNvSpPr>
            <a:spLocks noGrp="1"/>
          </p:cNvSpPr>
          <p:nvPr>
            <p:ph type="ctrTitle"/>
          </p:nvPr>
        </p:nvSpPr>
        <p:spPr/>
        <p:txBody>
          <a:bodyPr/>
          <a:lstStyle/>
          <a:p>
            <a:r>
              <a:rPr lang="ru-RU" dirty="0"/>
              <a:t>Паттерн </a:t>
            </a:r>
            <a:r>
              <a:rPr lang="en-US" dirty="0"/>
              <a:t>“</a:t>
            </a:r>
            <a:r>
              <a:rPr lang="ru-RU" dirty="0"/>
              <a:t>Интерфейс</a:t>
            </a:r>
            <a:r>
              <a:rPr lang="en-US" dirty="0"/>
              <a:t>”</a:t>
            </a:r>
            <a:endParaRPr lang="ru-RU" dirty="0"/>
          </a:p>
        </p:txBody>
      </p:sp>
      <p:sp>
        <p:nvSpPr>
          <p:cNvPr id="3" name="Подзаголовок 2">
            <a:extLst>
              <a:ext uri="{FF2B5EF4-FFF2-40B4-BE49-F238E27FC236}">
                <a16:creationId xmlns:a16="http://schemas.microsoft.com/office/drawing/2014/main" id="{3438A1D8-9CA7-48AE-B751-FAEE474FFAC0}"/>
              </a:ext>
            </a:extLst>
          </p:cNvPr>
          <p:cNvSpPr>
            <a:spLocks noGrp="1"/>
          </p:cNvSpPr>
          <p:nvPr>
            <p:ph type="subTitle" idx="1"/>
          </p:nvPr>
        </p:nvSpPr>
        <p:spPr/>
        <p:txBody>
          <a:bodyPr/>
          <a:lstStyle/>
          <a:p>
            <a:r>
              <a:rPr lang="ru-RU" dirty="0"/>
              <a:t>Работу выполнил студент Субботин Д.А ИС 22</a:t>
            </a:r>
            <a:r>
              <a:rPr lang="en-US" dirty="0"/>
              <a:t>/9-</a:t>
            </a:r>
            <a:r>
              <a:rPr lang="ru-RU" dirty="0"/>
              <a:t>П</a:t>
            </a:r>
          </a:p>
        </p:txBody>
      </p:sp>
      <p:pic>
        <p:nvPicPr>
          <p:cNvPr id="2052" name="Picture 4" descr="Picture background"/>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36525" y="223837"/>
            <a:ext cx="2433637" cy="2433637"/>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4"/>
          <a:stretch>
            <a:fillRect/>
          </a:stretch>
        </p:blipFill>
        <p:spPr>
          <a:xfrm>
            <a:off x="9086600" y="285143"/>
            <a:ext cx="2252459" cy="2180572"/>
          </a:xfrm>
          <a:prstGeom prst="rect">
            <a:avLst/>
          </a:prstGeom>
        </p:spPr>
      </p:pic>
      <p:sp>
        <p:nvSpPr>
          <p:cNvPr id="6" name="TextBox 5"/>
          <p:cNvSpPr txBox="1"/>
          <p:nvPr/>
        </p:nvSpPr>
        <p:spPr>
          <a:xfrm>
            <a:off x="5187641" y="119102"/>
            <a:ext cx="4206240" cy="369332"/>
          </a:xfrm>
          <a:prstGeom prst="rect">
            <a:avLst/>
          </a:prstGeom>
          <a:noFill/>
        </p:spPr>
        <p:txBody>
          <a:bodyPr wrap="square" rtlCol="0">
            <a:spAutoFit/>
          </a:bodyPr>
          <a:lstStyle/>
          <a:p>
            <a:r>
              <a:rPr lang="ru-RU" dirty="0" err="1" smtClean="0"/>
              <a:t>Дабуди</a:t>
            </a:r>
            <a:r>
              <a:rPr lang="ru-RU" dirty="0" smtClean="0"/>
              <a:t> </a:t>
            </a:r>
            <a:r>
              <a:rPr lang="ru-RU" dirty="0" err="1" smtClean="0"/>
              <a:t>дабудай</a:t>
            </a:r>
            <a:r>
              <a:rPr lang="ru-RU" dirty="0" smtClean="0"/>
              <a:t> </a:t>
            </a:r>
            <a:r>
              <a:rPr lang="ru-RU" dirty="0" err="1" smtClean="0"/>
              <a:t>Тигарули</a:t>
            </a:r>
            <a:r>
              <a:rPr lang="ru-RU" dirty="0" smtClean="0"/>
              <a:t> </a:t>
            </a:r>
            <a:r>
              <a:rPr lang="ru-RU" dirty="0" err="1" smtClean="0"/>
              <a:t>кивичини</a:t>
            </a:r>
            <a:endParaRPr lang="ru-RU" dirty="0"/>
          </a:p>
        </p:txBody>
      </p:sp>
    </p:spTree>
    <p:extLst>
      <p:ext uri="{BB962C8B-B14F-4D97-AF65-F5344CB8AC3E}">
        <p14:creationId xmlns:p14="http://schemas.microsoft.com/office/powerpoint/2010/main" val="296276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Picture background">
            <a:extLst>
              <a:ext uri="{FF2B5EF4-FFF2-40B4-BE49-F238E27FC236}">
                <a16:creationId xmlns:a16="http://schemas.microsoft.com/office/drawing/2014/main" id="{59AEE2EC-D6E9-4C55-BAF5-0FB357B7370B}"/>
              </a:ext>
            </a:extLst>
          </p:cNvPr>
          <p:cNvPicPr>
            <a:picLocks noChangeAspect="1" noChangeArrowheads="1"/>
          </p:cNvPicPr>
          <p:nvPr/>
        </p:nvPicPr>
        <p:blipFill>
          <a:blip r:embed="rId2" cstate="hqprint">
            <a:extLst>
              <a:ext uri="{28A0092B-C50C-407E-A947-70E740481C1C}">
                <a14:useLocalDpi xmlns:a14="http://schemas.microsoft.com/office/drawing/2010/main" val="0"/>
              </a:ext>
            </a:extLst>
          </a:blip>
          <a:srcRect/>
          <a:stretch>
            <a:fillRect/>
          </a:stretch>
        </p:blipFill>
        <p:spPr bwMode="auto">
          <a:xfrm>
            <a:off x="9166063" y="4953024"/>
            <a:ext cx="2560961" cy="1699701"/>
          </a:xfrm>
          <a:prstGeom prst="rect">
            <a:avLst/>
          </a:prstGeom>
          <a:noFill/>
          <a:extLst>
            <a:ext uri="{909E8E84-426E-40DD-AFC4-6F175D3DCCD1}">
              <a14:hiddenFill xmlns:a14="http://schemas.microsoft.com/office/drawing/2010/main">
                <a:solidFill>
                  <a:srgbClr val="FFFFFF"/>
                </a:solidFill>
              </a14:hiddenFill>
            </a:ext>
          </a:extLst>
        </p:spPr>
      </p:pic>
      <p:sp>
        <p:nvSpPr>
          <p:cNvPr id="3" name="Объект 2">
            <a:extLst>
              <a:ext uri="{FF2B5EF4-FFF2-40B4-BE49-F238E27FC236}">
                <a16:creationId xmlns:a16="http://schemas.microsoft.com/office/drawing/2014/main" id="{270295BC-1059-4E4E-8A89-5A71D72DFF43}"/>
              </a:ext>
            </a:extLst>
          </p:cNvPr>
          <p:cNvSpPr>
            <a:spLocks noGrp="1"/>
          </p:cNvSpPr>
          <p:nvPr>
            <p:ph idx="1"/>
          </p:nvPr>
        </p:nvSpPr>
        <p:spPr>
          <a:xfrm>
            <a:off x="464976" y="1881609"/>
            <a:ext cx="10515600" cy="4351338"/>
          </a:xfrm>
        </p:spPr>
        <p:txBody>
          <a:bodyPr/>
          <a:lstStyle/>
          <a:p>
            <a:r>
              <a:rPr lang="ru-RU" dirty="0"/>
              <a:t>Паттерн Интерфейс (Interface) — это один из ключевых паттернов проектирования, который описывает способ организации взаимодействия между объектами в объектно-ориентированном программировании. В основе интерфейса лежит идея разделения функциональности объекта от его реализации. Интерфейсы определяют набор методов, которые должны быть реализованы классами, чтобы соответствовать определённому контракту поведения.</a:t>
            </a:r>
          </a:p>
          <a:p>
            <a:endParaRPr lang="ru-RU" dirty="0"/>
          </a:p>
          <a:p>
            <a:endParaRPr lang="ru-RU" dirty="0"/>
          </a:p>
        </p:txBody>
      </p:sp>
      <p:sp>
        <p:nvSpPr>
          <p:cNvPr id="4" name="TextBox 3">
            <a:extLst>
              <a:ext uri="{FF2B5EF4-FFF2-40B4-BE49-F238E27FC236}">
                <a16:creationId xmlns:a16="http://schemas.microsoft.com/office/drawing/2014/main" id="{C6E1F365-2737-4974-BC1C-482360321903}"/>
              </a:ext>
            </a:extLst>
          </p:cNvPr>
          <p:cNvSpPr txBox="1"/>
          <p:nvPr/>
        </p:nvSpPr>
        <p:spPr>
          <a:xfrm>
            <a:off x="3047223" y="529441"/>
            <a:ext cx="6097554" cy="769441"/>
          </a:xfrm>
          <a:prstGeom prst="rect">
            <a:avLst/>
          </a:prstGeom>
          <a:noFill/>
        </p:spPr>
        <p:txBody>
          <a:bodyPr wrap="square">
            <a:spAutoFit/>
          </a:bodyPr>
          <a:lstStyle/>
          <a:p>
            <a:pPr algn="ctr"/>
            <a:r>
              <a:rPr lang="ru-RU" sz="4400" b="1" dirty="0">
                <a:latin typeface="+mj-lt"/>
              </a:rPr>
              <a:t>Паттерн </a:t>
            </a:r>
            <a:r>
              <a:rPr lang="en-US" sz="4400" b="1" dirty="0">
                <a:latin typeface="+mj-lt"/>
              </a:rPr>
              <a:t>“</a:t>
            </a:r>
            <a:r>
              <a:rPr lang="ru-RU" sz="4400" b="1" dirty="0">
                <a:latin typeface="+mj-lt"/>
              </a:rPr>
              <a:t>Интерфейс</a:t>
            </a:r>
            <a:r>
              <a:rPr lang="en-US" sz="4400" b="1" dirty="0">
                <a:latin typeface="+mj-lt"/>
              </a:rPr>
              <a:t>”</a:t>
            </a:r>
            <a:endParaRPr lang="ru-RU" sz="4400" b="1" dirty="0">
              <a:latin typeface="+mj-lt"/>
            </a:endParaRPr>
          </a:p>
        </p:txBody>
      </p:sp>
      <p:pic>
        <p:nvPicPr>
          <p:cNvPr id="2050" name="Picture 2" descr="Picture background"/>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5438291" y="5247789"/>
            <a:ext cx="1203810" cy="12038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cture 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691860" flipV="1">
            <a:off x="6280309" y="4589131"/>
            <a:ext cx="4533899" cy="17852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Picture background"/>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10360334" y="5079104"/>
            <a:ext cx="1541180" cy="154118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Picture background"/>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205945" y="5129533"/>
            <a:ext cx="1541180" cy="1541180"/>
          </a:xfrm>
          <a:prstGeom prst="rect">
            <a:avLst/>
          </a:prstGeom>
          <a:noFill/>
          <a:extLst>
            <a:ext uri="{909E8E84-426E-40DD-AFC4-6F175D3DCCD1}">
              <a14:hiddenFill xmlns:a14="http://schemas.microsoft.com/office/drawing/2010/main">
                <a:solidFill>
                  <a:srgbClr val="FFFFFF"/>
                </a:solidFill>
              </a14:hiddenFill>
            </a:ext>
          </a:extLst>
        </p:spPr>
      </p:pic>
      <p:pic>
        <p:nvPicPr>
          <p:cNvPr id="11" name="Рисунок 10"/>
          <p:cNvPicPr>
            <a:picLocks noChangeAspect="1"/>
          </p:cNvPicPr>
          <p:nvPr/>
        </p:nvPicPr>
        <p:blipFill>
          <a:blip r:embed="rId6"/>
          <a:stretch>
            <a:fillRect/>
          </a:stretch>
        </p:blipFill>
        <p:spPr>
          <a:xfrm>
            <a:off x="269192" y="172802"/>
            <a:ext cx="2090237" cy="1708807"/>
          </a:xfrm>
          <a:prstGeom prst="rect">
            <a:avLst/>
          </a:prstGeom>
        </p:spPr>
      </p:pic>
      <p:sp>
        <p:nvSpPr>
          <p:cNvPr id="12" name="TextBox 11"/>
          <p:cNvSpPr txBox="1"/>
          <p:nvPr/>
        </p:nvSpPr>
        <p:spPr>
          <a:xfrm>
            <a:off x="2463762" y="254325"/>
            <a:ext cx="4206240" cy="369332"/>
          </a:xfrm>
          <a:prstGeom prst="rect">
            <a:avLst/>
          </a:prstGeom>
          <a:noFill/>
        </p:spPr>
        <p:txBody>
          <a:bodyPr wrap="square" rtlCol="0">
            <a:spAutoFit/>
          </a:bodyPr>
          <a:lstStyle/>
          <a:p>
            <a:r>
              <a:rPr lang="ru-RU" dirty="0" err="1" smtClean="0"/>
              <a:t>Пупипу</a:t>
            </a:r>
            <a:r>
              <a:rPr lang="ru-RU" dirty="0" smtClean="0"/>
              <a:t> </a:t>
            </a:r>
            <a:r>
              <a:rPr lang="ru-RU" dirty="0" err="1" smtClean="0"/>
              <a:t>тигрули</a:t>
            </a:r>
            <a:r>
              <a:rPr lang="ru-RU" dirty="0" smtClean="0"/>
              <a:t> </a:t>
            </a:r>
            <a:r>
              <a:rPr lang="ru-RU" dirty="0" err="1" smtClean="0"/>
              <a:t>лимончине</a:t>
            </a:r>
            <a:r>
              <a:rPr lang="ru-RU" dirty="0" smtClean="0"/>
              <a:t> </a:t>
            </a:r>
            <a:r>
              <a:rPr lang="ru-RU" dirty="0" err="1" smtClean="0"/>
              <a:t>ааарррраррр</a:t>
            </a:r>
            <a:endParaRPr lang="ru-RU" dirty="0"/>
          </a:p>
        </p:txBody>
      </p:sp>
    </p:spTree>
    <p:extLst>
      <p:ext uri="{BB962C8B-B14F-4D97-AF65-F5344CB8AC3E}">
        <p14:creationId xmlns:p14="http://schemas.microsoft.com/office/powerpoint/2010/main" val="1038462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410157DE-50AC-4886-8121-014386C7E37D}"/>
              </a:ext>
            </a:extLst>
          </p:cNvPr>
          <p:cNvSpPr>
            <a:spLocks noGrp="1"/>
          </p:cNvSpPr>
          <p:nvPr>
            <p:ph idx="1"/>
          </p:nvPr>
        </p:nvSpPr>
        <p:spPr>
          <a:xfrm>
            <a:off x="838200" y="1825625"/>
            <a:ext cx="7183582" cy="4619625"/>
          </a:xfrm>
        </p:spPr>
        <p:txBody>
          <a:bodyPr>
            <a:normAutofit fontScale="85000" lnSpcReduction="20000"/>
          </a:bodyPr>
          <a:lstStyle/>
          <a:p>
            <a:r>
              <a:rPr lang="ru-RU" dirty="0"/>
              <a:t>Интерфейсы используются там, где важно обеспечить единообразие поведения объектов разных классов. Это особенно полезно, когда нужно гарантировать выполнение определённых операций для всех объектов одного типа, даже если реализация этих операций будет различаться.</a:t>
            </a:r>
          </a:p>
          <a:p>
            <a:endParaRPr lang="ru-RU" dirty="0"/>
          </a:p>
          <a:p>
            <a:r>
              <a:rPr lang="ru-RU" dirty="0"/>
              <a:t>Например, представьте, что вы разрабатываете систему управления транспортом. Все транспортные средства (автомобили, самолёты, поезда) имеют общие методы: движение, остановка, заправка топливом. Однако конкретные детали их реализации будут отличаться в зависимости от вида транспорта. Интерфейс позволяет задать эти общие операции, оставив реализацию конкретному классу.</a:t>
            </a:r>
          </a:p>
        </p:txBody>
      </p:sp>
      <p:sp>
        <p:nvSpPr>
          <p:cNvPr id="5" name="TextBox 4">
            <a:extLst>
              <a:ext uri="{FF2B5EF4-FFF2-40B4-BE49-F238E27FC236}">
                <a16:creationId xmlns:a16="http://schemas.microsoft.com/office/drawing/2014/main" id="{163AB610-A25E-4264-9047-C9FAAFD75161}"/>
              </a:ext>
            </a:extLst>
          </p:cNvPr>
          <p:cNvSpPr txBox="1"/>
          <p:nvPr/>
        </p:nvSpPr>
        <p:spPr>
          <a:xfrm>
            <a:off x="3047223" y="529441"/>
            <a:ext cx="6097554" cy="769441"/>
          </a:xfrm>
          <a:prstGeom prst="rect">
            <a:avLst/>
          </a:prstGeom>
          <a:noFill/>
        </p:spPr>
        <p:txBody>
          <a:bodyPr wrap="square">
            <a:spAutoFit/>
          </a:bodyPr>
          <a:lstStyle/>
          <a:p>
            <a:pPr algn="ctr"/>
            <a:r>
              <a:rPr lang="ru-RU" sz="4400" b="1" dirty="0">
                <a:latin typeface="+mj-lt"/>
              </a:rPr>
              <a:t>Где используются?</a:t>
            </a:r>
          </a:p>
        </p:txBody>
      </p:sp>
      <p:pic>
        <p:nvPicPr>
          <p:cNvPr id="3074"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2475" y="1886989"/>
            <a:ext cx="3358852" cy="455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61477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anim calcmode="lin" valueType="num">
                                      <p:cBhvr>
                                        <p:cTn id="8" dur="2000" fill="hold"/>
                                        <p:tgtEl>
                                          <p:spTgt spid="3074"/>
                                        </p:tgtEl>
                                        <p:attrNameLst>
                                          <p:attrName>ppt_w</p:attrName>
                                        </p:attrNameLst>
                                      </p:cBhvr>
                                      <p:tavLst>
                                        <p:tav tm="0" fmla="#ppt_w*sin(2.5*pi*$)">
                                          <p:val>
                                            <p:fltVal val="0"/>
                                          </p:val>
                                        </p:tav>
                                        <p:tav tm="100000">
                                          <p:val>
                                            <p:fltVal val="1"/>
                                          </p:val>
                                        </p:tav>
                                      </p:tavLst>
                                    </p:anim>
                                    <p:anim calcmode="lin" valueType="num">
                                      <p:cBhvr>
                                        <p:cTn id="9" dur="20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0B4B0A-BF6C-46D4-8C82-899866D77C25}"/>
              </a:ext>
            </a:extLst>
          </p:cNvPr>
          <p:cNvSpPr>
            <a:spLocks noGrp="1"/>
          </p:cNvSpPr>
          <p:nvPr>
            <p:ph type="title"/>
          </p:nvPr>
        </p:nvSpPr>
        <p:spPr/>
        <p:txBody>
          <a:bodyPr/>
          <a:lstStyle/>
          <a:p>
            <a:r>
              <a:rPr lang="ru-RU" b="1" dirty="0"/>
              <a:t>Пример кода</a:t>
            </a:r>
          </a:p>
        </p:txBody>
      </p:sp>
      <p:sp>
        <p:nvSpPr>
          <p:cNvPr id="3" name="Объект 2">
            <a:extLst>
              <a:ext uri="{FF2B5EF4-FFF2-40B4-BE49-F238E27FC236}">
                <a16:creationId xmlns:a16="http://schemas.microsoft.com/office/drawing/2014/main" id="{F91ACC79-924C-4803-9709-C779F6B2E174}"/>
              </a:ext>
            </a:extLst>
          </p:cNvPr>
          <p:cNvSpPr>
            <a:spLocks noGrp="1"/>
          </p:cNvSpPr>
          <p:nvPr>
            <p:ph idx="1"/>
          </p:nvPr>
        </p:nvSpPr>
        <p:spPr>
          <a:xfrm>
            <a:off x="838200" y="1825625"/>
            <a:ext cx="3789784" cy="4351338"/>
          </a:xfrm>
        </p:spPr>
        <p:txBody>
          <a:bodyPr/>
          <a:lstStyle/>
          <a:p>
            <a:r>
              <a:rPr lang="ru-RU" dirty="0"/>
              <a:t>В Python интерфейсы часто реализуются через абстрактные базовые классы с использованием модуля </a:t>
            </a:r>
            <a:r>
              <a:rPr lang="ru-RU" dirty="0" err="1"/>
              <a:t>abc</a:t>
            </a:r>
            <a:r>
              <a:rPr lang="ru-RU" dirty="0"/>
              <a:t> (</a:t>
            </a:r>
            <a:r>
              <a:rPr lang="ru-RU" dirty="0" err="1"/>
              <a:t>Abstract</a:t>
            </a:r>
            <a:r>
              <a:rPr lang="ru-RU" dirty="0"/>
              <a:t> Base </a:t>
            </a:r>
            <a:r>
              <a:rPr lang="ru-RU" dirty="0" err="1"/>
              <a:t>Classes</a:t>
            </a:r>
            <a:r>
              <a:rPr lang="ru-RU" dirty="0"/>
              <a:t>). Вот простой пример интерфейса на Python:</a:t>
            </a:r>
          </a:p>
        </p:txBody>
      </p:sp>
      <p:pic>
        <p:nvPicPr>
          <p:cNvPr id="7" name="Рисунок 6">
            <a:extLst>
              <a:ext uri="{FF2B5EF4-FFF2-40B4-BE49-F238E27FC236}">
                <a16:creationId xmlns:a16="http://schemas.microsoft.com/office/drawing/2014/main" id="{D6E3530B-5F59-474F-BEA2-93C3412CF124}"/>
              </a:ext>
            </a:extLst>
          </p:cNvPr>
          <p:cNvPicPr>
            <a:picLocks noChangeAspect="1"/>
          </p:cNvPicPr>
          <p:nvPr/>
        </p:nvPicPr>
        <p:blipFill>
          <a:blip r:embed="rId2"/>
          <a:stretch>
            <a:fillRect/>
          </a:stretch>
        </p:blipFill>
        <p:spPr>
          <a:xfrm>
            <a:off x="5015351" y="456781"/>
            <a:ext cx="3467584" cy="3219899"/>
          </a:xfrm>
          <a:prstGeom prst="rect">
            <a:avLst/>
          </a:prstGeom>
        </p:spPr>
      </p:pic>
      <p:pic>
        <p:nvPicPr>
          <p:cNvPr id="9" name="Рисунок 8">
            <a:extLst>
              <a:ext uri="{FF2B5EF4-FFF2-40B4-BE49-F238E27FC236}">
                <a16:creationId xmlns:a16="http://schemas.microsoft.com/office/drawing/2014/main" id="{C09DF619-916B-4C8F-95EB-3E1F99AE8475}"/>
              </a:ext>
            </a:extLst>
          </p:cNvPr>
          <p:cNvPicPr>
            <a:picLocks noChangeAspect="1"/>
          </p:cNvPicPr>
          <p:nvPr/>
        </p:nvPicPr>
        <p:blipFill>
          <a:blip r:embed="rId3"/>
          <a:stretch>
            <a:fillRect/>
          </a:stretch>
        </p:blipFill>
        <p:spPr>
          <a:xfrm>
            <a:off x="7564018" y="1825625"/>
            <a:ext cx="3600953" cy="3934374"/>
          </a:xfrm>
          <a:prstGeom prst="rect">
            <a:avLst/>
          </a:prstGeom>
        </p:spPr>
      </p:pic>
      <p:pic>
        <p:nvPicPr>
          <p:cNvPr id="4" name="Рисунок 3"/>
          <p:cNvPicPr>
            <a:picLocks noChangeAspect="1"/>
          </p:cNvPicPr>
          <p:nvPr/>
        </p:nvPicPr>
        <p:blipFill>
          <a:blip r:embed="rId4"/>
          <a:stretch>
            <a:fillRect/>
          </a:stretch>
        </p:blipFill>
        <p:spPr>
          <a:xfrm>
            <a:off x="2243540" y="5894936"/>
            <a:ext cx="7548854" cy="774943"/>
          </a:xfrm>
          <a:prstGeom prst="rect">
            <a:avLst/>
          </a:prstGeom>
        </p:spPr>
      </p:pic>
      <p:pic>
        <p:nvPicPr>
          <p:cNvPr id="1026" name="Picture 2" descr="Picture backgroun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7076275">
            <a:off x="3046250" y="3757041"/>
            <a:ext cx="3938203" cy="575426"/>
          </a:xfrm>
          <a:prstGeom prst="rect">
            <a:avLst/>
          </a:prstGeom>
          <a:noFill/>
          <a:extLst>
            <a:ext uri="{909E8E84-426E-40DD-AFC4-6F175D3DCCD1}">
              <a14:hiddenFill xmlns:a14="http://schemas.microsoft.com/office/drawing/2010/main">
                <a:solidFill>
                  <a:srgbClr val="FFFFFF"/>
                </a:solidFill>
              </a14:hiddenFill>
            </a:ext>
          </a:extLst>
        </p:spPr>
      </p:pic>
      <p:pic>
        <p:nvPicPr>
          <p:cNvPr id="5" name="Рисунок 4"/>
          <p:cNvPicPr>
            <a:picLocks noChangeAspect="1"/>
          </p:cNvPicPr>
          <p:nvPr/>
        </p:nvPicPr>
        <p:blipFill>
          <a:blip r:embed="rId6"/>
          <a:stretch>
            <a:fillRect/>
          </a:stretch>
        </p:blipFill>
        <p:spPr>
          <a:xfrm>
            <a:off x="5433507" y="3885124"/>
            <a:ext cx="1712356" cy="1228544"/>
          </a:xfrm>
          <a:prstGeom prst="rect">
            <a:avLst/>
          </a:prstGeom>
        </p:spPr>
      </p:pic>
      <p:sp>
        <p:nvSpPr>
          <p:cNvPr id="10" name="TextBox 9"/>
          <p:cNvSpPr txBox="1"/>
          <p:nvPr/>
        </p:nvSpPr>
        <p:spPr>
          <a:xfrm>
            <a:off x="5119117" y="5113668"/>
            <a:ext cx="2341135" cy="646331"/>
          </a:xfrm>
          <a:prstGeom prst="rect">
            <a:avLst/>
          </a:prstGeom>
          <a:noFill/>
        </p:spPr>
        <p:txBody>
          <a:bodyPr wrap="square" rtlCol="0">
            <a:spAutoFit/>
          </a:bodyPr>
          <a:lstStyle/>
          <a:p>
            <a:r>
              <a:rPr lang="ru-RU" dirty="0" err="1" smtClean="0"/>
              <a:t>Галабелба</a:t>
            </a:r>
            <a:r>
              <a:rPr lang="ru-RU" dirty="0" smtClean="0"/>
              <a:t> </a:t>
            </a:r>
            <a:r>
              <a:rPr lang="ru-RU" dirty="0" err="1" smtClean="0"/>
              <a:t>тигрулен</a:t>
            </a:r>
            <a:r>
              <a:rPr lang="ru-RU" dirty="0" smtClean="0"/>
              <a:t> </a:t>
            </a:r>
            <a:r>
              <a:rPr lang="ru-RU" dirty="0" err="1" smtClean="0"/>
              <a:t>драгонфрутин</a:t>
            </a:r>
            <a:endParaRPr lang="ru-RU" dirty="0"/>
          </a:p>
        </p:txBody>
      </p:sp>
    </p:spTree>
    <p:extLst>
      <p:ext uri="{BB962C8B-B14F-4D97-AF65-F5344CB8AC3E}">
        <p14:creationId xmlns:p14="http://schemas.microsoft.com/office/powerpoint/2010/main" val="34157563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000"/>
                                        <p:tgtEl>
                                          <p:spTgt spid="9"/>
                                        </p:tgtEl>
                                      </p:cBhvr>
                                    </p:animEffect>
                                    <p:anim calcmode="lin" valueType="num">
                                      <p:cBhvr>
                                        <p:cTn id="8" dur="2000" fill="hold"/>
                                        <p:tgtEl>
                                          <p:spTgt spid="9"/>
                                        </p:tgtEl>
                                        <p:attrNameLst>
                                          <p:attrName>ppt_w</p:attrName>
                                        </p:attrNameLst>
                                      </p:cBhvr>
                                      <p:tavLst>
                                        <p:tav tm="0" fmla="#ppt_w*sin(2.5*pi*$)">
                                          <p:val>
                                            <p:fltVal val="0"/>
                                          </p:val>
                                        </p:tav>
                                        <p:tav tm="100000">
                                          <p:val>
                                            <p:fltVal val="1"/>
                                          </p:val>
                                        </p:tav>
                                      </p:tavLst>
                                    </p:anim>
                                    <p:anim calcmode="lin" valueType="num">
                                      <p:cBhvr>
                                        <p:cTn id="9" dur="2000" fill="hold"/>
                                        <p:tgtEl>
                                          <p:spTgt spid="9"/>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9" presetClass="emph" presetSubtype="0" fill="hold" nodeType="clickEffect">
                                  <p:stCondLst>
                                    <p:cond delay="0"/>
                                  </p:stCondLst>
                                  <p:childTnLst>
                                    <p:animClr clrSpc="rgb" dir="cw">
                                      <p:cBhvr override="childStyle">
                                        <p:cTn id="13" dur="500" fill="hold"/>
                                        <p:tgtEl>
                                          <p:spTgt spid="1026"/>
                                        </p:tgtEl>
                                        <p:attrNameLst>
                                          <p:attrName>style.color</p:attrName>
                                        </p:attrNameLst>
                                      </p:cBhvr>
                                      <p:to>
                                        <a:schemeClr val="accent2"/>
                                      </p:to>
                                    </p:animClr>
                                    <p:animClr clrSpc="rgb" dir="cw">
                                      <p:cBhvr>
                                        <p:cTn id="14" dur="500" fill="hold"/>
                                        <p:tgtEl>
                                          <p:spTgt spid="1026"/>
                                        </p:tgtEl>
                                        <p:attrNameLst>
                                          <p:attrName>fillcolor</p:attrName>
                                        </p:attrNameLst>
                                      </p:cBhvr>
                                      <p:to>
                                        <a:schemeClr val="accent2"/>
                                      </p:to>
                                    </p:animClr>
                                    <p:set>
                                      <p:cBhvr>
                                        <p:cTn id="15" dur="500" fill="hold"/>
                                        <p:tgtEl>
                                          <p:spTgt spid="1026"/>
                                        </p:tgtEl>
                                        <p:attrNameLst>
                                          <p:attrName>fill.type</p:attrName>
                                        </p:attrNameLst>
                                      </p:cBhvr>
                                      <p:to>
                                        <p:strVal val="solid"/>
                                      </p:to>
                                    </p:set>
                                    <p:set>
                                      <p:cBhvr>
                                        <p:cTn id="16" dur="500" fill="hold"/>
                                        <p:tgtEl>
                                          <p:spTgt spid="102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UML-</a:t>
            </a:r>
            <a:r>
              <a:rPr lang="ru-RU" dirty="0" smtClean="0"/>
              <a:t>Диаграмма</a:t>
            </a:r>
            <a:endParaRPr lang="ru-RU" dirty="0"/>
          </a:p>
        </p:txBody>
      </p:sp>
      <p:sp>
        <p:nvSpPr>
          <p:cNvPr id="3" name="Объект 2"/>
          <p:cNvSpPr>
            <a:spLocks noGrp="1"/>
          </p:cNvSpPr>
          <p:nvPr>
            <p:ph idx="1"/>
          </p:nvPr>
        </p:nvSpPr>
        <p:spPr/>
        <p:txBody>
          <a:bodyPr/>
          <a:lstStyle/>
          <a:p>
            <a:endParaRPr lang="ru-RU" dirty="0"/>
          </a:p>
        </p:txBody>
      </p:sp>
      <p:pic>
        <p:nvPicPr>
          <p:cNvPr id="4" name="Рисунок 3"/>
          <p:cNvPicPr>
            <a:picLocks noChangeAspect="1"/>
          </p:cNvPicPr>
          <p:nvPr/>
        </p:nvPicPr>
        <p:blipFill>
          <a:blip r:embed="rId2"/>
          <a:stretch>
            <a:fillRect/>
          </a:stretch>
        </p:blipFill>
        <p:spPr>
          <a:xfrm>
            <a:off x="4313554" y="1936866"/>
            <a:ext cx="6722151" cy="2859774"/>
          </a:xfrm>
          <a:prstGeom prst="rect">
            <a:avLst/>
          </a:prstGeom>
        </p:spPr>
      </p:pic>
      <p:pic>
        <p:nvPicPr>
          <p:cNvPr id="1030" name="Picture 6" descr="Picture background"/>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55575" y="2081352"/>
            <a:ext cx="3839884" cy="38398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icture background"/>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838338" y="4103479"/>
            <a:ext cx="3153137" cy="23104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8681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3FA895-C58D-4B1F-AE92-5BFB940FD514}"/>
              </a:ext>
            </a:extLst>
          </p:cNvPr>
          <p:cNvSpPr>
            <a:spLocks noGrp="1"/>
          </p:cNvSpPr>
          <p:nvPr>
            <p:ph type="title"/>
          </p:nvPr>
        </p:nvSpPr>
        <p:spPr/>
        <p:txBody>
          <a:bodyPr/>
          <a:lstStyle/>
          <a:p>
            <a:r>
              <a:rPr lang="ru-RU" dirty="0"/>
              <a:t>Заключение</a:t>
            </a:r>
          </a:p>
        </p:txBody>
      </p:sp>
      <p:sp>
        <p:nvSpPr>
          <p:cNvPr id="3" name="Объект 2">
            <a:extLst>
              <a:ext uri="{FF2B5EF4-FFF2-40B4-BE49-F238E27FC236}">
                <a16:creationId xmlns:a16="http://schemas.microsoft.com/office/drawing/2014/main" id="{8CBB6B2B-C225-4C22-99E8-838E2703E48C}"/>
              </a:ext>
            </a:extLst>
          </p:cNvPr>
          <p:cNvSpPr>
            <a:spLocks noGrp="1"/>
          </p:cNvSpPr>
          <p:nvPr>
            <p:ph idx="1"/>
          </p:nvPr>
        </p:nvSpPr>
        <p:spPr>
          <a:xfrm>
            <a:off x="838200" y="1825625"/>
            <a:ext cx="6781800" cy="4351338"/>
          </a:xfrm>
        </p:spPr>
        <p:txBody>
          <a:bodyPr>
            <a:normAutofit fontScale="85000" lnSpcReduction="20000"/>
          </a:bodyPr>
          <a:lstStyle/>
          <a:p>
            <a:r>
              <a:rPr lang="ru-RU" dirty="0"/>
              <a:t>Паттерн "Интерфейс" демонстрирует, как можно использовать абстракцию для задания общего контракта поведения между различными объектами. Это позволяет создавать гибкую архитектуру системы, где разные объекты могут взаимодействовать друг с другом, основываясь на общем интерфейсе, не зная конкретных деталей реализации.</a:t>
            </a:r>
          </a:p>
          <a:p>
            <a:endParaRPr lang="ru-RU" dirty="0"/>
          </a:p>
          <a:p>
            <a:r>
              <a:rPr lang="ru-RU" dirty="0"/>
              <a:t>Таким образом, использование интерфейсов помогает улучшить расширяемость и </a:t>
            </a:r>
            <a:r>
              <a:rPr lang="ru-RU" dirty="0" err="1"/>
              <a:t>поддерживаемость</a:t>
            </a:r>
            <a:r>
              <a:rPr lang="ru-RU" dirty="0"/>
              <a:t> программного обеспечения, делая код более модульным и легко адаптируемым к изменениям.</a:t>
            </a:r>
          </a:p>
        </p:txBody>
      </p:sp>
      <p:pic>
        <p:nvPicPr>
          <p:cNvPr id="4098" name="Picture 2" descr="Picture backgr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9941" y="365125"/>
            <a:ext cx="3600450" cy="24003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Picture backgroun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0391" y="3454400"/>
            <a:ext cx="3810000" cy="254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icture 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278" y="365125"/>
            <a:ext cx="3533775" cy="248602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icture backgroun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0392" y="3454400"/>
            <a:ext cx="3881534" cy="248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5220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 calcmode="lin" valueType="num">
                                      <p:cBhvr>
                                        <p:cTn id="14" dur="500" fill="hold"/>
                                        <p:tgtEl>
                                          <p:spTgt spid="1026"/>
                                        </p:tgtEl>
                                        <p:attrNameLst>
                                          <p:attrName>ppt_w</p:attrName>
                                        </p:attrNameLst>
                                      </p:cBhvr>
                                      <p:tavLst>
                                        <p:tav tm="0">
                                          <p:val>
                                            <p:fltVal val="0"/>
                                          </p:val>
                                        </p:tav>
                                        <p:tav tm="100000">
                                          <p:val>
                                            <p:strVal val="#ppt_w"/>
                                          </p:val>
                                        </p:tav>
                                      </p:tavLst>
                                    </p:anim>
                                    <p:anim calcmode="lin" valueType="num">
                                      <p:cBhvr>
                                        <p:cTn id="15" dur="500" fill="hold"/>
                                        <p:tgtEl>
                                          <p:spTgt spid="1026"/>
                                        </p:tgtEl>
                                        <p:attrNameLst>
                                          <p:attrName>ppt_h</p:attrName>
                                        </p:attrNameLst>
                                      </p:cBhvr>
                                      <p:tavLst>
                                        <p:tav tm="0">
                                          <p:val>
                                            <p:fltVal val="0"/>
                                          </p:val>
                                        </p:tav>
                                        <p:tav tm="100000">
                                          <p:val>
                                            <p:strVal val="#ppt_h"/>
                                          </p:val>
                                        </p:tav>
                                      </p:tavLst>
                                    </p:anim>
                                    <p:animEffect transition="in" filter="fade">
                                      <p:cBhvr>
                                        <p:cTn id="1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6450" y="-2057400"/>
            <a:ext cx="17373600" cy="9192419"/>
          </a:xfrm>
        </p:spPr>
      </p:pic>
      <p:pic>
        <p:nvPicPr>
          <p:cNvPr id="4" name="Рисунок 3"/>
          <p:cNvPicPr>
            <a:picLocks noChangeAspect="1"/>
          </p:cNvPicPr>
          <p:nvPr/>
        </p:nvPicPr>
        <p:blipFill>
          <a:blip r:embed="rId3"/>
          <a:stretch>
            <a:fillRect/>
          </a:stretch>
        </p:blipFill>
        <p:spPr>
          <a:xfrm>
            <a:off x="2157134" y="-159675"/>
            <a:ext cx="7444066" cy="7017675"/>
          </a:xfrm>
          <a:prstGeom prst="rect">
            <a:avLst/>
          </a:prstGeom>
        </p:spPr>
      </p:pic>
      <p:sp>
        <p:nvSpPr>
          <p:cNvPr id="2" name="Заголовок 1"/>
          <p:cNvSpPr>
            <a:spLocks noGrp="1"/>
          </p:cNvSpPr>
          <p:nvPr>
            <p:ph type="title"/>
          </p:nvPr>
        </p:nvSpPr>
        <p:spPr>
          <a:xfrm>
            <a:off x="1204686" y="-314439"/>
            <a:ext cx="10515600" cy="1325563"/>
          </a:xfrm>
        </p:spPr>
        <p:txBody>
          <a:bodyPr/>
          <a:lstStyle/>
          <a:p>
            <a:r>
              <a:rPr lang="ru-RU" b="1" dirty="0" err="1" smtClean="0">
                <a:solidFill>
                  <a:schemeClr val="bg1"/>
                </a:solidFill>
              </a:rPr>
              <a:t>Бомбомбом</a:t>
            </a:r>
            <a:r>
              <a:rPr lang="ru-RU" b="1" dirty="0" smtClean="0">
                <a:solidFill>
                  <a:schemeClr val="bg1"/>
                </a:solidFill>
              </a:rPr>
              <a:t> </a:t>
            </a:r>
            <a:r>
              <a:rPr lang="ru-RU" b="1" dirty="0" err="1" smtClean="0">
                <a:solidFill>
                  <a:schemeClr val="bg1"/>
                </a:solidFill>
              </a:rPr>
              <a:t>тигрелини</a:t>
            </a:r>
            <a:r>
              <a:rPr lang="ru-RU" b="1" dirty="0" smtClean="0">
                <a:solidFill>
                  <a:schemeClr val="bg1"/>
                </a:solidFill>
              </a:rPr>
              <a:t> </a:t>
            </a:r>
            <a:r>
              <a:rPr lang="ru-RU" b="1" dirty="0" err="1" smtClean="0">
                <a:solidFill>
                  <a:schemeClr val="bg1"/>
                </a:solidFill>
              </a:rPr>
              <a:t>ватермелини</a:t>
            </a:r>
            <a:r>
              <a:rPr lang="ru-RU" b="1" dirty="0" smtClean="0">
                <a:solidFill>
                  <a:schemeClr val="bg1"/>
                </a:solidFill>
              </a:rPr>
              <a:t> </a:t>
            </a:r>
            <a:endParaRPr lang="ru-RU" b="1" dirty="0">
              <a:solidFill>
                <a:schemeClr val="bg1"/>
              </a:solidFill>
            </a:endParaRPr>
          </a:p>
        </p:txBody>
      </p:sp>
    </p:spTree>
    <p:extLst>
      <p:ext uri="{BB962C8B-B14F-4D97-AF65-F5344CB8AC3E}">
        <p14:creationId xmlns:p14="http://schemas.microsoft.com/office/powerpoint/2010/main" val="229788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anim calcmode="lin" valueType="num">
                                      <p:cBhvr>
                                        <p:cTn id="14" dur="2000" fill="hold"/>
                                        <p:tgtEl>
                                          <p:spTgt spid="5"/>
                                        </p:tgtEl>
                                        <p:attrNameLst>
                                          <p:attrName>ppt_w</p:attrName>
                                        </p:attrNameLst>
                                      </p:cBhvr>
                                      <p:tavLst>
                                        <p:tav tm="0" fmla="#ppt_w*sin(2.5*pi*$)">
                                          <p:val>
                                            <p:fltVal val="0"/>
                                          </p:val>
                                        </p:tav>
                                        <p:tav tm="100000">
                                          <p:val>
                                            <p:fltVal val="1"/>
                                          </p:val>
                                        </p:tav>
                                      </p:tavLst>
                                    </p:anim>
                                    <p:anim calcmode="lin" valueType="num">
                                      <p:cBhvr>
                                        <p:cTn id="15"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TotalTime>
  <Words>280</Words>
  <Application>Microsoft Office PowerPoint</Application>
  <PresentationFormat>Широкоэкранный</PresentationFormat>
  <Paragraphs>19</Paragraphs>
  <Slides>7</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7</vt:i4>
      </vt:variant>
    </vt:vector>
  </HeadingPairs>
  <TitlesOfParts>
    <vt:vector size="11" baseType="lpstr">
      <vt:lpstr>Arial</vt:lpstr>
      <vt:lpstr>Calibri</vt:lpstr>
      <vt:lpstr>Calibri Light</vt:lpstr>
      <vt:lpstr>Тема Office</vt:lpstr>
      <vt:lpstr>Паттерн “Интерфейс”</vt:lpstr>
      <vt:lpstr>Презентация PowerPoint</vt:lpstr>
      <vt:lpstr>Презентация PowerPoint</vt:lpstr>
      <vt:lpstr>Пример кода</vt:lpstr>
      <vt:lpstr>UML-Диаграмма</vt:lpstr>
      <vt:lpstr>Заключение</vt:lpstr>
      <vt:lpstr>Бомбомбом тигрелини ватермелини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Интерфейс</dc:title>
  <dc:creator>PYstL22</dc:creator>
  <cp:lastModifiedBy>PYst</cp:lastModifiedBy>
  <cp:revision>43</cp:revision>
  <dcterms:created xsi:type="dcterms:W3CDTF">2025-02-21T10:40:39Z</dcterms:created>
  <dcterms:modified xsi:type="dcterms:W3CDTF">2025-03-20T08:20:38Z</dcterms:modified>
</cp:coreProperties>
</file>