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Inconsolata" panose="020B0604020202020204" charset="-120"/>
      <p:regular r:id="rId8"/>
    </p:embeddedFont>
    <p:embeddedFont>
      <p:font typeface="Montserrat Black" panose="020B0604020202020204" charset="-12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880" autoAdjust="0"/>
  </p:normalViewPr>
  <p:slideViewPr>
    <p:cSldViewPr snapToGrid="0" snapToObjects="1">
      <p:cViewPr varScale="1">
        <p:scale>
          <a:sx n="77" d="100"/>
          <a:sy n="77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11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249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Паттерн "Абстрактная Фабрика": Создание Семейств Объектов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388995"/>
            <a:ext cx="7556421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Паттерн "Абстрактная Фабрика" предоставляет интерфейс для создания семейств связанных объектов без указания их конкретных классов. Это порождающий шаблон проектирования, который обеспечивает гибкость и расширяемость кодовой базы, позволяя легко менять и добавлять новые семейства продуктов. В данной презентации мы рассмотрим проблему, которую решает этот паттерн, его структуру, реализацию на Python, а также примеры использования и преимущества.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6165516"/>
            <a:ext cx="4998785" cy="8297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ru-RU" sz="2200" b="1" dirty="0">
                <a:solidFill>
                  <a:srgbClr val="151617"/>
                </a:solidFill>
                <a:ea typeface="Inconsolata Bold" pitchFamily="34" charset="-122"/>
              </a:rPr>
              <a:t>Выполнила студентка группы ИС-22/9-П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ru-RU" sz="2200" b="1" dirty="0">
                <a:solidFill>
                  <a:srgbClr val="151617"/>
                </a:solidFill>
                <a:ea typeface="Inconsolata Bold" pitchFamily="34" charset="-122"/>
              </a:rPr>
              <a:t>Набиева Нозанин</a:t>
            </a:r>
            <a:endParaRPr lang="en-US" sz="2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3DD0513-C68E-4D06-80E5-29D700554E84}"/>
              </a:ext>
            </a:extLst>
          </p:cNvPr>
          <p:cNvSpPr/>
          <p:nvPr/>
        </p:nvSpPr>
        <p:spPr>
          <a:xfrm>
            <a:off x="12851296" y="7784583"/>
            <a:ext cx="1709530" cy="377687"/>
          </a:xfrm>
          <a:prstGeom prst="rect">
            <a:avLst/>
          </a:prstGeom>
          <a:solidFill>
            <a:srgbClr val="F8ECE4"/>
          </a:solidFill>
          <a:ln>
            <a:solidFill>
              <a:srgbClr val="F8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1860" y="674370"/>
            <a:ext cx="13446681" cy="1056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Проблема Проектирования: Зависимость и Расширяемость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60" y="2174915"/>
            <a:ext cx="6517124" cy="44590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29036" y="2153841"/>
            <a:ext cx="6363772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Необходимость создания групп связанных объектов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529036" y="2586990"/>
            <a:ext cx="651712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Часто возникает ситуация, когда приложение должно создавать группы взаимосвязанных объектов.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7529036" y="3297079"/>
            <a:ext cx="4434245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Зависимость от конкретных классов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529036" y="3730228"/>
            <a:ext cx="651712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Прямая зависимость от конкретных классов делает код негибким и трудным в поддержке.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7529036" y="4440317"/>
            <a:ext cx="5204222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Сложность расширения и поддержки кода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529036" y="4873466"/>
            <a:ext cx="651712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Добавление новых типов объектов требует изменения существующего кода, что увеличивает вероятность ошибок.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7529036" y="5583555"/>
            <a:ext cx="5694521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Потребность в унификации создания объектов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529036" y="6016704"/>
            <a:ext cx="651712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Необходимость в едином интерфейсе для создания различных семейств объектов.</a:t>
            </a:r>
            <a:endParaRPr lang="en-US" sz="1300" dirty="0"/>
          </a:p>
        </p:txBody>
      </p:sp>
      <p:sp>
        <p:nvSpPr>
          <p:cNvPr id="12" name="Text 9"/>
          <p:cNvSpPr/>
          <p:nvPr/>
        </p:nvSpPr>
        <p:spPr>
          <a:xfrm>
            <a:off x="591860" y="7014210"/>
            <a:ext cx="13446681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Проблема проектирования, решаемая паттерном "Абстрактная Фабрика", связана с необходимостью создания семейств взаимосвязанных объектов, зависимостью от конкретных классов, сложностью расширения и поддержки кода, а также потребностью в унификации процесса создания объектов.</a:t>
            </a:r>
            <a:endParaRPr lang="en-US" sz="13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391972C-8324-4B99-A29E-809507CBA6B2}"/>
              </a:ext>
            </a:extLst>
          </p:cNvPr>
          <p:cNvSpPr/>
          <p:nvPr/>
        </p:nvSpPr>
        <p:spPr>
          <a:xfrm>
            <a:off x="12851296" y="7784583"/>
            <a:ext cx="1709530" cy="377687"/>
          </a:xfrm>
          <a:prstGeom prst="rect">
            <a:avLst/>
          </a:prstGeom>
          <a:solidFill>
            <a:srgbClr val="F8ECE4"/>
          </a:solidFill>
          <a:ln>
            <a:solidFill>
              <a:srgbClr val="F8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2342" y="817721"/>
            <a:ext cx="7859316" cy="1147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Концепция Абстрактной Фабрики: Создание Семейств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642342" y="2240042"/>
            <a:ext cx="3837980" cy="2240518"/>
          </a:xfrm>
          <a:prstGeom prst="roundRect">
            <a:avLst>
              <a:gd name="adj" fmla="val 40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33437" y="2431137"/>
            <a:ext cx="3455789" cy="573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Интерфейс для создания семейств объектов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833437" y="3114556"/>
            <a:ext cx="3455789" cy="8811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Абстрактная фабрика определяет интерфейс для создания семейств взаимосвязанных объектов.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4663797" y="2240042"/>
            <a:ext cx="3837980" cy="2240518"/>
          </a:xfrm>
          <a:prstGeom prst="roundRect">
            <a:avLst>
              <a:gd name="adj" fmla="val 40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54893" y="2431137"/>
            <a:ext cx="3455789" cy="573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Декларация методов создания объектов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4854893" y="3114556"/>
            <a:ext cx="3455789" cy="1174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Фабрика объявляет методы для создания каждого объекта в семействе, не указывая их конкретные классы.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42342" y="4664035"/>
            <a:ext cx="7859316" cy="1366361"/>
          </a:xfrm>
          <a:prstGeom prst="roundRect">
            <a:avLst>
              <a:gd name="adj" fmla="val 66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833437" y="4855131"/>
            <a:ext cx="6908363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Делегирование конкретной реализации подклассам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833437" y="5251847"/>
            <a:ext cx="7477125" cy="5874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Конкретные фабрики реализуют методы создания, возвращая экземпляры конкретных продуктов.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642342" y="6236851"/>
            <a:ext cx="7859316" cy="1174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Основная концепция "Абстрактной Фабрики" заключается в предоставлении интерфейса для создания семейств связанных объектов, декларировании методов создания объектов и делегировании конкретной реализации подклассам, что решает проблему жесткой связанности компонентов.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0073" y="713065"/>
            <a:ext cx="12468820" cy="517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Структура Паттерна: Компоненты и Взаимодействия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73" y="1562457"/>
            <a:ext cx="828675" cy="9944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57350" y="1728192"/>
            <a:ext cx="4104442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Абстрактная фабрика (интерфейс)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657350" y="2086570"/>
            <a:ext cx="12392978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Определяет интерфейс для создания семейств продуктов.</a:t>
            </a:r>
            <a:endParaRPr lang="en-US" sz="13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3" y="2556867"/>
            <a:ext cx="828675" cy="9944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57350" y="2722602"/>
            <a:ext cx="2560439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Конкретные фабрики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1657350" y="3080980"/>
            <a:ext cx="12392978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Реализуют методы создания конкретных продуктов, связанных между собой.</a:t>
            </a:r>
            <a:endParaRPr lang="en-US" sz="13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073" y="3551277"/>
            <a:ext cx="828675" cy="99441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57350" y="3717012"/>
            <a:ext cx="2809280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Абстрактные продукты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1657350" y="4075390"/>
            <a:ext cx="12392978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Определяют интерфейсы для продуктов в каждом семействе.</a:t>
            </a:r>
            <a:endParaRPr lang="en-US" sz="13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073" y="4545687"/>
            <a:ext cx="828675" cy="99441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57350" y="4711422"/>
            <a:ext cx="2688550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Конкретные продукты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1657350" y="5069800"/>
            <a:ext cx="12392978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Реализуют интерфейсы абстрактных продуктов.</a:t>
            </a:r>
            <a:endParaRPr lang="en-US" sz="13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073" y="5540097"/>
            <a:ext cx="828675" cy="99441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57350" y="5705832"/>
            <a:ext cx="2071807" cy="258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Клиентский код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1657350" y="6064210"/>
            <a:ext cx="12392978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Работает с абстрактными фабриками и продуктами.</a:t>
            </a:r>
            <a:endParaRPr lang="en-US" sz="1300" dirty="0"/>
          </a:p>
        </p:txBody>
      </p:sp>
      <p:sp>
        <p:nvSpPr>
          <p:cNvPr id="18" name="Text 11"/>
          <p:cNvSpPr/>
          <p:nvPr/>
        </p:nvSpPr>
        <p:spPr>
          <a:xfrm>
            <a:off x="580073" y="6720959"/>
            <a:ext cx="13470255" cy="795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Паттерн состоит из абстрактной фабрики (интерфейс), конкретных фабрик, абстрактных продуктов, конкретных продуктов и клиентского кода, который работает с абстракциями, обеспечивая гибкость и расширяемость системы. Паттерн позволяет создавать различные семейства продуктов, не изменяя существующий клиентский код, что упрощает поддержку и развитие приложения.</a:t>
            </a:r>
            <a:endParaRPr lang="en-US" sz="13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6B976DD-60C8-45F0-A874-C82641562DCD}"/>
              </a:ext>
            </a:extLst>
          </p:cNvPr>
          <p:cNvSpPr/>
          <p:nvPr/>
        </p:nvSpPr>
        <p:spPr>
          <a:xfrm>
            <a:off x="12811539" y="7784583"/>
            <a:ext cx="1709530" cy="377687"/>
          </a:xfrm>
          <a:prstGeom prst="rect">
            <a:avLst/>
          </a:prstGeom>
          <a:solidFill>
            <a:srgbClr val="F8ECE4"/>
          </a:solidFill>
          <a:ln>
            <a:solidFill>
              <a:srgbClr val="F8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587" y="134660"/>
            <a:ext cx="95926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Пример Кода на Python: Реализация Абстрактной Фабрики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289085" y="614097"/>
            <a:ext cx="5266889" cy="7480844"/>
          </a:xfrm>
          <a:prstGeom prst="roundRect">
            <a:avLst>
              <a:gd name="adj" fmla="val 86"/>
            </a:avLst>
          </a:prstGeom>
          <a:solidFill>
            <a:srgbClr val="E4E6E7"/>
          </a:solidFill>
          <a:ln/>
        </p:spPr>
      </p:sp>
      <p:sp>
        <p:nvSpPr>
          <p:cNvPr id="5" name="Text 3"/>
          <p:cNvSpPr/>
          <p:nvPr/>
        </p:nvSpPr>
        <p:spPr>
          <a:xfrm>
            <a:off x="504587" y="614097"/>
            <a:ext cx="13621226" cy="7480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151617"/>
                </a:solidFill>
                <a:highlight>
                  <a:srgbClr val="E4E6E7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AbstractFactory:
    def create_product_a(self):
        pass
    def create_product_b(self):
        pass
class ConcreteFactory1(AbstractFactory):
    def create_product_a(self):
        return ConcreteProductA1()
    def create_product_b(self):
        return ConcreteProductB1()
class ConcreteFactory2(AbstractFactory):
    def create_product_a(self):
        return ConcreteProductA2()
    def create_product_b(self):
        return ConcreteProductB2()
class AbstractProductA:
    def operation_a(self):
        pass
class AbstractProductB:
    def operation_b(self):
        pass
class ConcreteProductA1(AbstractProductA):
    def operation_a(self):
        return "Product A1"
class ConcreteProductB1(AbstractProductB):
    def operation_b(self):
        return "Product B1"
class ConcreteProductA2(AbstractProductA):
    def operation_a(self):
        return "Product A2"
class ConcreteProductB2(AbstractProductB):
    def operation_b(self):
        return "Product B2"
def client_code(factory):
    product_a = factory.create_product_a()
    product_b = factory.create_product_b()
    print(f"{product_a.operation_a()}")
    print(f"{product_b.operation_b()}")
factory1 = ConcreteFactory1()
client_code(factory1)
factory2 = ConcreteFactory2()
client_code(factory2)
</a:t>
            </a:r>
            <a:endParaRPr lang="en-US" sz="850" dirty="0"/>
          </a:p>
        </p:txBody>
      </p:sp>
      <p:sp>
        <p:nvSpPr>
          <p:cNvPr id="6" name="Text 4"/>
          <p:cNvSpPr/>
          <p:nvPr/>
        </p:nvSpPr>
        <p:spPr>
          <a:xfrm>
            <a:off x="6122504" y="884583"/>
            <a:ext cx="7594226" cy="273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Пример кода на Python демонстрирует реализацию паттерна "Абстрактная Фабрика". Абстрактная фабрика определяет интерфейс для создания продуктов, а конкретные фабрики реализуют этот интерфейс, создавая конкретные продукты. Клиентский код работает с абстрактными фабриками и продуктами, что обеспечивает гибкость и расширяемость системы. Пример показывает, как можно создавать различные семейства продуктов, не изменяя клиентский код.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B42E123-2E4D-4EC3-917B-77D57ADCD056}"/>
              </a:ext>
            </a:extLst>
          </p:cNvPr>
          <p:cNvSpPr/>
          <p:nvPr/>
        </p:nvSpPr>
        <p:spPr>
          <a:xfrm>
            <a:off x="12851296" y="7784583"/>
            <a:ext cx="1709530" cy="377687"/>
          </a:xfrm>
          <a:prstGeom prst="rect">
            <a:avLst/>
          </a:prstGeom>
          <a:solidFill>
            <a:srgbClr val="F8ECE4"/>
          </a:solidFill>
          <a:ln>
            <a:solidFill>
              <a:srgbClr val="F8EC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777</Words>
  <Application>Microsoft Office PowerPoint</Application>
  <PresentationFormat>Произвольный</PresentationFormat>
  <Paragraphs>42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Calibri</vt:lpstr>
      <vt:lpstr>Arial</vt:lpstr>
      <vt:lpstr>Inconsolata</vt:lpstr>
      <vt:lpstr>Montserrat Black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PYstL24</cp:lastModifiedBy>
  <cp:revision>2</cp:revision>
  <dcterms:created xsi:type="dcterms:W3CDTF">2025-04-09T13:10:17Z</dcterms:created>
  <dcterms:modified xsi:type="dcterms:W3CDTF">2025-04-09T13:21:03Z</dcterms:modified>
</cp:coreProperties>
</file>