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98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0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32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8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68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7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1AB28-466B-4323-890C-1BB104F4D89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D2D138-5B81-459F-AE1D-EB2C2463817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1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83677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Bahnschrift Condensed" panose="020B0502040204020203" pitchFamily="34" charset="0"/>
              </a:rPr>
              <a:t>Паттерн “Иерархический Посетитель”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9969464" cy="564787"/>
          </a:xfrm>
        </p:spPr>
        <p:txBody>
          <a:bodyPr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Обработка иерархических структур данных с помощью </a:t>
            </a:r>
            <a:r>
              <a:rPr lang="ru-RU" dirty="0" smtClean="0">
                <a:latin typeface="Bahnschrift Condensed" panose="020B0502040204020203" pitchFamily="34" charset="0"/>
              </a:rPr>
              <a:t>«Visitor»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715001"/>
            <a:ext cx="353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Выполнил</a:t>
            </a:r>
            <a:r>
              <a:rPr lang="en-US" dirty="0" smtClean="0">
                <a:latin typeface="Bahnschrift Condensed" panose="020B0502040204020203" pitchFamily="34" charset="0"/>
              </a:rPr>
              <a:t>:</a:t>
            </a:r>
            <a:endParaRPr lang="ru-RU" dirty="0" smtClean="0">
              <a:latin typeface="Bahnschrift Condensed" panose="020B0502040204020203" pitchFamily="34" charset="0"/>
            </a:endParaRPr>
          </a:p>
          <a:p>
            <a:r>
              <a:rPr lang="ru-RU" dirty="0" smtClean="0">
                <a:latin typeface="Bahnschrift Condensed" panose="020B0502040204020203" pitchFamily="34" charset="0"/>
              </a:rPr>
              <a:t>Студент Эльмурзаев Расул ИС22/9-П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0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3808828" cy="70692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Condensed" panose="020B0502040204020203" pitchFamily="34" charset="0"/>
              </a:rPr>
              <a:t>Структура</a:t>
            </a:r>
            <a:r>
              <a:rPr lang="ru-RU" b="1" dirty="0"/>
              <a:t> </a:t>
            </a:r>
            <a:r>
              <a:rPr lang="ru-RU" b="1" dirty="0" smtClean="0">
                <a:latin typeface="Bahnschrift Condensed" panose="020B0502040204020203" pitchFamily="34" charset="0"/>
              </a:rPr>
              <a:t>паттерна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Bahnschrift Condensed" panose="020B0502040204020203" pitchFamily="34" charset="0"/>
              </a:rPr>
              <a:t>Element: </a:t>
            </a:r>
            <a:r>
              <a:rPr lang="ru-RU" sz="2500" dirty="0">
                <a:latin typeface="Bahnschrift Condensed" panose="020B0502040204020203" pitchFamily="34" charset="0"/>
              </a:rPr>
              <a:t>Интерфейс/Абстрактный класс, представляющий элемент иерархии</a:t>
            </a:r>
            <a:r>
              <a:rPr lang="ru-RU" sz="2500" dirty="0" smtClean="0">
                <a:latin typeface="Bahnschrift Condensed" panose="020B0502040204020203" pitchFamily="34" charset="0"/>
              </a:rPr>
              <a:t>. </a:t>
            </a:r>
            <a:r>
              <a:rPr lang="ru-RU" sz="2500" dirty="0">
                <a:latin typeface="Bahnschrift Condensed" panose="020B0502040204020203" pitchFamily="34" charset="0"/>
              </a:rPr>
              <a:t>Содержит метод </a:t>
            </a:r>
            <a:r>
              <a:rPr lang="en-US" sz="2500" dirty="0">
                <a:latin typeface="Bahnschrift Condensed" panose="020B0502040204020203" pitchFamily="34" charset="0"/>
              </a:rPr>
              <a:t>accept(Visitor). </a:t>
            </a:r>
            <a:endParaRPr lang="ru-RU" sz="2500" dirty="0" smtClean="0">
              <a:latin typeface="Bahnschrift Condensed" panose="020B0502040204020203" pitchFamily="34" charset="0"/>
            </a:endParaRPr>
          </a:p>
          <a:p>
            <a:r>
              <a:rPr lang="en-US" sz="2500" dirty="0" smtClean="0">
                <a:latin typeface="Bahnschrift Condensed" panose="020B0502040204020203" pitchFamily="34" charset="0"/>
              </a:rPr>
              <a:t>ConcreteElement</a:t>
            </a:r>
            <a:r>
              <a:rPr lang="en-US" sz="2500" dirty="0">
                <a:latin typeface="Bahnschrift Condensed" panose="020B0502040204020203" pitchFamily="34" charset="0"/>
              </a:rPr>
              <a:t>: </a:t>
            </a:r>
            <a:r>
              <a:rPr lang="ru-RU" sz="2500" dirty="0">
                <a:latin typeface="Bahnschrift Condensed" panose="020B0502040204020203" pitchFamily="34" charset="0"/>
              </a:rPr>
              <a:t>Реализует </a:t>
            </a:r>
            <a:r>
              <a:rPr lang="en-US" sz="2500" dirty="0">
                <a:latin typeface="Bahnschrift Condensed" panose="020B0502040204020203" pitchFamily="34" charset="0"/>
              </a:rPr>
              <a:t>Element. </a:t>
            </a:r>
            <a:r>
              <a:rPr lang="ru-RU" sz="2500" dirty="0">
                <a:latin typeface="Bahnschrift Condensed" panose="020B0502040204020203" pitchFamily="34" charset="0"/>
              </a:rPr>
              <a:t>Реализует </a:t>
            </a:r>
            <a:r>
              <a:rPr lang="en-US" sz="2500" dirty="0">
                <a:latin typeface="Bahnschrift Condensed" panose="020B0502040204020203" pitchFamily="34" charset="0"/>
              </a:rPr>
              <a:t>accept(Visitor), </a:t>
            </a:r>
            <a:r>
              <a:rPr lang="ru-RU" sz="2500" dirty="0">
                <a:latin typeface="Bahnschrift Condensed" panose="020B0502040204020203" pitchFamily="34" charset="0"/>
              </a:rPr>
              <a:t>вызывая соответствующий метод </a:t>
            </a:r>
            <a:r>
              <a:rPr lang="en-US" sz="2500" dirty="0" smtClean="0">
                <a:latin typeface="Bahnschrift Condensed" panose="020B0502040204020203" pitchFamily="34" charset="0"/>
              </a:rPr>
              <a:t>visit(ConcreteElement</a:t>
            </a:r>
            <a:r>
              <a:rPr lang="en-US" sz="2500" dirty="0">
                <a:latin typeface="Bahnschrift Condensed" panose="020B0502040204020203" pitchFamily="34" charset="0"/>
              </a:rPr>
              <a:t>) </a:t>
            </a:r>
            <a:r>
              <a:rPr lang="ru-RU" sz="2500" dirty="0">
                <a:latin typeface="Bahnschrift Condensed" panose="020B0502040204020203" pitchFamily="34" charset="0"/>
              </a:rPr>
              <a:t>у </a:t>
            </a:r>
            <a:r>
              <a:rPr lang="en-US" sz="2500" dirty="0">
                <a:latin typeface="Bahnschrift Condensed" panose="020B0502040204020203" pitchFamily="34" charset="0"/>
              </a:rPr>
              <a:t>Visitor</a:t>
            </a:r>
            <a:r>
              <a:rPr lang="en-US" sz="2500" dirty="0" smtClean="0">
                <a:latin typeface="Bahnschrift Condensed" panose="020B0502040204020203" pitchFamily="34" charset="0"/>
              </a:rPr>
              <a:t>.</a:t>
            </a:r>
            <a:endParaRPr lang="ru-RU" sz="2500" dirty="0" smtClean="0">
              <a:latin typeface="Bahnschrift Condensed" panose="020B0502040204020203" pitchFamily="34" charset="0"/>
            </a:endParaRPr>
          </a:p>
          <a:p>
            <a:r>
              <a:rPr lang="en-US" sz="2500" dirty="0" smtClean="0">
                <a:latin typeface="Bahnschrift Condensed" panose="020B0502040204020203" pitchFamily="34" charset="0"/>
              </a:rPr>
              <a:t> </a:t>
            </a:r>
            <a:r>
              <a:rPr lang="en-US" sz="2500" dirty="0">
                <a:latin typeface="Bahnschrift Condensed" panose="020B0502040204020203" pitchFamily="34" charset="0"/>
              </a:rPr>
              <a:t>Visitor: </a:t>
            </a:r>
            <a:r>
              <a:rPr lang="ru-RU" sz="2500" dirty="0">
                <a:latin typeface="Bahnschrift Condensed" panose="020B0502040204020203" pitchFamily="34" charset="0"/>
              </a:rPr>
              <a:t>Интерфейс/Абстрактный класс, определяющий методы </a:t>
            </a:r>
            <a:r>
              <a:rPr lang="en-US" sz="2500" dirty="0" smtClean="0">
                <a:latin typeface="Bahnschrift Condensed" panose="020B0502040204020203" pitchFamily="34" charset="0"/>
              </a:rPr>
              <a:t>visit(ConcreteElement</a:t>
            </a:r>
            <a:r>
              <a:rPr lang="en-US" sz="2500" dirty="0">
                <a:latin typeface="Bahnschrift Condensed" panose="020B0502040204020203" pitchFamily="34" charset="0"/>
              </a:rPr>
              <a:t>) </a:t>
            </a:r>
            <a:r>
              <a:rPr lang="ru-RU" sz="2500" dirty="0">
                <a:latin typeface="Bahnschrift Condensed" panose="020B0502040204020203" pitchFamily="34" charset="0"/>
              </a:rPr>
              <a:t>для каждого типа </a:t>
            </a:r>
            <a:r>
              <a:rPr lang="en-US" sz="2500" dirty="0">
                <a:latin typeface="Bahnschrift Condensed" panose="020B0502040204020203" pitchFamily="34" charset="0"/>
              </a:rPr>
              <a:t>ConcreteElement</a:t>
            </a:r>
            <a:r>
              <a:rPr lang="en-US" sz="2500" dirty="0" smtClean="0">
                <a:latin typeface="Bahnschrift Condensed" panose="020B0502040204020203" pitchFamily="34" charset="0"/>
              </a:rPr>
              <a:t>.</a:t>
            </a:r>
            <a:endParaRPr lang="ru-RU" sz="2500" dirty="0" smtClean="0">
              <a:latin typeface="Bahnschrift Condensed" panose="020B0502040204020203" pitchFamily="34" charset="0"/>
            </a:endParaRPr>
          </a:p>
          <a:p>
            <a:r>
              <a:rPr lang="en-US" sz="2500" dirty="0" smtClean="0">
                <a:latin typeface="Bahnschrift Condensed" panose="020B0502040204020203" pitchFamily="34" charset="0"/>
              </a:rPr>
              <a:t> </a:t>
            </a:r>
            <a:r>
              <a:rPr lang="en-US" sz="2500" dirty="0">
                <a:latin typeface="Bahnschrift Condensed" panose="020B0502040204020203" pitchFamily="34" charset="0"/>
              </a:rPr>
              <a:t>ConcreteVisitor: </a:t>
            </a:r>
            <a:r>
              <a:rPr lang="ru-RU" sz="2500" dirty="0">
                <a:latin typeface="Bahnschrift Condensed" panose="020B0502040204020203" pitchFamily="34" charset="0"/>
              </a:rPr>
              <a:t>Реализует </a:t>
            </a:r>
            <a:r>
              <a:rPr lang="en-US" sz="2500" dirty="0">
                <a:latin typeface="Bahnschrift Condensed" panose="020B0502040204020203" pitchFamily="34" charset="0"/>
              </a:rPr>
              <a:t>Visitor. </a:t>
            </a:r>
            <a:r>
              <a:rPr lang="ru-RU" sz="2500" dirty="0">
                <a:latin typeface="Bahnschrift Condensed" panose="020B0502040204020203" pitchFamily="34" charset="0"/>
              </a:rPr>
              <a:t>Определяет конкретную логику операций в каждом </a:t>
            </a:r>
            <a:r>
              <a:rPr lang="en-US" sz="2500" dirty="0" smtClean="0">
                <a:latin typeface="Bahnschrift Condensed" panose="020B0502040204020203" pitchFamily="34" charset="0"/>
              </a:rPr>
              <a:t>visit(ConcreteElement</a:t>
            </a:r>
            <a:r>
              <a:rPr lang="en-US" sz="2500" dirty="0">
                <a:latin typeface="Bahnschrift Condensed" panose="020B0502040204020203" pitchFamily="34" charset="0"/>
              </a:rPr>
              <a:t>).</a:t>
            </a:r>
            <a:endParaRPr lang="ru-RU" sz="25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934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Bahnschrift Condensed" panose="020B0502040204020203" pitchFamily="34" charset="0"/>
              </a:rPr>
              <a:t>Как работает “Иерархический Посетитель”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latin typeface="Bahnschrift Condensed" panose="020B0502040204020203" pitchFamily="34" charset="0"/>
              </a:rPr>
              <a:t>Работа паттерна происходит так</a:t>
            </a:r>
            <a:r>
              <a:rPr lang="ru-RU" sz="2800" dirty="0">
                <a:latin typeface="Bahnschrift Condensed" panose="020B0502040204020203" pitchFamily="34" charset="0"/>
              </a:rPr>
              <a:t>:</a:t>
            </a:r>
          </a:p>
          <a:p>
            <a:r>
              <a:rPr lang="ru-RU" sz="2800" dirty="0">
                <a:latin typeface="Bahnschrift Condensed" panose="020B0502040204020203" pitchFamily="34" charset="0"/>
              </a:rPr>
              <a:t>Если клиенту нужно выполнить какую-либо операцию, он создаёт экземпляр объекта соответствующего подкласса посетителя и вызывает метод accept для каждого объекта элемента, передавая экземпляр посетителя в качестве параметра</a:t>
            </a:r>
            <a:r>
              <a:rPr lang="ru-RU" sz="2800" dirty="0" smtClean="0">
                <a:latin typeface="Bahnschrift Condensed" panose="020B0502040204020203" pitchFamily="34" charset="0"/>
              </a:rPr>
              <a:t>.</a:t>
            </a:r>
            <a:endParaRPr lang="ru-RU" sz="2800" dirty="0">
              <a:latin typeface="Bahnschrift Condensed" panose="020B0502040204020203" pitchFamily="34" charset="0"/>
            </a:endParaRPr>
          </a:p>
          <a:p>
            <a:r>
              <a:rPr lang="ru-RU" sz="2800" dirty="0">
                <a:latin typeface="Bahnschrift Condensed" panose="020B0502040204020203" pitchFamily="34" charset="0"/>
              </a:rPr>
              <a:t>При вызове метода accept ищется правильный подкласс элемента</a:t>
            </a:r>
            <a:r>
              <a:rPr lang="ru-RU" sz="2800" dirty="0" smtClean="0">
                <a:latin typeface="Bahnschrift Condensed" panose="020B0502040204020203" pitchFamily="34" charset="0"/>
              </a:rPr>
              <a:t>.</a:t>
            </a:r>
            <a:endParaRPr lang="ru-RU" sz="2800" dirty="0">
              <a:latin typeface="Bahnschrift Condensed" panose="020B0502040204020203" pitchFamily="34" charset="0"/>
            </a:endParaRPr>
          </a:p>
          <a:p>
            <a:r>
              <a:rPr lang="ru-RU" sz="2800" dirty="0">
                <a:latin typeface="Bahnschrift Condensed" panose="020B0502040204020203" pitchFamily="34" charset="0"/>
              </a:rPr>
              <a:t>Затем, при вызове метода visit, программное управление передаётся правильному подклассу посетителя.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31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Проблемы</a:t>
            </a:r>
            <a:r>
              <a:rPr lang="en-US" dirty="0" smtClean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latin typeface="Bahnschrift Condensed" panose="020B0502040204020203" pitchFamily="34" charset="0"/>
              </a:rPr>
              <a:t>Проблема: Необходимость добавления операций к элементам иерархии</a:t>
            </a:r>
          </a:p>
          <a:p>
            <a:r>
              <a:rPr lang="ru-RU" sz="2800" b="1" dirty="0">
                <a:latin typeface="Bahnschrift Condensed" panose="020B0502040204020203" pitchFamily="34" charset="0"/>
              </a:rPr>
              <a:t>Буллиты:</a:t>
            </a:r>
            <a:endParaRPr lang="ru-RU" sz="2800" dirty="0">
              <a:latin typeface="Bahnschrift Condensed" panose="020B0502040204020203" pitchFamily="34" charset="0"/>
            </a:endParaRPr>
          </a:p>
          <a:p>
            <a:pPr lvl="1"/>
            <a:r>
              <a:rPr lang="ru-RU" sz="2800" dirty="0">
                <a:latin typeface="Bahnschrift Condensed" panose="020B0502040204020203" pitchFamily="34" charset="0"/>
              </a:rPr>
              <a:t>Часто требуется добавлять новые операции к элементам иерархических структур (например, деревья, файловые системы, DOM).</a:t>
            </a:r>
          </a:p>
          <a:p>
            <a:pPr lvl="1"/>
            <a:r>
              <a:rPr lang="ru-RU" sz="2800" dirty="0">
                <a:latin typeface="Bahnschrift Condensed" panose="020B0502040204020203" pitchFamily="34" charset="0"/>
              </a:rPr>
              <a:t>Добавление методов в каждый класс элемента нарушает принцип открытости/закрытости.</a:t>
            </a:r>
          </a:p>
          <a:p>
            <a:pPr lvl="1"/>
            <a:r>
              <a:rPr lang="ru-RU" sz="2800" dirty="0">
                <a:latin typeface="Bahnschrift Condensed" panose="020B0502040204020203" pitchFamily="34" charset="0"/>
              </a:rPr>
              <a:t>Связанность операций и элементов: классы элементов зависят от конкретных операций.</a:t>
            </a:r>
          </a:p>
          <a:p>
            <a:pPr lvl="1"/>
            <a:r>
              <a:rPr lang="ru-RU" sz="2800" dirty="0">
                <a:latin typeface="Bahnschrift Condensed" panose="020B0502040204020203" pitchFamily="34" charset="0"/>
              </a:rPr>
              <a:t>Разнородные операции: разные операции требуют различной логики для разных типов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5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Преимущества</a:t>
            </a:r>
            <a:r>
              <a:rPr lang="en-US" dirty="0" smtClean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Bahnschrift Condensed" panose="020B0502040204020203" pitchFamily="34" charset="0"/>
              </a:rPr>
              <a:t>Преимущества Буллиты: Разделение ответственности: Операции отделены от структуры данных</a:t>
            </a:r>
            <a:r>
              <a:rPr lang="ru-RU" sz="2800" dirty="0" smtClean="0">
                <a:latin typeface="Bahnschrift Condensed" panose="020B0502040204020203" pitchFamily="34" charset="0"/>
              </a:rPr>
              <a:t>.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r>
              <a:rPr lang="ru-RU" sz="2800" dirty="0" smtClean="0">
                <a:latin typeface="Bahnschrift Condensed" panose="020B0502040204020203" pitchFamily="34" charset="0"/>
              </a:rPr>
              <a:t> </a:t>
            </a:r>
            <a:r>
              <a:rPr lang="ru-RU" sz="2800" dirty="0">
                <a:latin typeface="Bahnschrift Condensed" panose="020B0502040204020203" pitchFamily="34" charset="0"/>
              </a:rPr>
              <a:t>Расширяемость: Легко добавлять новые операции (новых посетителей). 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r>
              <a:rPr lang="ru-RU" sz="2800" dirty="0" smtClean="0">
                <a:latin typeface="Bahnschrift Condensed" panose="020B0502040204020203" pitchFamily="34" charset="0"/>
              </a:rPr>
              <a:t>Согласованность</a:t>
            </a:r>
            <a:r>
              <a:rPr lang="ru-RU" sz="2800" dirty="0">
                <a:latin typeface="Bahnschrift Condensed" panose="020B0502040204020203" pitchFamily="34" charset="0"/>
              </a:rPr>
              <a:t>: Вся логика операции находится в одном классе Visitor</a:t>
            </a:r>
            <a:r>
              <a:rPr lang="ru-RU" sz="2800" dirty="0" smtClean="0">
                <a:latin typeface="Bahnschrift Condensed" panose="020B0502040204020203" pitchFamily="34" charset="0"/>
              </a:rPr>
              <a:t>.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r>
              <a:rPr lang="ru-RU" sz="2800" dirty="0" smtClean="0">
                <a:latin typeface="Bahnschrift Condensed" panose="020B0502040204020203" pitchFamily="34" charset="0"/>
              </a:rPr>
              <a:t> </a:t>
            </a:r>
            <a:r>
              <a:rPr lang="ru-RU" sz="2800" dirty="0">
                <a:latin typeface="Bahnschrift Condensed" panose="020B0502040204020203" pitchFamily="34" charset="0"/>
              </a:rPr>
              <a:t>Удобство обхода иерархии: Логика обхода инкапсулирована в accept().</a:t>
            </a:r>
          </a:p>
        </p:txBody>
      </p:sp>
    </p:spTree>
    <p:extLst>
      <p:ext uri="{BB962C8B-B14F-4D97-AF65-F5344CB8AC3E}">
        <p14:creationId xmlns:p14="http://schemas.microsoft.com/office/powerpoint/2010/main" val="40105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Недостатки</a:t>
            </a:r>
            <a:r>
              <a:rPr lang="en-US" dirty="0" smtClean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latin typeface="Bahnschrift Condensed" panose="020B0502040204020203" pitchFamily="34" charset="0"/>
              </a:rPr>
              <a:t>Буллиты:</a:t>
            </a:r>
            <a:endParaRPr lang="ru-RU" sz="2800" dirty="0">
              <a:latin typeface="Bahnschrift Condensed" panose="020B0502040204020203" pitchFamily="34" charset="0"/>
            </a:endParaRPr>
          </a:p>
          <a:p>
            <a:pPr lvl="1"/>
            <a:r>
              <a:rPr lang="ru-RU" sz="2800" b="1" dirty="0">
                <a:latin typeface="Bahnschrift Condensed" panose="020B0502040204020203" pitchFamily="34" charset="0"/>
              </a:rPr>
              <a:t>Сложность:</a:t>
            </a:r>
            <a:r>
              <a:rPr lang="ru-RU" sz="2800" dirty="0">
                <a:latin typeface="Bahnschrift Condensed" panose="020B0502040204020203" pitchFamily="34" charset="0"/>
              </a:rPr>
              <a:t> Может усложнить код для простых иерархий.</a:t>
            </a:r>
          </a:p>
          <a:p>
            <a:pPr lvl="1"/>
            <a:r>
              <a:rPr lang="ru-RU" sz="2800" b="1" dirty="0">
                <a:latin typeface="Bahnschrift Condensed" panose="020B0502040204020203" pitchFamily="34" charset="0"/>
              </a:rPr>
              <a:t>Изменение структуры:</a:t>
            </a:r>
            <a:r>
              <a:rPr lang="ru-RU" sz="2800" dirty="0">
                <a:latin typeface="Bahnschrift Condensed" panose="020B0502040204020203" pitchFamily="34" charset="0"/>
              </a:rPr>
              <a:t> Требует модификации Visitor при добавлении новых типов элементов.</a:t>
            </a:r>
          </a:p>
          <a:p>
            <a:pPr lvl="1"/>
            <a:r>
              <a:rPr lang="ru-RU" sz="2800" b="1" dirty="0">
                <a:latin typeface="Bahnschrift Condensed" panose="020B0502040204020203" pitchFamily="34" charset="0"/>
              </a:rPr>
              <a:t>Нарушение инкапсуляции (возможно):</a:t>
            </a:r>
            <a:r>
              <a:rPr lang="ru-RU" sz="2800" dirty="0">
                <a:latin typeface="Bahnschrift Condensed" panose="020B0502040204020203" pitchFamily="34" charset="0"/>
              </a:rPr>
              <a:t> Visitor может требовать доступа к внутренним данным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9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Condensed" panose="020B0502040204020203" pitchFamily="34" charset="0"/>
              </a:rPr>
              <a:t>Случаи использования</a:t>
            </a:r>
            <a:r>
              <a:rPr lang="en-US" dirty="0" smtClean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Паттерн «иерархический посетитель» (Hierarchical Visitor) используют в случаях, когда </a:t>
            </a:r>
            <a:r>
              <a:rPr lang="ru-RU" b="1" dirty="0">
                <a:latin typeface="Bahnschrift Condensed" panose="020B0502040204020203" pitchFamily="34" charset="0"/>
              </a:rPr>
              <a:t>необходимо выполнять операции не только над отдельными объектами, но и над группой взаимосвязанных объектов</a:t>
            </a:r>
            <a:r>
              <a:rPr lang="ru-RU" dirty="0">
                <a:latin typeface="Bahnschrift Condensed" panose="020B0502040204020203" pitchFamily="34" charset="0"/>
              </a:rPr>
              <a:t>. 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Некоторые ситуации, в которых применяют этот </a:t>
            </a:r>
            <a:r>
              <a:rPr lang="ru-RU" dirty="0" smtClean="0">
                <a:latin typeface="Bahnschrift Condensed" panose="020B0502040204020203" pitchFamily="34" charset="0"/>
              </a:rPr>
              <a:t>паттерн</a:t>
            </a:r>
            <a:r>
              <a:rPr lang="en-US" dirty="0" smtClean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b="1" dirty="0">
                <a:latin typeface="Bahnschrift Condensed" panose="020B0502040204020203" pitchFamily="34" charset="0"/>
              </a:rPr>
              <a:t>Работа с иерархическими структурами данных</a:t>
            </a:r>
            <a:r>
              <a:rPr lang="ru-RU" dirty="0">
                <a:latin typeface="Bahnschrift Condensed" panose="020B0502040204020203" pitchFamily="34" charset="0"/>
              </a:rPr>
              <a:t>. Например, с моделями объектов документов, деревьями абстрактного синтаксиса и другими структурами, где нужно выполнять такие операции, как обход, преобразование и проверка</a:t>
            </a:r>
            <a:r>
              <a:rPr lang="ru-RU" dirty="0" smtClean="0">
                <a:latin typeface="Bahnschrift Condensed" panose="020B0502040204020203" pitchFamily="34" charset="0"/>
              </a:rPr>
              <a:t>.</a:t>
            </a:r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b="1" dirty="0">
                <a:latin typeface="Bahnschrift Condensed" panose="020B0502040204020203" pitchFamily="34" charset="0"/>
              </a:rPr>
              <a:t>Работа с файловыми системами</a:t>
            </a:r>
            <a:r>
              <a:rPr lang="ru-RU" dirty="0">
                <a:latin typeface="Bahnschrift Condensed" panose="020B0502040204020203" pitchFamily="34" charset="0"/>
              </a:rPr>
              <a:t>, представленными в виде иерархической структуры.  </a:t>
            </a:r>
          </a:p>
          <a:p>
            <a:r>
              <a:rPr lang="ru-RU" b="1" dirty="0">
                <a:latin typeface="Bahnschrift Condensed" panose="020B0502040204020203" pitchFamily="34" charset="0"/>
              </a:rPr>
              <a:t>Разработка приложений трёхмерной графики</a:t>
            </a:r>
            <a:r>
              <a:rPr lang="ru-RU" dirty="0">
                <a:latin typeface="Bahnschrift Condensed" panose="020B0502040204020203" pitchFamily="34" charset="0"/>
              </a:rPr>
              <a:t>, где сцена представлена в виде иерархии узлов, каждый из которых соответствует либо геометрическому объекту, либо его атрибуту.  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Также паттерн «иерархический посетитель» применяют, когда </a:t>
            </a:r>
            <a:r>
              <a:rPr lang="ru-RU" b="1" dirty="0">
                <a:latin typeface="Bahnschrift Condensed" panose="020B0502040204020203" pitchFamily="34" charset="0"/>
              </a:rPr>
              <a:t>нужно определить новые операции, не изменяя классы узлов</a:t>
            </a:r>
            <a:r>
              <a:rPr lang="ru-RU" dirty="0">
                <a:latin typeface="Bahnschrift Condensed" panose="020B0502040204020203" pitchFamily="34" charset="0"/>
              </a:rPr>
              <a:t>, на которых они выполняются.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7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14" y="1898409"/>
            <a:ext cx="3340934" cy="4022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3" y="1898409"/>
            <a:ext cx="2687381" cy="4022725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16" y="1898409"/>
            <a:ext cx="3594167" cy="4022725"/>
          </a:xfrm>
        </p:spPr>
      </p:pic>
    </p:spTree>
    <p:extLst>
      <p:ext uri="{BB962C8B-B14F-4D97-AF65-F5344CB8AC3E}">
        <p14:creationId xmlns:p14="http://schemas.microsoft.com/office/powerpoint/2010/main" val="250686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Вывод</a:t>
            </a:r>
            <a:r>
              <a:rPr lang="en-US" dirty="0">
                <a:latin typeface="Bahnschrift Condensed" panose="020B0502040204020203" pitchFamily="34" charset="0"/>
              </a:rPr>
              <a:t>: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sz="3600" dirty="0">
                <a:latin typeface="Bahnschrift Condensed" panose="020B0502040204020203" pitchFamily="34" charset="0"/>
              </a:rPr>
              <a:t>Паттерн «Иерархический посетитель» — мощный инструмент для работы с иерархиями, позволяющий расширять функциональность без изменения классов элементов. Используйте его с осторожностью, оценивая сложность и возможные недостатки.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4813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478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Ретро</vt:lpstr>
      <vt:lpstr>Паттерн “Иерархический Посетитель”</vt:lpstr>
      <vt:lpstr>Структура паттерна</vt:lpstr>
      <vt:lpstr>Как работает “Иерархический Посетитель”</vt:lpstr>
      <vt:lpstr>Проблемы:</vt:lpstr>
      <vt:lpstr>Преимущества:</vt:lpstr>
      <vt:lpstr>Недостатки:</vt:lpstr>
      <vt:lpstr>Случаи использования:</vt:lpstr>
      <vt:lpstr>Пример использования</vt:lpstr>
      <vt:lpstr>Вывод: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“Иерархический Посетитель”</dc:title>
  <dc:creator>PYst</dc:creator>
  <cp:lastModifiedBy>PYst</cp:lastModifiedBy>
  <cp:revision>9</cp:revision>
  <dcterms:created xsi:type="dcterms:W3CDTF">2025-03-21T09:40:23Z</dcterms:created>
  <dcterms:modified xsi:type="dcterms:W3CDTF">2025-03-21T12:35:14Z</dcterms:modified>
</cp:coreProperties>
</file>