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stR13" initials="P" lastIdx="1" clrIdx="0">
    <p:extLst>
      <p:ext uri="{19B8F6BF-5375-455C-9EA6-DF929625EA0E}">
        <p15:presenceInfo xmlns:p15="http://schemas.microsoft.com/office/powerpoint/2012/main" userId="PYstR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35F1F-0937-4F33-9274-0A36B7CF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B70C7-58C8-438D-8CE6-62A958375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04CE7-28EC-42D7-971C-16A0B7FE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F8409-7606-45B3-9FCC-0AFBAD26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E67302-2F99-49C3-8077-B735F38E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85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168B2-21C0-41FB-8C21-B65B5994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212704-C69F-4F67-9598-141EDA8C3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10F8A-215D-49D3-966B-0B473E09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0CE742-8F1B-42E3-B31D-49A922C2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077AB-444F-4190-93E7-2D25E7D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1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CBE3C4-5CE0-4D12-85DD-056117642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2A118-EEA0-48A2-A204-1F0165DCC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38425-DE78-483D-863E-330B075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913A7-A445-4E6B-8450-013FDA3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58358-C609-41EE-8C23-A614789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0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37DFA-5D7F-432F-A408-8960FF72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EC88D-0C58-476F-98C8-5BFC2442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6ECF2-CCD9-4EF0-ACB2-4953EF5F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4A052-71BA-4624-9AA7-8649338E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7F9BF-F8F9-4510-9500-DF79FAB7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22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E551B-503D-4257-B20F-4429184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ABE3A-89BD-4CF3-91EF-D777A7A8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55034-3DDD-4C1E-9EA1-7500612B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5ECFA-5F4B-417C-80D9-CFCECB1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BEE40-40B0-4FD0-BE26-14DE6CC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42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9C55A-8287-4666-A75A-E8D2E3D3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FA103-0368-401F-B9FE-32CE42024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1C130-C9FF-453E-90E0-785987E9E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5E686F-659A-4E5F-9461-77A64C57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2E41AA-10E4-484A-8087-F3933901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3880C0-86C3-4C79-889D-729757D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63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08356-F1AF-4A3C-A268-77BD9532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57B682-E353-4C9C-9D01-6CDC053A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044C6-229A-4097-873D-633894876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581FC-0D4B-4A07-B1AA-F4CF86312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CB4C01-2088-427A-A3D4-6CB467385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5DC9D8-03EF-4C71-AF5E-193EBCFB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BC3D5D-34BA-4904-8790-F74EB1E3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1FFA3D-85D9-4636-8A19-1221AF01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C9611-15C2-4CD5-A774-EE13BEE8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99DE37-5735-4393-9104-3E1E9E99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056445-773E-4839-A654-339C9AFF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181006-D232-4C0E-8BE5-46522CCC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52BFF5-D907-43EB-9567-838251AC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6034E-DCDF-4897-9005-965DAE3C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810299-54EB-4BA9-9770-DEFA2109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7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5E757-297A-4632-A70A-8708CE92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E8609-7A73-4146-8403-45E11267A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7C7324-7FD6-4A3D-872D-4FC509C84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FB9B5-3173-4425-9730-5384A9B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00797F-A42C-447D-B816-0DE29A81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CF3AD-87C2-417B-ADF3-31743A05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57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CEA99-C9A3-4ED9-9950-C28D9BC8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7A0F68-8FAA-4B9A-9B69-1EF19D220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7399A0-A558-48DB-8FB1-07D58227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C0A80B-EE0A-45B1-8EF1-CA235918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D61B48-7E05-46B5-B6DD-7B13E5D6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28334-02B5-4C66-A66B-27AF32D3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36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38239-BE3E-4A60-83A3-074A068C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B9820-85A9-4646-B5A6-D52D2E32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04121D-D378-4DD7-9748-682F6E93B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044B-105D-4EF5-A27C-C060CFDDB74D}" type="datetimeFigureOut">
              <a:rPr lang="ru-RU" smtClean="0"/>
              <a:t>14.04.2025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08759-76BF-4929-8C3F-2D37F10C4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7FD26-CB21-4443-A3D1-5968B43BD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6612-3B18-40BF-B8C4-8C95FE0023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7FFB-25C2-4F0B-9A4E-9B5D16670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ptos Display" panose="020B0004020202020204" pitchFamily="34" charset="0"/>
              </a:rPr>
              <a:t>Паттерн «Хранитель»</a:t>
            </a:r>
            <a:br>
              <a:rPr lang="ru-RU" dirty="0">
                <a:latin typeface="Aptos Display" panose="020B0004020202020204" pitchFamily="34" charset="0"/>
              </a:rPr>
            </a:br>
            <a:r>
              <a:rPr lang="ru-RU" dirty="0">
                <a:latin typeface="Aptos Display" panose="020B0004020202020204" pitchFamily="34" charset="0"/>
              </a:rPr>
              <a:t>			</a:t>
            </a:r>
            <a:r>
              <a:rPr lang="en-US" dirty="0">
                <a:latin typeface="Aptos Display" panose="020B0004020202020204" pitchFamily="34" charset="0"/>
              </a:rPr>
              <a:t>Memento</a:t>
            </a:r>
            <a:endParaRPr lang="ru-RU" dirty="0">
              <a:latin typeface="Aptos Display" panose="020B00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D116BD-2732-4D45-986A-C327BAB5A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1649" y="104046"/>
            <a:ext cx="3913403" cy="165576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ptos" panose="020B0004020202020204" pitchFamily="34" charset="0"/>
              </a:rPr>
              <a:t>ИС 22/9-П Галиев А.А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9C3F960C-B450-8601-CADE-AE9FEDC4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94" y="4157578"/>
            <a:ext cx="3603649" cy="19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ACF524B4-F9C7-3B12-C0D5-9F711E7CD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62" y="0"/>
            <a:ext cx="1863854" cy="18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34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1FA8-AFD1-4401-9D7F-66D4B528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Aptos Display" panose="020B0004020202020204" pitchFamily="34" charset="0"/>
              </a:rPr>
              <a:t>Паттерн</a:t>
            </a:r>
            <a:r>
              <a:rPr lang="ru-RU" dirty="0">
                <a:latin typeface="Aptos Display" panose="020B0004020202020204" pitchFamily="34" charset="0"/>
              </a:rPr>
              <a:t> </a:t>
            </a:r>
            <a:r>
              <a:rPr lang="ru-RU" sz="2800" dirty="0">
                <a:latin typeface="Aptos Display" panose="020B0004020202020204" pitchFamily="34" charset="0"/>
              </a:rPr>
              <a:t>Хранитель  (</a:t>
            </a:r>
            <a:r>
              <a:rPr lang="en-US" sz="2800" dirty="0">
                <a:latin typeface="Aptos Display" panose="020B0004020202020204" pitchFamily="34" charset="0"/>
              </a:rPr>
              <a:t>Memento)</a:t>
            </a:r>
            <a:endParaRPr lang="ru-RU" sz="2800" dirty="0">
              <a:latin typeface="Aptos Display" panose="020B00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9390E-6B47-4E30-9291-877E9CC20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299411"/>
            <a:ext cx="11309684" cy="519346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ru-RU" sz="1800" dirty="0">
                <a:latin typeface="Aptos" panose="020B0004020202020204" pitchFamily="34" charset="0"/>
              </a:rPr>
              <a:t>Позволяет сохранить состояние объекта, чтобы потом его восстановить. Например, как функция "отмена" в текстовых редакторах: вы сохраняете текущее состояние документа, чтобы позже вернуться к нему.</a:t>
            </a:r>
          </a:p>
          <a:p>
            <a:pPr>
              <a:lnSpc>
                <a:spcPct val="160000"/>
              </a:lnSpc>
            </a:pPr>
            <a:r>
              <a:rPr lang="ru-RU" sz="1800" dirty="0">
                <a:latin typeface="Aptos" panose="020B0004020202020204" pitchFamily="34" charset="0"/>
              </a:rPr>
              <a:t>Некоторые ситуации, в которых может быть полезен этот паттерн:</a:t>
            </a:r>
          </a:p>
          <a:p>
            <a:pPr lvl="1">
              <a:lnSpc>
                <a:spcPct val="160000"/>
              </a:lnSpc>
              <a:buFont typeface="Times New Roman" panose="02020603050405020304" pitchFamily="18" charset="0"/>
              <a:buChar char="-"/>
            </a:pPr>
            <a:r>
              <a:rPr lang="ru-RU" sz="1800" dirty="0">
                <a:latin typeface="Aptos" panose="020B0004020202020204" pitchFamily="34" charset="0"/>
              </a:rPr>
              <a:t>Отладка - сохраняет состояние объекта после каждого шага. Если программа останавливается, можно вернуться к предыдущему состоянию и продолжить выполнение с этой точки.</a:t>
            </a:r>
          </a:p>
          <a:p>
            <a:pPr lvl="1">
              <a:lnSpc>
                <a:spcPct val="160000"/>
              </a:lnSpc>
              <a:buFont typeface="Times New Roman" panose="02020603050405020304" pitchFamily="18" charset="0"/>
              <a:buChar char="-"/>
            </a:pPr>
            <a:r>
              <a:rPr lang="ru-RU" sz="1800" dirty="0">
                <a:latin typeface="Aptos" panose="020B0004020202020204" pitchFamily="34" charset="0"/>
              </a:rPr>
              <a:t>Сохранение - позволяет зафиксировать текущее состояние объекта и восстановить его позже, когда это потребуется.</a:t>
            </a:r>
          </a:p>
          <a:p>
            <a:pPr lvl="1">
              <a:lnSpc>
                <a:spcPct val="160000"/>
              </a:lnSpc>
              <a:buFont typeface="Times New Roman" panose="02020603050405020304" pitchFamily="18" charset="0"/>
              <a:buChar char="-"/>
            </a:pPr>
            <a:r>
              <a:rPr lang="ru-RU" sz="1800" dirty="0">
                <a:latin typeface="Aptos" panose="020B0004020202020204" pitchFamily="34" charset="0"/>
              </a:rPr>
              <a:t>Тестирование – фиксирует состояния перед запуском тестов и восстанавливает их после завершения, чтобы обеспечить чистоту среды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4736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7C4AB-2EF2-45B9-B4E6-8FBD08F8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Aptos Display" panose="020B0004020202020204" pitchFamily="34" charset="0"/>
              </a:rPr>
              <a:t>Где используется «Хранитель»?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3CC81-7E37-4D9B-BEF8-831146FD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ptos" panose="020B0004020202020204" pitchFamily="34" charset="0"/>
              </a:rPr>
              <a:t>Паттерн применяется в ситуациях, когда необходимо реализовать механизм отмены операций (</a:t>
            </a:r>
            <a:r>
              <a:rPr lang="ru-RU" dirty="0" err="1">
                <a:latin typeface="Aptos" panose="020B0004020202020204" pitchFamily="34" charset="0"/>
              </a:rPr>
              <a:t>undo</a:t>
            </a:r>
            <a:r>
              <a:rPr lang="ru-RU" dirty="0">
                <a:latin typeface="Aptos" panose="020B0004020202020204" pitchFamily="34" charset="0"/>
              </a:rPr>
              <a:t>/</a:t>
            </a:r>
            <a:r>
              <a:rPr lang="ru-RU" dirty="0" err="1">
                <a:latin typeface="Aptos" panose="020B0004020202020204" pitchFamily="34" charset="0"/>
              </a:rPr>
              <a:t>redo</a:t>
            </a:r>
            <a:r>
              <a:rPr lang="ru-RU" dirty="0">
                <a:latin typeface="Aptos" panose="020B0004020202020204" pitchFamily="34" charset="0"/>
              </a:rPr>
              <a:t>), например: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dirty="0">
                <a:latin typeface="Aptos" panose="020B0004020202020204" pitchFamily="34" charset="0"/>
              </a:rPr>
              <a:t>В текстовых редакторах для отмены ввода.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dirty="0">
                <a:latin typeface="Aptos" panose="020B0004020202020204" pitchFamily="34" charset="0"/>
              </a:rPr>
              <a:t>В графических редакторах для возврата к предыдущим версиям изображения.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dirty="0">
                <a:latin typeface="Aptos" panose="020B0004020202020204" pitchFamily="34" charset="0"/>
              </a:rPr>
              <a:t>В играх для сохранения и загрузки прогресса.</a:t>
            </a:r>
          </a:p>
        </p:txBody>
      </p:sp>
    </p:spTree>
    <p:extLst>
      <p:ext uri="{BB962C8B-B14F-4D97-AF65-F5344CB8AC3E}">
        <p14:creationId xmlns:p14="http://schemas.microsoft.com/office/powerpoint/2010/main" val="342464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F0FAB-EA2A-4AC1-8E18-2CDCF3E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22" y="0"/>
            <a:ext cx="10360152" cy="996379"/>
          </a:xfrm>
        </p:spPr>
        <p:txBody>
          <a:bodyPr/>
          <a:lstStyle/>
          <a:p>
            <a:r>
              <a:rPr lang="ru-RU" dirty="0"/>
              <a:t>	Пример кода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A4F664-9937-46CA-9DA2-5037DC63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310" y="984788"/>
            <a:ext cx="7115549" cy="422615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FD63E-DBC9-4FF8-BB59-A576349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54" y="984788"/>
            <a:ext cx="5367146" cy="4183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A6562-3198-4257-B68D-5007D512B0E9}"/>
              </a:ext>
            </a:extLst>
          </p:cNvPr>
          <p:cNvSpPr txBox="1"/>
          <p:nvPr/>
        </p:nvSpPr>
        <p:spPr>
          <a:xfrm>
            <a:off x="678426" y="5210943"/>
            <a:ext cx="105008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ptos" panose="020B0004020202020204" pitchFamily="34" charset="0"/>
              </a:rPr>
              <a:t>Сохранение состояний(</a:t>
            </a:r>
            <a:r>
              <a:rPr lang="en-US" sz="2000" dirty="0">
                <a:latin typeface="Aptos" panose="020B0004020202020204" pitchFamily="34" charset="0"/>
              </a:rPr>
              <a:t>State1, State2, State3)</a:t>
            </a:r>
            <a:r>
              <a:rPr lang="ru-RU" sz="2000" dirty="0">
                <a:latin typeface="Aptos" panose="020B0004020202020204" pitchFamily="34" charset="0"/>
              </a:rPr>
              <a:t> через </a:t>
            </a:r>
            <a:r>
              <a:rPr lang="en-US" sz="2000" dirty="0">
                <a:latin typeface="Aptos" panose="020B0004020202020204" pitchFamily="34" charset="0"/>
              </a:rPr>
              <a:t>Memento.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ptos" panose="020B0004020202020204" pitchFamily="34" charset="0"/>
              </a:rPr>
              <a:t>Откат к предыдущему состоянию (например, из </a:t>
            </a:r>
            <a:r>
              <a:rPr lang="en-US" sz="2000" dirty="0">
                <a:latin typeface="Aptos" panose="020B0004020202020204" pitchFamily="34" charset="0"/>
              </a:rPr>
              <a:t>State4 </a:t>
            </a:r>
            <a:r>
              <a:rPr lang="ru-RU" sz="2000" dirty="0">
                <a:latin typeface="Aptos" panose="020B0004020202020204" pitchFamily="34" charset="0"/>
              </a:rPr>
              <a:t>назад к </a:t>
            </a:r>
            <a:r>
              <a:rPr lang="en-US" sz="2000" dirty="0">
                <a:latin typeface="Aptos" panose="020B0004020202020204" pitchFamily="34" charset="0"/>
              </a:rPr>
              <a:t>State3).</a:t>
            </a: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en-US" sz="2000" dirty="0">
                <a:latin typeface="Aptos" panose="020B0004020202020204" pitchFamily="34" charset="0"/>
              </a:rPr>
              <a:t>Originator – </a:t>
            </a:r>
            <a:r>
              <a:rPr lang="ru-RU" sz="2000" dirty="0">
                <a:latin typeface="Aptos" panose="020B0004020202020204" pitchFamily="34" charset="0"/>
              </a:rPr>
              <a:t>создает и восстанавливает состояния.</a:t>
            </a: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en-US" sz="2000" dirty="0">
                <a:latin typeface="Aptos" panose="020B0004020202020204" pitchFamily="34" charset="0"/>
              </a:rPr>
              <a:t>Memento – </a:t>
            </a:r>
            <a:r>
              <a:rPr lang="ru-RU" sz="2000" dirty="0">
                <a:latin typeface="Aptos" panose="020B0004020202020204" pitchFamily="34" charset="0"/>
              </a:rPr>
              <a:t>хранит состояния.</a:t>
            </a:r>
          </a:p>
          <a:p>
            <a:pPr marL="800100" lvl="1" indent="-342900">
              <a:buFont typeface="Times New Roman" panose="02020603050405020304" pitchFamily="18" charset="0"/>
              <a:buChar char="-"/>
            </a:pPr>
            <a:r>
              <a:rPr lang="en-US" sz="2000" dirty="0">
                <a:latin typeface="Aptos" panose="020B0004020202020204" pitchFamily="34" charset="0"/>
              </a:rPr>
              <a:t>Caretaker – </a:t>
            </a:r>
            <a:r>
              <a:rPr lang="ru-RU" sz="2000" dirty="0">
                <a:latin typeface="Aptos" panose="020B0004020202020204" pitchFamily="34" charset="0"/>
              </a:rPr>
              <a:t>управляет историей сохранений (как </a:t>
            </a:r>
            <a:r>
              <a:rPr lang="en-US" sz="2000" dirty="0">
                <a:latin typeface="Aptos" panose="020B0004020202020204" pitchFamily="34" charset="0"/>
              </a:rPr>
              <a:t>Ctrl+Z)</a:t>
            </a:r>
            <a:r>
              <a:rPr lang="ru-RU" sz="2000" dirty="0">
                <a:latin typeface="Aptos" panose="020B0004020202020204" pitchFamily="34" charset="0"/>
              </a:rPr>
              <a:t>.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8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FA12F-3A1C-4D7A-A18C-E4594D68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</a:t>
            </a:r>
            <a:r>
              <a:rPr lang="ru-RU" dirty="0"/>
              <a:t>Диаграмма</a:t>
            </a:r>
          </a:p>
        </p:txBody>
      </p:sp>
      <p:pic>
        <p:nvPicPr>
          <p:cNvPr id="16" name="Объект 11">
            <a:extLst>
              <a:ext uri="{FF2B5EF4-FFF2-40B4-BE49-F238E27FC236}">
                <a16:creationId xmlns:a16="http://schemas.microsoft.com/office/drawing/2014/main" id="{91BA465F-2991-AA10-0D1D-3C83ADA66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6" y="1690688"/>
            <a:ext cx="12062788" cy="4802187"/>
          </a:xfrm>
        </p:spPr>
      </p:pic>
    </p:spTree>
    <p:extLst>
      <p:ext uri="{BB962C8B-B14F-4D97-AF65-F5344CB8AC3E}">
        <p14:creationId xmlns:p14="http://schemas.microsoft.com/office/powerpoint/2010/main" val="16067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63E70-4634-4482-BF18-FF172974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 Display" panose="020B00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4CDF5-A168-4D34-AF57-2F529AE6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ptos" panose="020B0004020202020204" pitchFamily="34" charset="0"/>
              </a:rPr>
              <a:t>Паттерн "Хранитель" эффективно управляет состояниями объектов, позволяя откатывать изменения без нарушения инкапсуляции. Он полезен для реализации механизмов отмены действий и сохранения истории изменений, повышая гибкость и надежность системы.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ptos" panose="020B0004020202020204" pitchFamily="34" charset="0"/>
              </a:rPr>
              <a:t>Плюсы: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sz="3200" dirty="0">
                <a:latin typeface="Aptos" panose="020B0004020202020204" pitchFamily="34" charset="0"/>
              </a:rPr>
              <a:t>Упрощает реализацию механизма отмены.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sz="3200" dirty="0">
                <a:latin typeface="Aptos" panose="020B0004020202020204" pitchFamily="34" charset="0"/>
              </a:rPr>
              <a:t>Изолирует логику сохранения состояний от основного кода.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ptos" panose="020B0004020202020204" pitchFamily="34" charset="0"/>
              </a:rPr>
              <a:t>Минусы: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sz="3200" dirty="0">
                <a:latin typeface="Aptos" panose="020B0004020202020204" pitchFamily="34" charset="0"/>
              </a:rPr>
              <a:t>Может потреблять много памяти при частых сохранениях.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702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286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Times New Roman</vt:lpstr>
      <vt:lpstr>Тема Office</vt:lpstr>
      <vt:lpstr>Паттерн «Хранитель»    Memento</vt:lpstr>
      <vt:lpstr>Паттерн Хранитель  (Memento)</vt:lpstr>
      <vt:lpstr>Где используется «Хранитель»?</vt:lpstr>
      <vt:lpstr> Пример кода</vt:lpstr>
      <vt:lpstr>UML-Диаграмма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PYstR13</dc:creator>
  <cp:lastModifiedBy>User 1</cp:lastModifiedBy>
  <cp:revision>21</cp:revision>
  <dcterms:created xsi:type="dcterms:W3CDTF">2025-04-02T05:57:33Z</dcterms:created>
  <dcterms:modified xsi:type="dcterms:W3CDTF">2025-04-14T12:09:22Z</dcterms:modified>
</cp:coreProperties>
</file>