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Slab"/>
      <p:regular r:id="rId14"/>
      <p:bold r:id="rId15"/>
    </p:embeddedFon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bold.fntdata"/><Relationship Id="rId14" Type="http://schemas.openxmlformats.org/officeDocument/2006/relationships/font" Target="fonts/RobotoSlab-regular.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6f75fce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75fc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2f0a2a28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2f0a2a28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Hyperplane are the</a:t>
            </a:r>
            <a:r>
              <a:rPr lang="en" sz="1200">
                <a:solidFill>
                  <a:srgbClr val="202124"/>
                </a:solidFill>
                <a:highlight>
                  <a:srgbClr val="FFFFFF"/>
                </a:highlight>
              </a:rPr>
              <a:t> decision boundaries that help classify the data points.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75fce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75fce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2f0a2a28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2f0a2a28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2f0a2a28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2f0a2a28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Hyperplane are the</a:t>
            </a:r>
            <a:r>
              <a:rPr lang="en" sz="1200">
                <a:solidFill>
                  <a:srgbClr val="202124"/>
                </a:solidFill>
                <a:highlight>
                  <a:srgbClr val="FFFFFF"/>
                </a:highlight>
              </a:rPr>
              <a:t> decision boundaries that help classify the data points.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2f0a2a28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2f0a2a28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783925" y="749075"/>
            <a:ext cx="5783400" cy="280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Prediction Analysis of Floods Using Machine Learning Algorithms (NARX &amp; SVM)</a:t>
            </a:r>
            <a:endParaRPr/>
          </a:p>
        </p:txBody>
      </p:sp>
      <p:sp>
        <p:nvSpPr>
          <p:cNvPr id="64" name="Google Shape;64;p13"/>
          <p:cNvSpPr txBox="1"/>
          <p:nvPr/>
        </p:nvSpPr>
        <p:spPr>
          <a:xfrm>
            <a:off x="3650525" y="3463550"/>
            <a:ext cx="2050200" cy="488400"/>
          </a:xfrm>
          <a:prstGeom prst="rect">
            <a:avLst/>
          </a:prstGeom>
          <a:noFill/>
          <a:ln>
            <a:noFill/>
          </a:ln>
        </p:spPr>
        <p:txBody>
          <a:bodyPr anchorCtr="0" anchor="t" bIns="91425" lIns="91425" spcFirstLastPara="1" rIns="91425" wrap="square" tIns="91425">
            <a:noAutofit/>
          </a:bodyPr>
          <a:lstStyle/>
          <a:p>
            <a:pPr indent="-336550" lvl="0" marL="457200" rtl="0" algn="ctr">
              <a:spcBef>
                <a:spcPts val="0"/>
              </a:spcBef>
              <a:spcAft>
                <a:spcPts val="0"/>
              </a:spcAft>
              <a:buClr>
                <a:srgbClr val="FFFFFF"/>
              </a:buClr>
              <a:buSzPts val="1700"/>
              <a:buFont typeface="Roboto"/>
              <a:buChar char="-"/>
            </a:pPr>
            <a:r>
              <a:rPr lang="en" sz="1700">
                <a:solidFill>
                  <a:srgbClr val="FFFFFF"/>
                </a:solidFill>
                <a:latin typeface="Roboto"/>
                <a:ea typeface="Roboto"/>
                <a:cs typeface="Roboto"/>
                <a:sym typeface="Roboto"/>
              </a:rPr>
              <a:t>Nadia Zehra</a:t>
            </a:r>
            <a:endParaRPr sz="1700">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 Non - linear Autoregressive Model (NARX)</a:t>
            </a:r>
            <a:endParaRPr/>
          </a:p>
        </p:txBody>
      </p:sp>
      <p:sp>
        <p:nvSpPr>
          <p:cNvPr id="70" name="Google Shape;70;p14"/>
          <p:cNvSpPr txBox="1"/>
          <p:nvPr>
            <p:ph idx="1" type="body"/>
          </p:nvPr>
        </p:nvSpPr>
        <p:spPr>
          <a:xfrm>
            <a:off x="387900" y="1489825"/>
            <a:ext cx="8368200" cy="3357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lang="en"/>
              <a:t>It </a:t>
            </a:r>
            <a:r>
              <a:rPr lang="en"/>
              <a:t>gets two inputs, one is marked as incoming entry and the other one with opposite sign as output. This relates the model having external inputs i.e. model incorporates both the past values of the time series and current values as well.</a:t>
            </a:r>
            <a:endParaRPr sz="1250">
              <a:solidFill>
                <a:srgbClr val="000000"/>
              </a:solidFill>
              <a:highlight>
                <a:srgbClr val="FFFFFF"/>
              </a:highlight>
              <a:latin typeface="Arial"/>
              <a:ea typeface="Arial"/>
              <a:cs typeface="Arial"/>
              <a:sym typeface="Arial"/>
            </a:endParaRPr>
          </a:p>
          <a:p>
            <a:pPr indent="0" lvl="0" marL="0" marR="0" rtl="0" algn="just">
              <a:lnSpc>
                <a:spcPct val="115000"/>
              </a:lnSpc>
              <a:spcBef>
                <a:spcPts val="1600"/>
              </a:spcBef>
              <a:spcAft>
                <a:spcPts val="0"/>
              </a:spcAft>
              <a:buNone/>
            </a:pPr>
            <a:r>
              <a:rPr lang="en"/>
              <a:t>It is a simple approach that can result in accurate forecasts for a wide range of time series problems. The equation of NARX is given as:</a:t>
            </a:r>
            <a:endParaRPr/>
          </a:p>
          <a:p>
            <a:pPr indent="0" lvl="0" marL="0" marR="0" rtl="0" algn="ctr">
              <a:lnSpc>
                <a:spcPct val="115000"/>
              </a:lnSpc>
              <a:spcBef>
                <a:spcPts val="1600"/>
              </a:spcBef>
              <a:spcAft>
                <a:spcPts val="0"/>
              </a:spcAft>
              <a:buNone/>
            </a:pPr>
            <a:r>
              <a:rPr lang="en" sz="2000">
                <a:solidFill>
                  <a:srgbClr val="FF9900"/>
                </a:solidFill>
              </a:rPr>
              <a:t>y(n+1) = f[y(n),...,y(n-dy+1),u(n-1),.....,u(n-du+1)]</a:t>
            </a:r>
            <a:endParaRPr sz="2000">
              <a:solidFill>
                <a:srgbClr val="FF9900"/>
              </a:solidFill>
            </a:endParaRPr>
          </a:p>
          <a:p>
            <a:pPr indent="0" lvl="0" marL="0" marR="0" rtl="0" algn="ctr">
              <a:lnSpc>
                <a:spcPct val="115000"/>
              </a:lnSpc>
              <a:spcBef>
                <a:spcPts val="1600"/>
              </a:spcBef>
              <a:spcAft>
                <a:spcPts val="0"/>
              </a:spcAft>
              <a:buNone/>
            </a:pPr>
            <a:r>
              <a:rPr lang="en" sz="1400"/>
              <a:t>where u(n) and y(n) denote input and output respectively in time n, du and dy are input and output memory orders respectively</a:t>
            </a:r>
            <a:endParaRPr sz="1400"/>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Accuracy</a:t>
            </a:r>
            <a:endParaRPr/>
          </a:p>
        </p:txBody>
      </p:sp>
      <p:sp>
        <p:nvSpPr>
          <p:cNvPr id="76" name="Google Shape;76;p15"/>
          <p:cNvSpPr txBox="1"/>
          <p:nvPr>
            <p:ph idx="4294967295" type="body"/>
          </p:nvPr>
        </p:nvSpPr>
        <p:spPr>
          <a:xfrm>
            <a:off x="311700" y="1195201"/>
            <a:ext cx="3853200" cy="5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accent5"/>
                </a:solidFill>
              </a:rPr>
              <a:t>Where did it happen?</a:t>
            </a:r>
            <a:endParaRPr sz="2400">
              <a:solidFill>
                <a:schemeClr val="accent5"/>
              </a:solidFill>
            </a:endParaRPr>
          </a:p>
        </p:txBody>
      </p:sp>
      <p:cxnSp>
        <p:nvCxnSpPr>
          <p:cNvPr id="77" name="Google Shape;77;p15"/>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sp>
        <p:nvSpPr>
          <p:cNvPr id="78" name="Google Shape;78;p15"/>
          <p:cNvSpPr txBox="1"/>
          <p:nvPr>
            <p:ph idx="4294967295" type="body"/>
          </p:nvPr>
        </p:nvSpPr>
        <p:spPr>
          <a:xfrm>
            <a:off x="311700" y="1916330"/>
            <a:ext cx="3853200" cy="27531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lang="en" sz="1400"/>
              <a:t>The aim of this study was the prediction of rainfall - based river flood forecasting in Malaysia using NARX algorithm.</a:t>
            </a:r>
            <a:endParaRPr sz="1250">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400"/>
          </a:p>
        </p:txBody>
      </p:sp>
      <p:sp>
        <p:nvSpPr>
          <p:cNvPr id="79" name="Google Shape;79;p15"/>
          <p:cNvSpPr txBox="1"/>
          <p:nvPr>
            <p:ph idx="4294967295" type="body"/>
          </p:nvPr>
        </p:nvSpPr>
        <p:spPr>
          <a:xfrm>
            <a:off x="4905750" y="1201619"/>
            <a:ext cx="3853200" cy="5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accent5"/>
                </a:solidFill>
              </a:rPr>
              <a:t>Finding of the study:</a:t>
            </a:r>
            <a:endParaRPr sz="2400">
              <a:solidFill>
                <a:schemeClr val="accent5"/>
              </a:solidFill>
            </a:endParaRPr>
          </a:p>
        </p:txBody>
      </p:sp>
      <p:cxnSp>
        <p:nvCxnSpPr>
          <p:cNvPr id="80" name="Google Shape;80;p15"/>
          <p:cNvCxnSpPr/>
          <p:nvPr/>
        </p:nvCxnSpPr>
        <p:spPr>
          <a:xfrm>
            <a:off x="5012725" y="1811883"/>
            <a:ext cx="270900" cy="0"/>
          </a:xfrm>
          <a:prstGeom prst="straightConnector1">
            <a:avLst/>
          </a:prstGeom>
          <a:noFill/>
          <a:ln cap="flat" cmpd="sng" w="9525">
            <a:solidFill>
              <a:schemeClr val="lt2"/>
            </a:solidFill>
            <a:prstDash val="solid"/>
            <a:round/>
            <a:headEnd len="sm" w="sm" type="none"/>
            <a:tailEnd len="sm" w="sm" type="none"/>
          </a:ln>
        </p:spPr>
      </p:cxnSp>
      <p:sp>
        <p:nvSpPr>
          <p:cNvPr id="81" name="Google Shape;81;p15"/>
          <p:cNvSpPr txBox="1"/>
          <p:nvPr>
            <p:ph idx="4294967295" type="body"/>
          </p:nvPr>
        </p:nvSpPr>
        <p:spPr>
          <a:xfrm>
            <a:off x="4905750" y="1916330"/>
            <a:ext cx="3853200" cy="27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NARX worked efficiently in rainfall based flow prediction in advance of 24 hours on the basis of current rainfall rates with almost 99% accuracy.</a:t>
            </a:r>
            <a:endParaRPr sz="1250">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Support Vector Machine (SVM)</a:t>
            </a:r>
            <a:endParaRPr/>
          </a:p>
        </p:txBody>
      </p:sp>
      <p:sp>
        <p:nvSpPr>
          <p:cNvPr id="87" name="Google Shape;87;p16"/>
          <p:cNvSpPr txBox="1"/>
          <p:nvPr>
            <p:ph idx="1" type="body"/>
          </p:nvPr>
        </p:nvSpPr>
        <p:spPr>
          <a:xfrm>
            <a:off x="387900" y="1489825"/>
            <a:ext cx="8368200" cy="3357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lang="en"/>
              <a:t>The SVM is widely used in many studies as the task of flood forecast and water level prediction. A flood is actually an event in time series of water level which when raises causes flood thus SVM can generate a hyperplane of water level and on the basis of the rising in water level, it can forecast flood.</a:t>
            </a:r>
            <a:endParaRPr sz="1250">
              <a:solidFill>
                <a:srgbClr val="000000"/>
              </a:solidFill>
              <a:highlight>
                <a:srgbClr val="FFFFFF"/>
              </a:highlight>
              <a:latin typeface="Arial"/>
              <a:ea typeface="Arial"/>
              <a:cs typeface="Arial"/>
              <a:sym typeface="Arial"/>
            </a:endParaRPr>
          </a:p>
          <a:p>
            <a:pPr indent="0" lvl="0" marL="0" marR="0" rtl="0" algn="just">
              <a:lnSpc>
                <a:spcPct val="115000"/>
              </a:lnSpc>
              <a:spcBef>
                <a:spcPts val="1600"/>
              </a:spcBef>
              <a:spcAft>
                <a:spcPts val="0"/>
              </a:spcAft>
              <a:buNone/>
            </a:pPr>
            <a:r>
              <a:rPr lang="en"/>
              <a:t>The equation of SVM is given as:</a:t>
            </a:r>
            <a:endParaRPr/>
          </a:p>
          <a:p>
            <a:pPr indent="0" lvl="0" marL="0" marR="0" rtl="0" algn="ctr">
              <a:lnSpc>
                <a:spcPct val="115000"/>
              </a:lnSpc>
              <a:spcBef>
                <a:spcPts val="1600"/>
              </a:spcBef>
              <a:spcAft>
                <a:spcPts val="0"/>
              </a:spcAft>
              <a:buNone/>
            </a:pPr>
            <a:r>
              <a:rPr lang="en" sz="2000">
                <a:solidFill>
                  <a:srgbClr val="FF9900"/>
                </a:solidFill>
              </a:rPr>
              <a:t>β</a:t>
            </a:r>
            <a:r>
              <a:rPr baseline="-25000" lang="en" sz="2000">
                <a:solidFill>
                  <a:srgbClr val="FF9900"/>
                </a:solidFill>
              </a:rPr>
              <a:t>0</a:t>
            </a:r>
            <a:r>
              <a:rPr lang="en" sz="2000">
                <a:solidFill>
                  <a:srgbClr val="FF9900"/>
                </a:solidFill>
              </a:rPr>
              <a:t> + (β</a:t>
            </a:r>
            <a:r>
              <a:rPr baseline="-25000" lang="en" sz="2000">
                <a:solidFill>
                  <a:srgbClr val="FF9900"/>
                </a:solidFill>
              </a:rPr>
              <a:t>1</a:t>
            </a:r>
            <a:r>
              <a:rPr lang="en" sz="2000">
                <a:solidFill>
                  <a:srgbClr val="FF9900"/>
                </a:solidFill>
              </a:rPr>
              <a:t> * X</a:t>
            </a:r>
            <a:r>
              <a:rPr baseline="-25000" lang="en" sz="2000">
                <a:solidFill>
                  <a:srgbClr val="FF9900"/>
                </a:solidFill>
              </a:rPr>
              <a:t>1</a:t>
            </a:r>
            <a:r>
              <a:rPr lang="en" sz="2000">
                <a:solidFill>
                  <a:srgbClr val="FF9900"/>
                </a:solidFill>
              </a:rPr>
              <a:t>) + (β</a:t>
            </a:r>
            <a:r>
              <a:rPr baseline="-25000" lang="en" sz="2000">
                <a:solidFill>
                  <a:srgbClr val="FF9900"/>
                </a:solidFill>
              </a:rPr>
              <a:t>2</a:t>
            </a:r>
            <a:r>
              <a:rPr lang="en" sz="2000">
                <a:solidFill>
                  <a:srgbClr val="FF9900"/>
                </a:solidFill>
              </a:rPr>
              <a:t> * X</a:t>
            </a:r>
            <a:r>
              <a:rPr baseline="-25000" lang="en" sz="2000">
                <a:solidFill>
                  <a:srgbClr val="FF9900"/>
                </a:solidFill>
              </a:rPr>
              <a:t>2</a:t>
            </a:r>
            <a:r>
              <a:rPr lang="en" sz="2000">
                <a:solidFill>
                  <a:srgbClr val="FF9900"/>
                </a:solidFill>
              </a:rPr>
              <a:t>)</a:t>
            </a:r>
            <a:endParaRPr sz="2000">
              <a:solidFill>
                <a:srgbClr val="FF9900"/>
              </a:solidFill>
            </a:endParaRPr>
          </a:p>
          <a:p>
            <a:pPr indent="0" lvl="0" marL="0" marR="0" rtl="0" algn="ctr">
              <a:lnSpc>
                <a:spcPct val="115000"/>
              </a:lnSpc>
              <a:spcBef>
                <a:spcPts val="1600"/>
              </a:spcBef>
              <a:spcAft>
                <a:spcPts val="0"/>
              </a:spcAft>
              <a:buNone/>
            </a:pPr>
            <a:r>
              <a:rPr lang="en" sz="1400"/>
              <a:t>where</a:t>
            </a:r>
            <a:r>
              <a:rPr lang="en" sz="1400"/>
              <a:t> β</a:t>
            </a:r>
            <a:r>
              <a:rPr baseline="-25000" lang="en" sz="1400"/>
              <a:t>0</a:t>
            </a:r>
            <a:r>
              <a:rPr lang="en" sz="1400"/>
              <a:t> is the point of intersection in the slope, β</a:t>
            </a:r>
            <a:r>
              <a:rPr baseline="-25000" lang="en" sz="1400"/>
              <a:t>1</a:t>
            </a:r>
            <a:r>
              <a:rPr lang="en" sz="1400"/>
              <a:t> and β</a:t>
            </a:r>
            <a:r>
              <a:rPr baseline="-25000" lang="en" sz="1400"/>
              <a:t>2</a:t>
            </a:r>
            <a:r>
              <a:rPr lang="en" sz="1400"/>
              <a:t> represent the slope of the hyperplane and X</a:t>
            </a:r>
            <a:r>
              <a:rPr baseline="-25000" lang="en" sz="1400"/>
              <a:t>1</a:t>
            </a:r>
            <a:r>
              <a:rPr lang="en" sz="1400"/>
              <a:t> &amp; X</a:t>
            </a:r>
            <a:r>
              <a:rPr baseline="-25000" lang="en" sz="1400"/>
              <a:t>2</a:t>
            </a:r>
            <a:r>
              <a:rPr lang="en" sz="1400"/>
              <a:t> are the inputs to the system </a:t>
            </a:r>
            <a:endParaRPr sz="1400"/>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idx="2" type="body"/>
          </p:nvPr>
        </p:nvSpPr>
        <p:spPr>
          <a:xfrm>
            <a:off x="4572000" y="858500"/>
            <a:ext cx="4262100" cy="4434000"/>
          </a:xfrm>
          <a:prstGeom prst="rect">
            <a:avLst/>
          </a:prstGeom>
        </p:spPr>
        <p:txBody>
          <a:bodyPr anchorCtr="0" anchor="ctr" bIns="91425" lIns="91425" spcFirstLastPara="1" rIns="91425" wrap="square" tIns="91425">
            <a:noAutofit/>
          </a:bodyPr>
          <a:lstStyle/>
          <a:p>
            <a:pPr indent="-330200" lvl="0" marL="457200" rtl="0" algn="just">
              <a:spcBef>
                <a:spcPts val="0"/>
              </a:spcBef>
              <a:spcAft>
                <a:spcPts val="0"/>
              </a:spcAft>
              <a:buSzPts val="1600"/>
              <a:buChar char="●"/>
            </a:pPr>
            <a:r>
              <a:rPr lang="en" sz="1600"/>
              <a:t>NARX actively comes in domain of deep learning i.e. it takes assistance of neurological structure that tends to have human brain like working. It helps it to deal with an incremented amount of data or features. It learns rigorously and extracts usefulness of information provided.</a:t>
            </a:r>
            <a:endParaRPr sz="1600"/>
          </a:p>
          <a:p>
            <a:pPr indent="-330200" lvl="0" marL="457200" rtl="0" algn="just">
              <a:spcBef>
                <a:spcPts val="0"/>
              </a:spcBef>
              <a:spcAft>
                <a:spcPts val="0"/>
              </a:spcAft>
              <a:buSzPts val="1600"/>
              <a:buChar char="●"/>
            </a:pPr>
            <a:r>
              <a:rPr lang="en" sz="1600"/>
              <a:t>One of the advantage of SVM is that it uses structural risk minimization (SRM). According to which SVM fits the data in set of models with higher degree of polynomials.</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93" name="Google Shape;93;p17"/>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Advantages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idx="2" type="body"/>
          </p:nvPr>
        </p:nvSpPr>
        <p:spPr>
          <a:xfrm>
            <a:off x="4603250" y="435575"/>
            <a:ext cx="41733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a:p>
            <a:pPr indent="-330200" lvl="0" marL="457200" rtl="0" algn="just">
              <a:spcBef>
                <a:spcPts val="1600"/>
              </a:spcBef>
              <a:spcAft>
                <a:spcPts val="0"/>
              </a:spcAft>
              <a:buSzPts val="1600"/>
              <a:buChar char="●"/>
            </a:pPr>
            <a:r>
              <a:rPr lang="en" sz="1600"/>
              <a:t>The linear procedures for time series forecast might not always conduct well. In real life, the complex structure of information is hard to analyze and estimate accurately.</a:t>
            </a:r>
            <a:endParaRPr sz="1600"/>
          </a:p>
          <a:p>
            <a:pPr indent="-330200" lvl="0" marL="457200" rtl="0" algn="just">
              <a:spcBef>
                <a:spcPts val="0"/>
              </a:spcBef>
              <a:spcAft>
                <a:spcPts val="0"/>
              </a:spcAft>
              <a:buSzPts val="1600"/>
              <a:buChar char="●"/>
            </a:pPr>
            <a:r>
              <a:rPr lang="en" sz="1600"/>
              <a:t>In case of SVM, however the case of optimal feature recognition is an extended problem and it learns through trial and error the best performing  matrix  of  input. </a:t>
            </a:r>
            <a:endParaRPr sz="1600"/>
          </a:p>
        </p:txBody>
      </p:sp>
      <p:sp>
        <p:nvSpPr>
          <p:cNvPr id="99" name="Google Shape;99;p18"/>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Disadvantages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05" name="Google Shape;105;p19"/>
          <p:cNvSpPr txBox="1"/>
          <p:nvPr>
            <p:ph idx="1" type="body"/>
          </p:nvPr>
        </p:nvSpPr>
        <p:spPr>
          <a:xfrm>
            <a:off x="387900" y="1489825"/>
            <a:ext cx="8368200" cy="33576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600"/>
              </a:spcAft>
              <a:buNone/>
            </a:pPr>
            <a:r>
              <a:rPr lang="en"/>
              <a:t>F</a:t>
            </a:r>
            <a:r>
              <a:rPr lang="en"/>
              <a:t>lood forecasting and the techniques targeted were the SVM and NARX. NARX is a type of neural network and is widely used in terms of time series prediction. Based on the comparison, literature review and synthesis, it is concluded that use of statistical methods with NARX can provide highly accurate and promising results for flood forecast. This study was quite helpful in elaborating the mechanism of those proposed techniques and their comparison with each other so that onecan get to know which method is better and how.</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idx="2" type="body"/>
          </p:nvPr>
        </p:nvSpPr>
        <p:spPr>
          <a:xfrm>
            <a:off x="4603250" y="435575"/>
            <a:ext cx="4173300" cy="36951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600">
                <a:latin typeface="Roboto Slab"/>
                <a:ea typeface="Roboto Slab"/>
                <a:cs typeface="Roboto Slab"/>
                <a:sym typeface="Roboto Slab"/>
              </a:rPr>
              <a:t>Prediction Analysis of Floods Using Machine Learning Algorithms (NARX &amp; SVM):</a:t>
            </a:r>
            <a:endParaRPr sz="1600">
              <a:latin typeface="Roboto Slab"/>
              <a:ea typeface="Roboto Slab"/>
              <a:cs typeface="Roboto Slab"/>
              <a:sym typeface="Roboto Slab"/>
            </a:endParaRPr>
          </a:p>
          <a:p>
            <a:pPr indent="0" lvl="0" marL="0" rtl="0" algn="l">
              <a:lnSpc>
                <a:spcPct val="100000"/>
              </a:lnSpc>
              <a:spcBef>
                <a:spcPts val="0"/>
              </a:spcBef>
              <a:spcAft>
                <a:spcPts val="0"/>
              </a:spcAft>
              <a:buNone/>
            </a:pPr>
            <a:r>
              <a:t/>
            </a:r>
            <a:endParaRPr sz="1600">
              <a:latin typeface="Roboto Slab"/>
              <a:ea typeface="Roboto Slab"/>
              <a:cs typeface="Roboto Slab"/>
              <a:sym typeface="Roboto Slab"/>
            </a:endParaRPr>
          </a:p>
          <a:p>
            <a:pPr indent="-317500" lvl="0" marL="457200" rtl="0" algn="l">
              <a:lnSpc>
                <a:spcPct val="100000"/>
              </a:lnSpc>
              <a:spcBef>
                <a:spcPts val="0"/>
              </a:spcBef>
              <a:spcAft>
                <a:spcPts val="0"/>
              </a:spcAft>
              <a:buSzPts val="1400"/>
              <a:buFont typeface="Roboto Slab"/>
              <a:buChar char="●"/>
            </a:pPr>
            <a:r>
              <a:rPr lang="en" sz="1400">
                <a:latin typeface="Roboto Slab"/>
                <a:ea typeface="Roboto Slab"/>
                <a:cs typeface="Roboto Slab"/>
                <a:sym typeface="Roboto Slab"/>
              </a:rPr>
              <a:t>https://gssrr.org/index.php/JournalOfBasicAndApplied/article/view/10719/5552</a:t>
            </a:r>
            <a:endParaRPr sz="1400">
              <a:latin typeface="Roboto Slab"/>
              <a:ea typeface="Roboto Slab"/>
              <a:cs typeface="Roboto Slab"/>
              <a:sym typeface="Roboto Slab"/>
            </a:endParaRPr>
          </a:p>
        </p:txBody>
      </p:sp>
      <p:sp>
        <p:nvSpPr>
          <p:cNvPr id="111" name="Google Shape;111;p20"/>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Reference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