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59" r:id="rId7"/>
    <p:sldId id="260" r:id="rId8"/>
    <p:sldId id="261" r:id="rId9"/>
    <p:sldId id="263"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44582" y="1619795"/>
            <a:ext cx="8582297" cy="2470694"/>
          </a:xfrm>
        </p:spPr>
        <p:txBody>
          <a:bodyPr>
            <a:noAutofit/>
          </a:bodyPr>
          <a:lstStyle/>
          <a:p>
            <a:pPr algn="ctr"/>
            <a:r>
              <a:rPr lang="en-IN" sz="5400" u="sng" dirty="0" smtClean="0">
                <a:solidFill>
                  <a:srgbClr val="00B050"/>
                </a:solidFill>
              </a:rPr>
              <a:t>Forecasting Daily </a:t>
            </a:r>
            <a:r>
              <a:rPr lang="en-IN" sz="5400" u="sng" dirty="0">
                <a:solidFill>
                  <a:srgbClr val="00B050"/>
                </a:solidFill>
              </a:rPr>
              <a:t>P</a:t>
            </a:r>
            <a:r>
              <a:rPr lang="en-IN" sz="5400" u="sng" dirty="0" smtClean="0">
                <a:solidFill>
                  <a:srgbClr val="00B050"/>
                </a:solidFill>
              </a:rPr>
              <a:t>recipitation Using Hybrid Model of Wavelet Artificial Neural Network </a:t>
            </a:r>
            <a:endParaRPr lang="en-IN" sz="5400" u="sng" dirty="0">
              <a:solidFill>
                <a:srgbClr val="00B050"/>
              </a:solidFill>
            </a:endParaRPr>
          </a:p>
        </p:txBody>
      </p:sp>
    </p:spTree>
    <p:extLst>
      <p:ext uri="{BB962C8B-B14F-4D97-AF65-F5344CB8AC3E}">
        <p14:creationId xmlns:p14="http://schemas.microsoft.com/office/powerpoint/2010/main" val="384728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0675"/>
            <a:ext cx="8596668" cy="853440"/>
          </a:xfrm>
        </p:spPr>
        <p:txBody>
          <a:bodyPr/>
          <a:lstStyle/>
          <a:p>
            <a:r>
              <a:rPr lang="en-IN" dirty="0" smtClean="0"/>
              <a:t>Reference:</a:t>
            </a:r>
            <a:endParaRPr lang="en-IN" dirty="0"/>
          </a:p>
        </p:txBody>
      </p:sp>
      <p:sp>
        <p:nvSpPr>
          <p:cNvPr id="3" name="Content Placeholder 2"/>
          <p:cNvSpPr>
            <a:spLocks noGrp="1"/>
          </p:cNvSpPr>
          <p:nvPr>
            <p:ph idx="1"/>
          </p:nvPr>
        </p:nvSpPr>
        <p:spPr/>
        <p:txBody>
          <a:bodyPr>
            <a:normAutofit/>
          </a:bodyPr>
          <a:lstStyle/>
          <a:p>
            <a:r>
              <a:rPr lang="en-IN" sz="2400" dirty="0">
                <a:solidFill>
                  <a:srgbClr val="00B050"/>
                </a:solidFill>
              </a:rPr>
              <a:t>Forecasting Daily Precipitation Using Hybrid Model of Wavelet Artificial Neural </a:t>
            </a:r>
            <a:r>
              <a:rPr lang="en-IN" sz="2400" dirty="0" smtClean="0">
                <a:solidFill>
                  <a:srgbClr val="00B050"/>
                </a:solidFill>
              </a:rPr>
              <a:t>Network</a:t>
            </a:r>
          </a:p>
          <a:p>
            <a:r>
              <a:rPr lang="en-IN" sz="2400" dirty="0">
                <a:solidFill>
                  <a:srgbClr val="00B050"/>
                </a:solidFill>
              </a:rPr>
              <a:t>Source-https://www.researchgate.net/publication/270671655_Forecasting_Daily_Precipitation_Using_Hybrid_Model_of_Wavelet-Artificial_Neural_Network_and_Comparison_with_Adaptive_Neurofuzzy_Inference_System_Case_Study_Verayneh_Station_Nahavand </a:t>
            </a:r>
            <a:endParaRPr lang="en-IN" sz="2400" dirty="0"/>
          </a:p>
        </p:txBody>
      </p:sp>
    </p:spTree>
    <p:extLst>
      <p:ext uri="{BB962C8B-B14F-4D97-AF65-F5344CB8AC3E}">
        <p14:creationId xmlns:p14="http://schemas.microsoft.com/office/powerpoint/2010/main" val="236816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1550" y="2259874"/>
            <a:ext cx="10060336" cy="4493624"/>
          </a:xfrm>
        </p:spPr>
        <p:txBody>
          <a:bodyPr>
            <a:normAutofit/>
          </a:bodyPr>
          <a:lstStyle/>
          <a:p>
            <a:pPr marL="0" indent="0">
              <a:buNone/>
            </a:pPr>
            <a:r>
              <a:rPr lang="en-IN" sz="9600" dirty="0" smtClean="0">
                <a:solidFill>
                  <a:srgbClr val="00B050"/>
                </a:solidFill>
                <a:latin typeface="Bauhaus 93" panose="04030905020B02020C02" pitchFamily="82" charset="0"/>
              </a:rPr>
              <a:t>THANK YOU</a:t>
            </a:r>
            <a:endParaRPr lang="en-IN" sz="9600" dirty="0">
              <a:solidFill>
                <a:srgbClr val="00B050"/>
              </a:solidFill>
              <a:latin typeface="Bauhaus 93" panose="04030905020B02020C02" pitchFamily="82" charset="0"/>
            </a:endParaRPr>
          </a:p>
        </p:txBody>
      </p:sp>
    </p:spTree>
    <p:extLst>
      <p:ext uri="{BB962C8B-B14F-4D97-AF65-F5344CB8AC3E}">
        <p14:creationId xmlns:p14="http://schemas.microsoft.com/office/powerpoint/2010/main" val="149470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1084217"/>
            <a:ext cx="3254586" cy="757645"/>
          </a:xfrm>
        </p:spPr>
        <p:txBody>
          <a:bodyPr>
            <a:normAutofit fontScale="90000"/>
          </a:bodyPr>
          <a:lstStyle/>
          <a:p>
            <a:pPr algn="just"/>
            <a:r>
              <a:rPr lang="en-IN" sz="4000" dirty="0" smtClean="0"/>
              <a:t>Introduction :</a:t>
            </a:r>
            <a:endParaRPr lang="en-IN" sz="4000" dirty="0"/>
          </a:p>
        </p:txBody>
      </p:sp>
      <p:sp>
        <p:nvSpPr>
          <p:cNvPr id="4" name="Content Placeholder 3"/>
          <p:cNvSpPr>
            <a:spLocks noGrp="1"/>
          </p:cNvSpPr>
          <p:nvPr>
            <p:ph idx="1"/>
          </p:nvPr>
        </p:nvSpPr>
        <p:spPr/>
        <p:txBody>
          <a:bodyPr>
            <a:normAutofit fontScale="85000" lnSpcReduction="20000"/>
          </a:bodyPr>
          <a:lstStyle/>
          <a:p>
            <a:r>
              <a:rPr lang="en-IN" sz="3000" dirty="0" smtClean="0"/>
              <a:t>Estimation and forecasting of precipitation and it’s runoff have played effective and critical role in the watershed management.</a:t>
            </a:r>
          </a:p>
          <a:p>
            <a:pPr marL="0" indent="0">
              <a:buNone/>
            </a:pPr>
            <a:endParaRPr lang="en-IN" sz="3000" dirty="0" smtClean="0"/>
          </a:p>
          <a:p>
            <a:r>
              <a:rPr lang="en-IN" sz="3000" dirty="0" smtClean="0"/>
              <a:t>This predicting events can help to minimizing the damage caused by flood and drought.</a:t>
            </a:r>
          </a:p>
          <a:p>
            <a:pPr marL="0" indent="0">
              <a:buNone/>
            </a:pPr>
            <a:endParaRPr lang="en-IN" sz="3000" dirty="0" smtClean="0"/>
          </a:p>
          <a:p>
            <a:r>
              <a:rPr lang="en-IN" sz="3000" dirty="0" smtClean="0"/>
              <a:t>Therefore, this subject became hydrologist’s interest.</a:t>
            </a:r>
          </a:p>
          <a:p>
            <a:pPr marL="0" indent="0">
              <a:buNone/>
            </a:pPr>
            <a:r>
              <a:rPr lang="en-IN" sz="2800" dirty="0"/>
              <a:t>	</a:t>
            </a:r>
            <a:r>
              <a:rPr lang="en-IN" sz="2800" dirty="0" smtClean="0"/>
              <a:t> </a:t>
            </a:r>
            <a:endParaRPr lang="en-IN" sz="2800" dirty="0"/>
          </a:p>
        </p:txBody>
      </p:sp>
    </p:spTree>
    <p:extLst>
      <p:ext uri="{BB962C8B-B14F-4D97-AF65-F5344CB8AC3E}">
        <p14:creationId xmlns:p14="http://schemas.microsoft.com/office/powerpoint/2010/main" val="374136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518160"/>
            <a:ext cx="8596668" cy="670559"/>
          </a:xfrm>
        </p:spPr>
        <p:txBody>
          <a:bodyPr>
            <a:normAutofit fontScale="90000"/>
          </a:bodyPr>
          <a:lstStyle/>
          <a:p>
            <a:r>
              <a:rPr lang="en-IN" dirty="0" smtClean="0"/>
              <a:t/>
            </a:r>
            <a:br>
              <a:rPr lang="en-IN" dirty="0" smtClean="0"/>
            </a:br>
            <a:endParaRPr lang="en-IN" dirty="0"/>
          </a:p>
        </p:txBody>
      </p:sp>
      <p:sp>
        <p:nvSpPr>
          <p:cNvPr id="5" name="Content Placeholder 4"/>
          <p:cNvSpPr>
            <a:spLocks noGrp="1"/>
          </p:cNvSpPr>
          <p:nvPr>
            <p:ph idx="1"/>
          </p:nvPr>
        </p:nvSpPr>
        <p:spPr>
          <a:xfrm>
            <a:off x="677334" y="1528354"/>
            <a:ext cx="8596668" cy="4513008"/>
          </a:xfrm>
        </p:spPr>
        <p:txBody>
          <a:bodyPr>
            <a:normAutofit/>
          </a:bodyPr>
          <a:lstStyle/>
          <a:p>
            <a:r>
              <a:rPr lang="en-IN" sz="2800" dirty="0" smtClean="0"/>
              <a:t>Several Methods are used for predicting hydrological events such as precipitation.</a:t>
            </a:r>
          </a:p>
          <a:p>
            <a:pPr marL="0" indent="0">
              <a:buNone/>
            </a:pPr>
            <a:endParaRPr lang="en-IN" sz="2800" dirty="0" smtClean="0"/>
          </a:p>
          <a:p>
            <a:r>
              <a:rPr lang="en-IN" sz="2800" dirty="0" smtClean="0"/>
              <a:t>Using each of these methods is always with some error in results.</a:t>
            </a:r>
          </a:p>
          <a:p>
            <a:pPr marL="0" indent="0">
              <a:buNone/>
            </a:pPr>
            <a:endParaRPr lang="en-IN" sz="2800" dirty="0" smtClean="0"/>
          </a:p>
          <a:p>
            <a:r>
              <a:rPr lang="en-IN" sz="2800" dirty="0" smtClean="0"/>
              <a:t>So, Today Nonlinear networks are widely used as one intelligent system in predicting such as complex phenomenon.</a:t>
            </a:r>
            <a:endParaRPr lang="en-IN" sz="2800" dirty="0"/>
          </a:p>
        </p:txBody>
      </p:sp>
    </p:spTree>
    <p:extLst>
      <p:ext uri="{BB962C8B-B14F-4D97-AF65-F5344CB8AC3E}">
        <p14:creationId xmlns:p14="http://schemas.microsoft.com/office/powerpoint/2010/main" val="299851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422"/>
            <a:ext cx="8596668" cy="775063"/>
          </a:xfrm>
        </p:spPr>
        <p:txBody>
          <a:bodyPr/>
          <a:lstStyle/>
          <a:p>
            <a:r>
              <a:rPr lang="en-IN" dirty="0" smtClean="0"/>
              <a:t>Wavelet Transform:</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a:t>The wavelet transform has increased in usage and popularity in recent years since its inception in the early 1980s, yet still does not enjoy the wide spread usage of the Fourier </a:t>
            </a:r>
            <a:r>
              <a:rPr lang="en-US" sz="2800" dirty="0" smtClean="0"/>
              <a:t>transform.</a:t>
            </a:r>
          </a:p>
          <a:p>
            <a:r>
              <a:rPr lang="en-US" sz="2800" dirty="0"/>
              <a:t>When looking at a Fourier transform of a signal, it is impossible to tell when a particular event took place but wavelet analysis allows the use of long time intervals where we want more precise low-frequency information and shorter regions where we want high-frequency </a:t>
            </a:r>
            <a:r>
              <a:rPr lang="en-US" sz="2800" dirty="0" smtClean="0"/>
              <a:t>information.</a:t>
            </a:r>
          </a:p>
          <a:p>
            <a:endParaRPr lang="en-IN" sz="2800" dirty="0"/>
          </a:p>
        </p:txBody>
      </p:sp>
    </p:spTree>
    <p:extLst>
      <p:ext uri="{BB962C8B-B14F-4D97-AF65-F5344CB8AC3E}">
        <p14:creationId xmlns:p14="http://schemas.microsoft.com/office/powerpoint/2010/main" val="355361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23851"/>
            <a:ext cx="8596668" cy="4617512"/>
          </a:xfrm>
        </p:spPr>
        <p:txBody>
          <a:bodyPr>
            <a:normAutofit/>
          </a:bodyPr>
          <a:lstStyle/>
          <a:p>
            <a:r>
              <a:rPr lang="en-US" sz="2800" dirty="0"/>
              <a:t>As there are many good books and articles introducing the wavelet transform, this paper will not delve into </a:t>
            </a:r>
            <a:r>
              <a:rPr lang="en-US" sz="2800" dirty="0" smtClean="0"/>
              <a:t>the </a:t>
            </a:r>
            <a:r>
              <a:rPr lang="en-US" sz="2800" dirty="0"/>
              <a:t>theory behind </a:t>
            </a:r>
            <a:r>
              <a:rPr lang="en-US" sz="2800" dirty="0" smtClean="0"/>
              <a:t>wavelets.</a:t>
            </a:r>
          </a:p>
          <a:p>
            <a:r>
              <a:rPr lang="en-US" sz="2800" dirty="0"/>
              <a:t>.The time-scale wavelet transform of a continuous time signal, 𝑥(𝑡), is defined as follows</a:t>
            </a:r>
            <a:endParaRPr lang="en-US" sz="2800" dirty="0" smtClean="0"/>
          </a:p>
          <a:p>
            <a:endParaRPr lang="en-US" sz="2800" dirty="0" smtClean="0"/>
          </a:p>
          <a:p>
            <a:endParaRPr lang="en-IN" sz="2800" dirty="0" smtClean="0"/>
          </a:p>
          <a:p>
            <a:endParaRPr lang="en-IN" sz="2800" dirty="0"/>
          </a:p>
          <a:p>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734" y="3884048"/>
            <a:ext cx="6074044" cy="1483165"/>
          </a:xfrm>
          <a:prstGeom prst="rect">
            <a:avLst/>
          </a:prstGeom>
        </p:spPr>
      </p:pic>
    </p:spTree>
    <p:extLst>
      <p:ext uri="{BB962C8B-B14F-4D97-AF65-F5344CB8AC3E}">
        <p14:creationId xmlns:p14="http://schemas.microsoft.com/office/powerpoint/2010/main" val="182941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1001486"/>
            <a:ext cx="8596668" cy="683623"/>
          </a:xfrm>
        </p:spPr>
        <p:txBody>
          <a:bodyPr/>
          <a:lstStyle/>
          <a:p>
            <a:r>
              <a:rPr lang="en-IN" dirty="0" smtClean="0"/>
              <a:t>Methods:</a:t>
            </a:r>
            <a:endParaRPr lang="en-IN" dirty="0"/>
          </a:p>
        </p:txBody>
      </p:sp>
      <p:sp>
        <p:nvSpPr>
          <p:cNvPr id="3" name="Content Placeholder 2"/>
          <p:cNvSpPr>
            <a:spLocks noGrp="1"/>
          </p:cNvSpPr>
          <p:nvPr>
            <p:ph idx="1"/>
          </p:nvPr>
        </p:nvSpPr>
        <p:spPr/>
        <p:txBody>
          <a:bodyPr>
            <a:normAutofit/>
          </a:bodyPr>
          <a:lstStyle/>
          <a:p>
            <a:r>
              <a:rPr lang="en-IN" sz="2400" dirty="0" smtClean="0"/>
              <a:t>Recently artificial neural network (ANN) as a nonlinear inter-extrapolator is extensively used by hydrologists for precipitation modelling as well as other fields of hydrology.</a:t>
            </a:r>
          </a:p>
          <a:p>
            <a:r>
              <a:rPr lang="en-IN" sz="2400" dirty="0" smtClean="0"/>
              <a:t>In the present study, wavelet analysis combined with artificial neural network and finally was compared with adaptive neuro-fuzzy system to predict the precipitation in Iran. </a:t>
            </a:r>
            <a:endParaRPr lang="en-IN" sz="2400" dirty="0"/>
          </a:p>
        </p:txBody>
      </p:sp>
    </p:spTree>
    <p:extLst>
      <p:ext uri="{BB962C8B-B14F-4D97-AF65-F5344CB8AC3E}">
        <p14:creationId xmlns:p14="http://schemas.microsoft.com/office/powerpoint/2010/main" val="335286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For this purpose, the original time series using wavelet theory decomposed to multiple </a:t>
            </a:r>
            <a:r>
              <a:rPr lang="en-US" sz="2800" dirty="0" err="1" smtClean="0"/>
              <a:t>subtime</a:t>
            </a:r>
            <a:r>
              <a:rPr lang="en-US" sz="2800" dirty="0" smtClean="0"/>
              <a:t>-series.</a:t>
            </a:r>
          </a:p>
          <a:p>
            <a:r>
              <a:rPr lang="en-US" sz="2800" dirty="0"/>
              <a:t>Then, these subseries were applied as input data for artificial neural network, to predict daily precipitation, and compared with results of adaptive </a:t>
            </a:r>
            <a:r>
              <a:rPr lang="en-US" sz="2800" dirty="0" smtClean="0"/>
              <a:t>neuro-fuzzy system.</a:t>
            </a:r>
            <a:endParaRPr lang="en-IN" sz="2800" dirty="0"/>
          </a:p>
        </p:txBody>
      </p:sp>
    </p:spTree>
    <p:extLst>
      <p:ext uri="{BB962C8B-B14F-4D97-AF65-F5344CB8AC3E}">
        <p14:creationId xmlns:p14="http://schemas.microsoft.com/office/powerpoint/2010/main" val="211464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results showed that the combination of wavelet models and neural networks has a better </a:t>
            </a:r>
            <a:r>
              <a:rPr lang="en-US" sz="2800" dirty="0" smtClean="0"/>
              <a:t>performance </a:t>
            </a:r>
            <a:r>
              <a:rPr lang="en-US" sz="2800" dirty="0"/>
              <a:t>than adaptive </a:t>
            </a:r>
            <a:r>
              <a:rPr lang="en-US" sz="2800" dirty="0" smtClean="0"/>
              <a:t>neuro-fuzzy system.</a:t>
            </a:r>
          </a:p>
          <a:p>
            <a:r>
              <a:rPr lang="en-US" sz="2800" dirty="0"/>
              <a:t>and can be applied to predict both short- and long-term </a:t>
            </a:r>
            <a:r>
              <a:rPr lang="en-US" sz="2800" dirty="0" smtClean="0"/>
              <a:t>precipitations.</a:t>
            </a:r>
            <a:endParaRPr lang="en-IN" sz="2800" dirty="0"/>
          </a:p>
        </p:txBody>
      </p:sp>
    </p:spTree>
    <p:extLst>
      <p:ext uri="{BB962C8B-B14F-4D97-AF65-F5344CB8AC3E}">
        <p14:creationId xmlns:p14="http://schemas.microsoft.com/office/powerpoint/2010/main" val="90622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66800"/>
            <a:ext cx="8596668" cy="722811"/>
          </a:xfrm>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lgn="just"/>
            <a:r>
              <a:rPr lang="en-US" sz="2400" dirty="0"/>
              <a:t>In this study, the wavelet transform, which can capture the multiscale features of signals, was used to decompose the </a:t>
            </a:r>
            <a:r>
              <a:rPr lang="en-US" sz="2400" dirty="0" err="1"/>
              <a:t>Verayneh</a:t>
            </a:r>
            <a:r>
              <a:rPr lang="en-US" sz="2400" dirty="0"/>
              <a:t> </a:t>
            </a:r>
            <a:r>
              <a:rPr lang="en-US" sz="2400" dirty="0" smtClean="0"/>
              <a:t>precipitation time-series. Then </a:t>
            </a:r>
            <a:r>
              <a:rPr lang="en-US" sz="2400" dirty="0"/>
              <a:t>the </a:t>
            </a:r>
            <a:r>
              <a:rPr lang="en-US" sz="2400" dirty="0" smtClean="0"/>
              <a:t>sub-signals </a:t>
            </a:r>
            <a:r>
              <a:rPr lang="en-US" sz="2400" dirty="0"/>
              <a:t>were used as input to the ANN model to predict the </a:t>
            </a:r>
            <a:r>
              <a:rPr lang="en-US" sz="2400" dirty="0" smtClean="0"/>
              <a:t>precipitation. Furthermore, the </a:t>
            </a:r>
            <a:r>
              <a:rPr lang="en-US" sz="2400" dirty="0"/>
              <a:t>effect of wavelet transform </a:t>
            </a:r>
            <a:r>
              <a:rPr lang="en-US" sz="2400" dirty="0" smtClean="0"/>
              <a:t>type on the model </a:t>
            </a:r>
            <a:r>
              <a:rPr lang="en-US" sz="2400" dirty="0"/>
              <a:t>performance was investigated using three different kinds of wavelet transforms. The model results show the high merit of </a:t>
            </a:r>
            <a:r>
              <a:rPr lang="en-US" sz="2400" dirty="0" err="1" smtClean="0"/>
              <a:t>Haar</a:t>
            </a:r>
            <a:r>
              <a:rPr lang="en-US" sz="2400" dirty="0" smtClean="0"/>
              <a:t>-wavelet </a:t>
            </a:r>
            <a:r>
              <a:rPr lang="en-US" sz="2400" dirty="0"/>
              <a:t>in comparison with the </a:t>
            </a:r>
            <a:r>
              <a:rPr lang="en-US" sz="2400" dirty="0" smtClean="0"/>
              <a:t>others.</a:t>
            </a:r>
            <a:endParaRPr lang="en-IN" sz="2400" dirty="0"/>
          </a:p>
        </p:txBody>
      </p:sp>
    </p:spTree>
    <p:extLst>
      <p:ext uri="{BB962C8B-B14F-4D97-AF65-F5344CB8AC3E}">
        <p14:creationId xmlns:p14="http://schemas.microsoft.com/office/powerpoint/2010/main" val="3545027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461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Bauhaus 93</vt:lpstr>
      <vt:lpstr>Trebuchet MS</vt:lpstr>
      <vt:lpstr>Wingdings 3</vt:lpstr>
      <vt:lpstr>Facet</vt:lpstr>
      <vt:lpstr>Forecasting Daily Precipitation Using Hybrid Model of Wavelet Artificial Neural Network </vt:lpstr>
      <vt:lpstr>Introduction :</vt:lpstr>
      <vt:lpstr> </vt:lpstr>
      <vt:lpstr>Wavelet Transform:</vt:lpstr>
      <vt:lpstr>PowerPoint Presentation</vt:lpstr>
      <vt:lpstr>Methods:</vt:lpstr>
      <vt:lpstr>PowerPoint Presentation</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Daily precipitation  UsingHybrid Model of Wavelet Artificial Neural Network</dc:title>
  <dc:creator>Ajay karthik k</dc:creator>
  <cp:lastModifiedBy>Ajay karthik k</cp:lastModifiedBy>
  <cp:revision>10</cp:revision>
  <dcterms:created xsi:type="dcterms:W3CDTF">2020-12-30T05:08:31Z</dcterms:created>
  <dcterms:modified xsi:type="dcterms:W3CDTF">2020-12-30T06:51:25Z</dcterms:modified>
</cp:coreProperties>
</file>