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a1ac315b5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a1ac315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a1ac315b5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a1ac315b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a1ac315b5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a1ac315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Streamflow Prediction Using Deep Learning Neural Network</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DARONG LIU, WENCHAO JIANG, LIN MU &amp; SI WANG</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In this study, a deep neural network was employed to predict the streamflow of the Yangtze River.</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71" name="Google Shape;7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EMD (Empirical Mode Decomposition): It is an adaptive time-space analysis method suitable for processing series that are non-stationary and non-linear inputs.</a:t>
            </a:r>
            <a:endParaRPr sz="1600"/>
          </a:p>
          <a:p>
            <a:pPr indent="-330200" lvl="0" marL="457200" rtl="0" algn="l">
              <a:spcBef>
                <a:spcPts val="0"/>
              </a:spcBef>
              <a:spcAft>
                <a:spcPts val="0"/>
              </a:spcAft>
              <a:buSzPts val="1600"/>
              <a:buChar char="●"/>
            </a:pPr>
            <a:r>
              <a:rPr lang="en" sz="1600"/>
              <a:t>The original time series can be decomposed into a collection of Intrinsic Mode Functions (IMFs) and a residue by EMD.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77" name="Google Shape;77;p16"/>
          <p:cNvSpPr txBox="1"/>
          <p:nvPr>
            <p:ph idx="2" type="body"/>
          </p:nvPr>
        </p:nvSpPr>
        <p:spPr>
          <a:xfrm>
            <a:off x="4880275" y="384825"/>
            <a:ext cx="3837000" cy="4536600"/>
          </a:xfrm>
          <a:prstGeom prst="rect">
            <a:avLst/>
          </a:prstGeom>
        </p:spPr>
        <p:txBody>
          <a:bodyPr anchorCtr="0" anchor="ctr" bIns="91425" lIns="91425" spcFirstLastPara="1" rIns="91425" wrap="square" tIns="91425">
            <a:noAutofit/>
          </a:bodyPr>
          <a:lstStyle/>
          <a:p>
            <a:pPr indent="-330200" lvl="0" marL="914400" rtl="0" algn="just">
              <a:spcBef>
                <a:spcPts val="0"/>
              </a:spcBef>
              <a:spcAft>
                <a:spcPts val="0"/>
              </a:spcAft>
              <a:buSzPts val="1600"/>
              <a:buChar char="●"/>
            </a:pPr>
            <a:r>
              <a:rPr lang="en" sz="1600"/>
              <a:t>Long Short Term Memory: It is an artificial recurrent neural network(RNN) that compared to the traditional feed-forward neural network, where data move from the input layer to the output layer through one or multiple layers, the RNN with an internal hidden state (or ‘memory’) allowing data to cycle through the network is more efficient and stable in dealing with non-linear problems than traditional methods.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894550"/>
            <a:ext cx="8459700" cy="16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whole data in the years 1998 and 2016 was used to validate the performance of the model. The study area was suffered from floods in these two years. Final results of the flood prediction were acceptable, values in both years were higher than 80%, and the values of LMI were close to 65%, which means the models could be used in flood forecasting, and the accuracy will reach the </a:t>
            </a:r>
            <a:r>
              <a:rPr b="1" lang="en" sz="1600"/>
              <a:t>70%</a:t>
            </a:r>
            <a:r>
              <a:rPr lang="en" sz="1600"/>
              <a:t> at least.</a:t>
            </a:r>
            <a:endParaRPr sz="1600"/>
          </a:p>
        </p:txBody>
      </p:sp>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Normalization is conducted before all the IMFs are analyzed by the model. The decomposed components are scaled to a range between 0 and 1.0.</a:t>
            </a:r>
            <a:endParaRPr sz="1600"/>
          </a:p>
        </p:txBody>
      </p:sp>
      <p:sp>
        <p:nvSpPr>
          <p:cNvPr id="89" name="Google Shape;89;p18"/>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Normalization is done using the equation:</a:t>
            </a:r>
            <a:endParaRPr b="1" sz="1800"/>
          </a:p>
          <a:p>
            <a:pPr indent="0" lvl="0" marL="0" rtl="0" algn="ctr">
              <a:spcBef>
                <a:spcPts val="1600"/>
              </a:spcBef>
              <a:spcAft>
                <a:spcPts val="1600"/>
              </a:spcAft>
              <a:buNone/>
            </a:pPr>
            <a:r>
              <a:rPr lang="en" sz="1600"/>
              <a:t> </a:t>
            </a:r>
            <a:endParaRPr sz="1600"/>
          </a:p>
        </p:txBody>
      </p:sp>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91" name="Google Shape;91;p18"/>
          <p:cNvSpPr txBox="1"/>
          <p:nvPr/>
        </p:nvSpPr>
        <p:spPr>
          <a:xfrm>
            <a:off x="6147200" y="2285450"/>
            <a:ext cx="12738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X</a:t>
            </a:r>
            <a:r>
              <a:rPr baseline="-25000" lang="en">
                <a:latin typeface="Old Standard TT"/>
                <a:ea typeface="Old Standard TT"/>
                <a:cs typeface="Old Standard TT"/>
                <a:sym typeface="Old Standard TT"/>
              </a:rPr>
              <a:t>i</a:t>
            </a:r>
            <a:r>
              <a:rPr lang="en">
                <a:latin typeface="Old Standard TT"/>
                <a:ea typeface="Old Standard TT"/>
                <a:cs typeface="Old Standard TT"/>
                <a:sym typeface="Old Standard TT"/>
              </a:rPr>
              <a:t> - min(X)</a:t>
            </a:r>
            <a:endParaRPr>
              <a:latin typeface="Old Standard TT"/>
              <a:ea typeface="Old Standard TT"/>
              <a:cs typeface="Old Standard TT"/>
              <a:sym typeface="Old Standard TT"/>
            </a:endParaRPr>
          </a:p>
        </p:txBody>
      </p:sp>
      <p:cxnSp>
        <p:nvCxnSpPr>
          <p:cNvPr id="92" name="Google Shape;92;p18"/>
          <p:cNvCxnSpPr/>
          <p:nvPr/>
        </p:nvCxnSpPr>
        <p:spPr>
          <a:xfrm>
            <a:off x="6183500" y="2624150"/>
            <a:ext cx="1201200" cy="0"/>
          </a:xfrm>
          <a:prstGeom prst="straightConnector1">
            <a:avLst/>
          </a:prstGeom>
          <a:noFill/>
          <a:ln cap="flat" cmpd="sng" w="9525">
            <a:solidFill>
              <a:schemeClr val="dk2"/>
            </a:solidFill>
            <a:prstDash val="solid"/>
            <a:round/>
            <a:headEnd len="med" w="med" type="none"/>
            <a:tailEnd len="med" w="med" type="none"/>
          </a:ln>
        </p:spPr>
      </p:cxnSp>
      <p:sp>
        <p:nvSpPr>
          <p:cNvPr id="93" name="Google Shape;93;p18"/>
          <p:cNvSpPr txBox="1"/>
          <p:nvPr/>
        </p:nvSpPr>
        <p:spPr>
          <a:xfrm>
            <a:off x="6086775" y="2571750"/>
            <a:ext cx="1596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max(X) - min (X)</a:t>
            </a:r>
            <a:endParaRPr>
              <a:latin typeface="Old Standard TT"/>
              <a:ea typeface="Old Standard TT"/>
              <a:cs typeface="Old Standard TT"/>
              <a:sym typeface="Old Standard TT"/>
            </a:endParaRPr>
          </a:p>
        </p:txBody>
      </p:sp>
      <p:sp>
        <p:nvSpPr>
          <p:cNvPr id="94" name="Google Shape;94;p18"/>
          <p:cNvSpPr txBox="1"/>
          <p:nvPr/>
        </p:nvSpPr>
        <p:spPr>
          <a:xfrm>
            <a:off x="5514350" y="2370200"/>
            <a:ext cx="838500" cy="50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600">
                <a:solidFill>
                  <a:schemeClr val="dk1"/>
                </a:solidFill>
                <a:latin typeface="Old Standard TT"/>
                <a:ea typeface="Old Standard TT"/>
                <a:cs typeface="Old Standard TT"/>
                <a:sym typeface="Old Standard TT"/>
              </a:rPr>
              <a:t>Z</a:t>
            </a:r>
            <a:r>
              <a:rPr baseline="-25000" lang="en" sz="1600">
                <a:solidFill>
                  <a:schemeClr val="dk1"/>
                </a:solidFill>
                <a:latin typeface="Old Standard TT"/>
                <a:ea typeface="Old Standard TT"/>
                <a:cs typeface="Old Standard TT"/>
                <a:sym typeface="Old Standard TT"/>
              </a:rPr>
              <a:t>i</a:t>
            </a:r>
            <a:r>
              <a:rPr lang="en" sz="1600">
                <a:solidFill>
                  <a:schemeClr val="dk1"/>
                </a:solidFill>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95" name="Google Shape;95;p18"/>
          <p:cNvSpPr txBox="1"/>
          <p:nvPr/>
        </p:nvSpPr>
        <p:spPr>
          <a:xfrm>
            <a:off x="4950025" y="3208650"/>
            <a:ext cx="3821400" cy="11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where Z</a:t>
            </a:r>
            <a:r>
              <a:rPr baseline="-25000" lang="en">
                <a:latin typeface="Old Standard TT"/>
                <a:ea typeface="Old Standard TT"/>
                <a:cs typeface="Old Standard TT"/>
                <a:sym typeface="Old Standard TT"/>
              </a:rPr>
              <a:t>i</a:t>
            </a:r>
            <a:r>
              <a:rPr lang="en">
                <a:latin typeface="Old Standard TT"/>
                <a:ea typeface="Old Standard TT"/>
                <a:cs typeface="Old Standard TT"/>
                <a:sym typeface="Old Standard TT"/>
              </a:rPr>
              <a:t> is a normalized value at time i, and X</a:t>
            </a:r>
            <a:r>
              <a:rPr baseline="-25000" lang="en">
                <a:latin typeface="Old Standard TT"/>
                <a:ea typeface="Old Standard TT"/>
                <a:cs typeface="Old Standard TT"/>
                <a:sym typeface="Old Standard TT"/>
              </a:rPr>
              <a:t>i</a:t>
            </a:r>
            <a:r>
              <a:rPr lang="en">
                <a:latin typeface="Old Standard TT"/>
                <a:ea typeface="Old Standard TT"/>
                <a:cs typeface="Old Standard TT"/>
                <a:sym typeface="Old Standard TT"/>
              </a:rPr>
              <a:t> is the value of decomposed components.</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1171675"/>
            <a:ext cx="3999900" cy="3705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The advantage of EMD is that it decomposes non-linear and non-stationary original signals into a number of smooth signals without losing any information.</a:t>
            </a:r>
            <a:endParaRPr sz="1600"/>
          </a:p>
          <a:p>
            <a:pPr indent="-330200" lvl="0" marL="457200" rtl="0" algn="just">
              <a:spcBef>
                <a:spcPts val="0"/>
              </a:spcBef>
              <a:spcAft>
                <a:spcPts val="0"/>
              </a:spcAft>
              <a:buSzPts val="1600"/>
              <a:buChar char="●"/>
            </a:pPr>
            <a:r>
              <a:rPr lang="en" sz="1600"/>
              <a:t>If original data is used in prediction problem directly, some important data may be lost. After the training and validation process inside En-De-LSTM, all of IMFs could be reconstructed to the primary data without any loss. This is also the major advantage of EMD.</a:t>
            </a:r>
            <a:endParaRPr sz="1600"/>
          </a:p>
        </p:txBody>
      </p:sp>
      <p:sp>
        <p:nvSpPr>
          <p:cNvPr id="101" name="Google Shape;101;p19"/>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effective prediction period of traditional numerical models including physical mechanism and the atmospheric rainfall model is about one month ahead, which is too short to be used for the hydrological application.</a:t>
            </a:r>
            <a:endParaRPr sz="1600"/>
          </a:p>
          <a:p>
            <a:pPr indent="-330200" lvl="0" marL="457200" rtl="0" algn="l">
              <a:spcBef>
                <a:spcPts val="0"/>
              </a:spcBef>
              <a:spcAft>
                <a:spcPts val="0"/>
              </a:spcAft>
              <a:buSzPts val="1600"/>
              <a:buChar char="●"/>
            </a:pPr>
            <a:r>
              <a:rPr lang="en" sz="1600"/>
              <a:t>Most classical statistical methods cannot forecast the flood peak discharge precisely, which is the most important motivation for streamflow prediction.</a:t>
            </a:r>
            <a:endParaRPr sz="1600"/>
          </a:p>
        </p:txBody>
      </p:sp>
      <p:sp>
        <p:nvSpPr>
          <p:cNvPr id="102" name="Google Shape;102;p19"/>
          <p:cNvSpPr txBox="1"/>
          <p:nvPr>
            <p:ph type="title"/>
          </p:nvPr>
        </p:nvSpPr>
        <p:spPr>
          <a:xfrm>
            <a:off x="311700" y="445025"/>
            <a:ext cx="2502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03" name="Google Shape;103;p19"/>
          <p:cNvSpPr txBox="1"/>
          <p:nvPr>
            <p:ph type="title"/>
          </p:nvPr>
        </p:nvSpPr>
        <p:spPr>
          <a:xfrm>
            <a:off x="4882050" y="445025"/>
            <a:ext cx="27849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9" name="Google Shape;109;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For the decision makers in water resource management, the major motivation of this paper is to provide a continuous longtime prediction and large ood forecast. When deep neural networks used in time series forecasting, we should concentrate more on the longtime trends. This is meaningful for hydrology applications like water allocation. Besides, the forecasting ability of large floods in this article is reflected by the accurate prediction of historical large oods. However, in the real world, we don't know whether the flood will occur in the next year or not.</a:t>
            </a:r>
            <a:endParaRPr/>
          </a:p>
          <a:p>
            <a:pPr indent="0" lvl="0" marL="0" rtl="0" algn="just">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