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637d567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637d567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7637d567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7637d567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637d567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637d56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7637d567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7637d567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637d567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637d567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7637d567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7637d567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637d567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637d567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637d567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637d567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7637d567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7637d56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62575"/>
            <a:ext cx="8520600" cy="91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Flood Prediction Using AI</a:t>
            </a:r>
            <a:endParaRPr/>
          </a:p>
        </p:txBody>
      </p:sp>
      <p:sp>
        <p:nvSpPr>
          <p:cNvPr id="55" name="Google Shape;55;p13"/>
          <p:cNvSpPr txBox="1"/>
          <p:nvPr>
            <p:ph idx="4294967295" type="title"/>
          </p:nvPr>
        </p:nvSpPr>
        <p:spPr>
          <a:xfrm>
            <a:off x="820675" y="1631975"/>
            <a:ext cx="37782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t>Team Members:</a:t>
            </a:r>
            <a:endParaRPr sz="3120"/>
          </a:p>
        </p:txBody>
      </p:sp>
      <p:sp>
        <p:nvSpPr>
          <p:cNvPr id="56" name="Google Shape;56;p13"/>
          <p:cNvSpPr txBox="1"/>
          <p:nvPr>
            <p:ph idx="4294967295" type="body"/>
          </p:nvPr>
        </p:nvSpPr>
        <p:spPr>
          <a:xfrm>
            <a:off x="820675" y="2257225"/>
            <a:ext cx="3778200" cy="228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400">
                <a:solidFill>
                  <a:schemeClr val="dk1"/>
                </a:solidFill>
              </a:rPr>
              <a:t>Ajay Karthik</a:t>
            </a:r>
            <a:endParaRPr sz="2400">
              <a:solidFill>
                <a:schemeClr val="dk1"/>
              </a:solidFill>
            </a:endParaRPr>
          </a:p>
          <a:p>
            <a:pPr indent="0" lvl="0" marL="0" rtl="0" algn="l">
              <a:lnSpc>
                <a:spcPct val="95000"/>
              </a:lnSpc>
              <a:spcBef>
                <a:spcPts val="1200"/>
              </a:spcBef>
              <a:spcAft>
                <a:spcPts val="0"/>
              </a:spcAft>
              <a:buNone/>
            </a:pPr>
            <a:r>
              <a:rPr lang="en" sz="2400">
                <a:solidFill>
                  <a:schemeClr val="dk1"/>
                </a:solidFill>
              </a:rPr>
              <a:t>Chaitanya Thekkunja</a:t>
            </a:r>
            <a:endParaRPr sz="2400">
              <a:solidFill>
                <a:schemeClr val="dk1"/>
              </a:solidFill>
            </a:endParaRPr>
          </a:p>
          <a:p>
            <a:pPr indent="0" lvl="0" marL="0" rtl="0" algn="l">
              <a:lnSpc>
                <a:spcPct val="95000"/>
              </a:lnSpc>
              <a:spcBef>
                <a:spcPts val="1200"/>
              </a:spcBef>
              <a:spcAft>
                <a:spcPts val="0"/>
              </a:spcAft>
              <a:buNone/>
            </a:pPr>
            <a:r>
              <a:rPr lang="en" sz="2400">
                <a:solidFill>
                  <a:schemeClr val="dk1"/>
                </a:solidFill>
              </a:rPr>
              <a:t>Kishan Kashyap</a:t>
            </a:r>
            <a:endParaRPr sz="2400">
              <a:solidFill>
                <a:schemeClr val="dk1"/>
              </a:solidFill>
            </a:endParaRPr>
          </a:p>
          <a:p>
            <a:pPr indent="0" lvl="0" marL="0" rtl="0" algn="l">
              <a:lnSpc>
                <a:spcPct val="95000"/>
              </a:lnSpc>
              <a:spcBef>
                <a:spcPts val="1200"/>
              </a:spcBef>
              <a:spcAft>
                <a:spcPts val="1200"/>
              </a:spcAft>
              <a:buNone/>
            </a:pPr>
            <a:r>
              <a:rPr lang="en" sz="2400">
                <a:solidFill>
                  <a:schemeClr val="dk1"/>
                </a:solidFill>
              </a:rPr>
              <a:t>Shubhang</a:t>
            </a:r>
            <a:endParaRPr sz="2400">
              <a:solidFill>
                <a:schemeClr val="dk1"/>
              </a:solidFill>
            </a:endParaRPr>
          </a:p>
        </p:txBody>
      </p:sp>
      <p:sp>
        <p:nvSpPr>
          <p:cNvPr id="57" name="Google Shape;57;p13"/>
          <p:cNvSpPr txBox="1"/>
          <p:nvPr>
            <p:ph idx="4294967295" type="title"/>
          </p:nvPr>
        </p:nvSpPr>
        <p:spPr>
          <a:xfrm>
            <a:off x="4930100" y="1631975"/>
            <a:ext cx="37782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3120"/>
              <a:t>Project Guide:	</a:t>
            </a:r>
            <a:endParaRPr sz="3120"/>
          </a:p>
        </p:txBody>
      </p:sp>
      <p:sp>
        <p:nvSpPr>
          <p:cNvPr id="58" name="Google Shape;58;p13"/>
          <p:cNvSpPr txBox="1"/>
          <p:nvPr>
            <p:ph idx="4294967295" type="body"/>
          </p:nvPr>
        </p:nvSpPr>
        <p:spPr>
          <a:xfrm>
            <a:off x="4930100" y="2376375"/>
            <a:ext cx="3778200" cy="5061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sz="2400">
                <a:solidFill>
                  <a:schemeClr val="dk1"/>
                </a:solidFill>
              </a:rPr>
              <a:t>Dr. Shivakumar G S</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2000">
                <a:solidFill>
                  <a:schemeClr val="dk1"/>
                </a:solidFill>
              </a:rPr>
              <a:t>This is not straightforward owing to the variety of flood forecasting and warning systems. This research concludes that the statistical uncertainty quantification methods can answer the question: what is the probability of the forecasts being accurate based on past performance? This method should be applied when the users require an estimation of the uncertainty of a flood forecast as probabilistic bands based on the historical rainfall data. The model is to predict the flood using machine learning algorithms, which gave different results. From the above  observations and analysis, the best algorithm for flood prediction is the Logistic Regression (99%).</a:t>
            </a:r>
            <a:endParaRPr sz="2000">
              <a:solidFill>
                <a:schemeClr val="dk1"/>
              </a:solidFill>
            </a:endParaRPr>
          </a:p>
          <a:p>
            <a:pPr indent="0" lvl="0" marL="0" rtl="0" algn="just">
              <a:lnSpc>
                <a:spcPct val="105000"/>
              </a:lnSpc>
              <a:spcBef>
                <a:spcPts val="1200"/>
              </a:spcBef>
              <a:spcAft>
                <a:spcPts val="120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AutoNum type="arabicPeriod"/>
            </a:pPr>
            <a:r>
              <a:rPr lang="en" sz="2300">
                <a:solidFill>
                  <a:schemeClr val="dk1"/>
                </a:solidFill>
              </a:rPr>
              <a:t>Introduction.</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Problem Statement.</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Existing System.</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Proposed System.</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System Design.</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Tools used.</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Result Analysis.</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Conclusion.</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50000"/>
              </a:lnSpc>
              <a:spcBef>
                <a:spcPts val="0"/>
              </a:spcBef>
              <a:spcAft>
                <a:spcPts val="0"/>
              </a:spcAft>
              <a:buNone/>
            </a:pPr>
            <a:r>
              <a:t/>
            </a:r>
            <a:endParaRPr sz="2100">
              <a:solidFill>
                <a:schemeClr val="dk1"/>
              </a:solidFill>
            </a:endParaRPr>
          </a:p>
          <a:p>
            <a:pPr indent="0" lvl="0" marL="0" rtl="0" algn="just">
              <a:lnSpc>
                <a:spcPct val="150000"/>
              </a:lnSpc>
              <a:spcBef>
                <a:spcPts val="1200"/>
              </a:spcBef>
              <a:spcAft>
                <a:spcPts val="0"/>
              </a:spcAft>
              <a:buNone/>
            </a:pPr>
            <a:r>
              <a:rPr lang="en" sz="2100">
                <a:solidFill>
                  <a:schemeClr val="dk1"/>
                </a:solidFill>
              </a:rPr>
              <a:t>Flood prediction is the use of forecasted precipitation and stream-flow data in rainfall-runoff and stream-flow routing models to forecast flow rates and water levels. Flood prediction can also make use of forecasts of precipitation in an attempt to extend the lead-time available. Flood prediction is an important component of flood warning, where the distinction between the two is that the outcome of flood prediction is a set of forecast time-profiles of channel flows or river levels at various locations.</a:t>
            </a:r>
            <a:endParaRPr sz="2100">
              <a:solidFill>
                <a:schemeClr val="dk1"/>
              </a:solidFill>
            </a:endParaRPr>
          </a:p>
          <a:p>
            <a:pPr indent="0" lvl="0" marL="0" rtl="0" algn="just">
              <a:lnSpc>
                <a:spcPct val="100000"/>
              </a:lnSpc>
              <a:spcBef>
                <a:spcPts val="1200"/>
              </a:spcBef>
              <a:spcAft>
                <a:spcPts val="0"/>
              </a:spcAft>
              <a:buNone/>
            </a:pPr>
            <a:r>
              <a:t/>
            </a:r>
            <a:endParaRPr>
              <a:solidFill>
                <a:schemeClr val="dk1"/>
              </a:solidFill>
            </a:endParaRPr>
          </a:p>
          <a:p>
            <a:pPr indent="0" lvl="0" marL="0" rtl="0" algn="just">
              <a:lnSpc>
                <a:spcPct val="100000"/>
              </a:lnSpc>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200"/>
              </a:spcAft>
              <a:buNone/>
            </a:pPr>
            <a:r>
              <a:rPr lang="en" sz="2200">
                <a:solidFill>
                  <a:schemeClr val="dk1"/>
                </a:solidFill>
              </a:rPr>
              <a:t>Among the natural disasters, floods are the most destructive, causing massive damage to human life, infrastructure, agriculture, and the socioeconomic system. Governments, therefore, are under pressure to develop reliable and accurate maps of flood risk areas and further plan for sustainable flood risk management focusing on prevention, protection, and preparedness.</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chemeClr val="dk1"/>
              </a:buClr>
              <a:buSzPts val="2100"/>
              <a:buChar char="●"/>
            </a:pPr>
            <a:r>
              <a:rPr lang="en" sz="2100">
                <a:solidFill>
                  <a:schemeClr val="dk1"/>
                </a:solidFill>
              </a:rPr>
              <a:t>Physically based models </a:t>
            </a:r>
            <a:r>
              <a:rPr lang="en" sz="2100">
                <a:solidFill>
                  <a:schemeClr val="dk1"/>
                </a:solidFill>
              </a:rPr>
              <a:t>were</a:t>
            </a:r>
            <a:r>
              <a:rPr lang="en" sz="2100">
                <a:solidFill>
                  <a:schemeClr val="dk1"/>
                </a:solidFill>
              </a:rPr>
              <a:t> used to predict hydrological events. </a:t>
            </a:r>
            <a:endParaRPr sz="2100">
              <a:solidFill>
                <a:schemeClr val="dk1"/>
              </a:solidFill>
            </a:endParaRPr>
          </a:p>
          <a:p>
            <a:pPr indent="-361950" lvl="0" marL="457200" rtl="0" algn="just">
              <a:spcBef>
                <a:spcPts val="0"/>
              </a:spcBef>
              <a:spcAft>
                <a:spcPts val="0"/>
              </a:spcAft>
              <a:buClr>
                <a:schemeClr val="dk1"/>
              </a:buClr>
              <a:buSzPts val="2100"/>
              <a:buChar char="●"/>
            </a:pPr>
            <a:r>
              <a:rPr lang="en" sz="2100">
                <a:solidFill>
                  <a:schemeClr val="dk1"/>
                </a:solidFill>
              </a:rPr>
              <a:t>Although physical models showed great capabilities for predicting a diverse range of flooding scenarios, they often require various types of hydro-geomorphological monitoring datasets, requiring intensive computation, which prohibits short-term prediction. </a:t>
            </a:r>
            <a:endParaRPr sz="2100">
              <a:solidFill>
                <a:schemeClr val="dk1"/>
              </a:solidFill>
            </a:endParaRPr>
          </a:p>
          <a:p>
            <a:pPr indent="-361950" lvl="0" marL="457200" rtl="0" algn="just">
              <a:spcBef>
                <a:spcPts val="0"/>
              </a:spcBef>
              <a:spcAft>
                <a:spcPts val="0"/>
              </a:spcAft>
              <a:buClr>
                <a:schemeClr val="dk1"/>
              </a:buClr>
              <a:buSzPts val="2100"/>
              <a:buChar char="●"/>
            </a:pPr>
            <a:r>
              <a:rPr lang="en" sz="2100">
                <a:solidFill>
                  <a:schemeClr val="dk1"/>
                </a:solidFill>
              </a:rPr>
              <a:t>Numerous studies suggest that there is a gap in short-term prediction capability of physical models. For instance, on many occasions, such models failed to predict properly.</a:t>
            </a:r>
            <a:endParaRPr sz="2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88" name="Google Shape;88;p18"/>
          <p:cNvSpPr txBox="1"/>
          <p:nvPr>
            <p:ph idx="1" type="body"/>
          </p:nvPr>
        </p:nvSpPr>
        <p:spPr>
          <a:xfrm>
            <a:off x="311700" y="1152475"/>
            <a:ext cx="8520600" cy="3776100"/>
          </a:xfrm>
          <a:prstGeom prst="rect">
            <a:avLst/>
          </a:prstGeom>
        </p:spPr>
        <p:txBody>
          <a:bodyPr anchorCtr="0" anchor="t" bIns="91425" lIns="91425" spcFirstLastPara="1" rIns="91425" wrap="square" tIns="91425">
            <a:normAutofit lnSpcReduction="10000"/>
          </a:bodyPr>
          <a:lstStyle/>
          <a:p>
            <a:pPr indent="-355600" lvl="0" marL="457200" rtl="0" algn="just">
              <a:spcBef>
                <a:spcPts val="0"/>
              </a:spcBef>
              <a:spcAft>
                <a:spcPts val="0"/>
              </a:spcAft>
              <a:buClr>
                <a:schemeClr val="dk1"/>
              </a:buClr>
              <a:buSzPts val="2000"/>
              <a:buChar char="●"/>
            </a:pPr>
            <a:r>
              <a:rPr lang="en" sz="2000">
                <a:solidFill>
                  <a:schemeClr val="dk1"/>
                </a:solidFill>
              </a:rPr>
              <a:t>Our system aims to collect data from all the states of India and form a generalized  dataset.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A machine learning algorithm is applied to the labelled dataset, and patterns are extracted, which, in turn, obtain maximum accuracy with real-time input.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In general, the dataset collected for predicting is split into a Training set and Test set. Generally, 7:3 ratios are applied to split the Training set and Test set.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The Data Model is then created using a Multi-Layer Perceptron Classifier, and the resulting data set is then passed through it for prediction.</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sp>
        <p:nvSpPr>
          <p:cNvPr id="94" name="Google Shape;94;p19"/>
          <p:cNvSpPr txBox="1"/>
          <p:nvPr>
            <p:ph idx="1" type="body"/>
          </p:nvPr>
        </p:nvSpPr>
        <p:spPr>
          <a:xfrm>
            <a:off x="67150" y="1152475"/>
            <a:ext cx="87651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To get the required data, we use an API. The data is then cleaned up, such that any information that is not relevant, missing values, duplicate values etc. are ignored and only the relevant data is used for the next step which is splitting the data into two parts, training data and testing data.</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The data is then passed to the AI models for training.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The trained model is then used to predict the possibility of flooding.</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used:</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Python.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Requests.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Numpy.</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Pandas.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Matplotlib.</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PyQt5.</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pic>
        <p:nvPicPr>
          <p:cNvPr id="106" name="Google Shape;106;p21"/>
          <p:cNvPicPr preferRelativeResize="0"/>
          <p:nvPr/>
        </p:nvPicPr>
        <p:blipFill>
          <a:blip r:embed="rId3">
            <a:alphaModFix/>
          </a:blip>
          <a:stretch>
            <a:fillRect/>
          </a:stretch>
        </p:blipFill>
        <p:spPr>
          <a:xfrm>
            <a:off x="1275812" y="1017725"/>
            <a:ext cx="6592375" cy="350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