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 Target="slides/slide1.xml"/><Relationship Id="rId19" Type="http://schemas.openxmlformats.org/officeDocument/2006/relationships/font" Target="fonts/Lato-bold.fntdata"/><Relationship Id="rId6" Type="http://schemas.openxmlformats.org/officeDocument/2006/relationships/slide" Target="slides/slide2.xml"/><Relationship Id="rId18"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6185e3a76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6185e3a7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6185e3a76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6185e3a7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6185e3a76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6185e3a7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Flood Prediction Using AI</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Ajay Karthik</a:t>
            </a:r>
            <a:endParaRPr/>
          </a:p>
          <a:p>
            <a:pPr indent="0" lvl="0" marL="0" rtl="0" algn="l">
              <a:spcBef>
                <a:spcPts val="0"/>
              </a:spcBef>
              <a:spcAft>
                <a:spcPts val="0"/>
              </a:spcAft>
              <a:buNone/>
            </a:pPr>
            <a:r>
              <a:rPr lang="en"/>
              <a:t>Chaitanya Thekkunja</a:t>
            </a:r>
            <a:endParaRPr/>
          </a:p>
          <a:p>
            <a:pPr indent="0" lvl="0" marL="0" rtl="0" algn="l">
              <a:spcBef>
                <a:spcPts val="0"/>
              </a:spcBef>
              <a:spcAft>
                <a:spcPts val="0"/>
              </a:spcAft>
              <a:buNone/>
            </a:pPr>
            <a:r>
              <a:rPr lang="en"/>
              <a:t>Kishan Kashyap</a:t>
            </a:r>
            <a:endParaRPr/>
          </a:p>
          <a:p>
            <a:pPr indent="0" lvl="0" marL="0" rtl="0" algn="l">
              <a:spcBef>
                <a:spcPts val="0"/>
              </a:spcBef>
              <a:spcAft>
                <a:spcPts val="0"/>
              </a:spcAft>
              <a:buNone/>
            </a:pPr>
            <a:r>
              <a:rPr lang="en"/>
              <a:t>Shubhang</a:t>
            </a:r>
            <a:endParaRPr/>
          </a:p>
        </p:txBody>
      </p:sp>
      <p:sp>
        <p:nvSpPr>
          <p:cNvPr id="74" name="Google Shape;74;p13"/>
          <p:cNvSpPr txBox="1"/>
          <p:nvPr>
            <p:ph type="ctrTitle"/>
          </p:nvPr>
        </p:nvSpPr>
        <p:spPr>
          <a:xfrm>
            <a:off x="2390275" y="2255375"/>
            <a:ext cx="6331500" cy="74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Literature Survey</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80" name="Google Shape;80;p14"/>
          <p:cNvSpPr txBox="1"/>
          <p:nvPr>
            <p:ph idx="2" type="body"/>
          </p:nvPr>
        </p:nvSpPr>
        <p:spPr>
          <a:xfrm>
            <a:off x="4939500" y="340425"/>
            <a:ext cx="3837000" cy="40788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b="1" lang="en" sz="1500"/>
              <a:t>Floods are among the most destructive natural disasters, which are highly complex to model. To mimic the complex mathematical expressions of physical processes of floods, during the past two decades, machine learning (ML) methods contributed highly in the advancement of prediction systems providing better performance and cost-effective solutions.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402075" y="5611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9900"/>
                </a:solidFill>
              </a:rPr>
              <a:t>Existing Systems</a:t>
            </a:r>
            <a:endParaRPr u="sng">
              <a:solidFill>
                <a:srgbClr val="FF9900"/>
              </a:solidFill>
            </a:endParaRPr>
          </a:p>
        </p:txBody>
      </p:sp>
      <p:sp>
        <p:nvSpPr>
          <p:cNvPr id="86" name="Google Shape;86;p15"/>
          <p:cNvSpPr txBox="1"/>
          <p:nvPr>
            <p:ph idx="1" type="body"/>
          </p:nvPr>
        </p:nvSpPr>
        <p:spPr>
          <a:xfrm>
            <a:off x="868325" y="1642975"/>
            <a:ext cx="3071400" cy="29973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1200"/>
              </a:spcAft>
              <a:buSzPts val="1600"/>
              <a:buChar char="●"/>
            </a:pPr>
            <a:r>
              <a:rPr lang="en" sz="1600"/>
              <a:t>Non-linear (NARX) and Support Vector Machine (SVM) are machine learning algorithms suitable for predicting changes in levels of river water, thus detection of flooding possibilities.</a:t>
            </a:r>
            <a:endParaRPr sz="1600"/>
          </a:p>
        </p:txBody>
      </p:sp>
      <p:sp>
        <p:nvSpPr>
          <p:cNvPr id="87" name="Google Shape;87;p15"/>
          <p:cNvSpPr txBox="1"/>
          <p:nvPr>
            <p:ph idx="2" type="body"/>
          </p:nvPr>
        </p:nvSpPr>
        <p:spPr>
          <a:xfrm>
            <a:off x="5398850" y="1642975"/>
            <a:ext cx="3071400" cy="28659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1200"/>
              </a:spcAft>
              <a:buSzPts val="1600"/>
              <a:buChar char="●"/>
            </a:pPr>
            <a:r>
              <a:rPr lang="en" sz="1600"/>
              <a:t>The two algorithms employ similar hydrological and flood resource variables such as precipitation amount, river inflow, peak gust, seasonal flow, flood frequency, and other relevant flood prediction variables.</a:t>
            </a:r>
            <a:endParaRPr sz="1800"/>
          </a:p>
        </p:txBody>
      </p:sp>
      <p:sp>
        <p:nvSpPr>
          <p:cNvPr id="88" name="Google Shape;88;p15"/>
          <p:cNvSpPr txBox="1"/>
          <p:nvPr>
            <p:ph type="title"/>
          </p:nvPr>
        </p:nvSpPr>
        <p:spPr>
          <a:xfrm>
            <a:off x="298450" y="1088975"/>
            <a:ext cx="79830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Prediction Analysis using NARX and SVM</a:t>
            </a:r>
            <a:endParaRPr sz="2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461275" y="590750"/>
            <a:ext cx="6321600" cy="8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Streamflow Prediction Using Deep Learning Neural Network</a:t>
            </a:r>
            <a:endParaRPr sz="2500"/>
          </a:p>
        </p:txBody>
      </p:sp>
      <p:sp>
        <p:nvSpPr>
          <p:cNvPr id="94" name="Google Shape;94;p16"/>
          <p:cNvSpPr txBox="1"/>
          <p:nvPr>
            <p:ph idx="1" type="body"/>
          </p:nvPr>
        </p:nvSpPr>
        <p:spPr>
          <a:xfrm>
            <a:off x="394703" y="1602675"/>
            <a:ext cx="30714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600"/>
              <a:t>The most important motivation for streamflow forecasts is flood prediction and longtime continuous prediction in hydrological research. As for many traditional statistical models, forecasting flood peak discharge is nearly impossible.</a:t>
            </a:r>
            <a:endParaRPr sz="1600"/>
          </a:p>
        </p:txBody>
      </p:sp>
      <p:sp>
        <p:nvSpPr>
          <p:cNvPr id="95" name="Google Shape;95;p16"/>
          <p:cNvSpPr txBox="1"/>
          <p:nvPr>
            <p:ph idx="2" type="body"/>
          </p:nvPr>
        </p:nvSpPr>
        <p:spPr>
          <a:xfrm>
            <a:off x="4292426" y="1602675"/>
            <a:ext cx="44295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600"/>
              <a:t>It is an artificial recurrent neural network(RNN) that compared to the traditional feed-forward neural network, where data move from the input layer to the output layer through one or multiple layers, the RNN with an internal hidden state allowing data to cycle through the network is more efficient and stable in dealing with non-linear problems than traditional methods.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461275" y="590750"/>
            <a:ext cx="6321600" cy="8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Forecasting Daily Precipitation Using Wavelet-Artificial Neural Network</a:t>
            </a:r>
            <a:endParaRPr sz="2500"/>
          </a:p>
        </p:txBody>
      </p:sp>
      <p:sp>
        <p:nvSpPr>
          <p:cNvPr id="101" name="Google Shape;101;p17"/>
          <p:cNvSpPr txBox="1"/>
          <p:nvPr>
            <p:ph idx="1" type="body"/>
          </p:nvPr>
        </p:nvSpPr>
        <p:spPr>
          <a:xfrm>
            <a:off x="394703" y="1602675"/>
            <a:ext cx="30714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600"/>
              <a:t>The original time series using wavelet theory decomposed to multiple subtime series. Then, these subseries were applied as input data for artificial neural network, to predict daily precipitation, and compared with results of adaptive neurofuzzy system.</a:t>
            </a:r>
            <a:endParaRPr sz="1600"/>
          </a:p>
        </p:txBody>
      </p:sp>
      <p:sp>
        <p:nvSpPr>
          <p:cNvPr id="102" name="Google Shape;102;p17"/>
          <p:cNvSpPr txBox="1"/>
          <p:nvPr>
            <p:ph idx="2" type="body"/>
          </p:nvPr>
        </p:nvSpPr>
        <p:spPr>
          <a:xfrm>
            <a:off x="4292426" y="1602675"/>
            <a:ext cx="44295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600"/>
              <a:t>The results showed that the combination of wavelet models and neural networks has a better performance than adaptive neurofuzzy system, and can be applied to predict both short- and long-term precipitations.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461275" y="590750"/>
            <a:ext cx="6321600" cy="8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Bayesian Flood Forecasting</a:t>
            </a:r>
            <a:endParaRPr sz="2500"/>
          </a:p>
        </p:txBody>
      </p:sp>
      <p:sp>
        <p:nvSpPr>
          <p:cNvPr id="108" name="Google Shape;108;p18"/>
          <p:cNvSpPr txBox="1"/>
          <p:nvPr>
            <p:ph idx="1" type="body"/>
          </p:nvPr>
        </p:nvSpPr>
        <p:spPr>
          <a:xfrm>
            <a:off x="394699" y="1602675"/>
            <a:ext cx="41361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600"/>
              <a:t>Bayesian forecasting system (BFS) offers an ideal theoretic framework for uncertainty quantification that can be developed for probabilistic flood forecasting via any deterministic hydrologic model. It provides suitable theoretical structure, empirically validated models and reasonable analytic-numerical computation method, and can be developed into various Bayesian forecasting approaches.</a:t>
            </a:r>
            <a:endParaRPr sz="1600"/>
          </a:p>
        </p:txBody>
      </p:sp>
      <p:sp>
        <p:nvSpPr>
          <p:cNvPr id="109" name="Google Shape;109;p18"/>
          <p:cNvSpPr txBox="1"/>
          <p:nvPr>
            <p:ph idx="2" type="body"/>
          </p:nvPr>
        </p:nvSpPr>
        <p:spPr>
          <a:xfrm>
            <a:off x="4925825" y="1602675"/>
            <a:ext cx="37959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Advantages:</a:t>
            </a:r>
            <a:endParaRPr sz="1600"/>
          </a:p>
          <a:p>
            <a:pPr indent="-330200" lvl="0" marL="457200" rtl="0" algn="just">
              <a:spcBef>
                <a:spcPts val="1200"/>
              </a:spcBef>
              <a:spcAft>
                <a:spcPts val="0"/>
              </a:spcAft>
              <a:buSzPts val="1600"/>
              <a:buChar char="●"/>
            </a:pPr>
            <a:r>
              <a:rPr lang="en" sz="1600"/>
              <a:t>Suitable for small and incomplete data sets.</a:t>
            </a:r>
            <a:endParaRPr sz="1600"/>
          </a:p>
          <a:p>
            <a:pPr indent="-330200" lvl="0" marL="457200" rtl="0" algn="just">
              <a:spcBef>
                <a:spcPts val="0"/>
              </a:spcBef>
              <a:spcAft>
                <a:spcPts val="0"/>
              </a:spcAft>
              <a:buSzPts val="1600"/>
              <a:buChar char="●"/>
            </a:pPr>
            <a:r>
              <a:rPr lang="en" sz="1600"/>
              <a:t>Structural learning is possible.</a:t>
            </a:r>
            <a:endParaRPr sz="1600"/>
          </a:p>
          <a:p>
            <a:pPr indent="-330200" lvl="0" marL="457200" rtl="0" algn="just">
              <a:spcBef>
                <a:spcPts val="0"/>
              </a:spcBef>
              <a:spcAft>
                <a:spcPts val="0"/>
              </a:spcAft>
              <a:buSzPts val="1600"/>
              <a:buChar char="●"/>
            </a:pPr>
            <a:r>
              <a:rPr lang="en" sz="1600"/>
              <a:t>Fast responses.</a:t>
            </a:r>
            <a:endParaRPr sz="1600"/>
          </a:p>
          <a:p>
            <a:pPr indent="0" lvl="0" marL="0" rtl="0" algn="just">
              <a:spcBef>
                <a:spcPts val="1200"/>
              </a:spcBef>
              <a:spcAft>
                <a:spcPts val="0"/>
              </a:spcAft>
              <a:buClr>
                <a:schemeClr val="dk2"/>
              </a:buClr>
              <a:buSzPts val="1100"/>
              <a:buFont typeface="Arial"/>
              <a:buNone/>
            </a:pPr>
            <a:r>
              <a:t/>
            </a:r>
            <a:endParaRPr sz="1600"/>
          </a:p>
          <a:p>
            <a:pPr indent="0" lvl="0" marL="0" rtl="0" algn="just">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461275" y="590750"/>
            <a:ext cx="6321600" cy="8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Random Forest vs SVM</a:t>
            </a:r>
            <a:endParaRPr sz="2500"/>
          </a:p>
        </p:txBody>
      </p:sp>
      <p:sp>
        <p:nvSpPr>
          <p:cNvPr id="115" name="Google Shape;115;p19"/>
          <p:cNvSpPr txBox="1"/>
          <p:nvPr>
            <p:ph idx="1" type="body"/>
          </p:nvPr>
        </p:nvSpPr>
        <p:spPr>
          <a:xfrm>
            <a:off x="394700" y="1602675"/>
            <a:ext cx="3749100" cy="3002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2"/>
              </a:buClr>
              <a:buSzPts val="1100"/>
              <a:buFont typeface="Arial"/>
              <a:buNone/>
            </a:pPr>
            <a:r>
              <a:rPr lang="en" sz="1600"/>
              <a:t>Random Forest is a popular machine learning algorithm that belongs to the supervised learning technique. It can be used for both classification and regression problems in ML. It is based on the concept of ensemble learning.</a:t>
            </a:r>
            <a:endParaRPr sz="1600"/>
          </a:p>
          <a:p>
            <a:pPr indent="0" lvl="0" marL="0" rtl="0" algn="just">
              <a:spcBef>
                <a:spcPts val="0"/>
              </a:spcBef>
              <a:spcAft>
                <a:spcPts val="1200"/>
              </a:spcAft>
              <a:buNone/>
            </a:pPr>
            <a:r>
              <a:t/>
            </a:r>
            <a:endParaRPr sz="1600"/>
          </a:p>
        </p:txBody>
      </p:sp>
      <p:sp>
        <p:nvSpPr>
          <p:cNvPr id="116" name="Google Shape;116;p19"/>
          <p:cNvSpPr txBox="1"/>
          <p:nvPr>
            <p:ph idx="2" type="body"/>
          </p:nvPr>
        </p:nvSpPr>
        <p:spPr>
          <a:xfrm>
            <a:off x="4853250" y="1450550"/>
            <a:ext cx="3795900" cy="30024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2"/>
              </a:buClr>
              <a:buSzPts val="1100"/>
              <a:buFont typeface="Arial"/>
              <a:buNone/>
            </a:pPr>
            <a:r>
              <a:rPr lang="en" sz="1600"/>
              <a:t>It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endParaRPr sz="1600"/>
          </a:p>
          <a:p>
            <a:pPr indent="0" lvl="0" marL="0" rtl="0" algn="just">
              <a:spcBef>
                <a:spcPts val="120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Accuracy of the Systems</a:t>
            </a:r>
            <a:endParaRPr>
              <a:solidFill>
                <a:srgbClr val="FF9900"/>
              </a:solidFill>
            </a:endParaRPr>
          </a:p>
        </p:txBody>
      </p:sp>
      <p:sp>
        <p:nvSpPr>
          <p:cNvPr id="122" name="Google Shape;122;p20"/>
          <p:cNvSpPr txBox="1"/>
          <p:nvPr>
            <p:ph idx="1" type="body"/>
          </p:nvPr>
        </p:nvSpPr>
        <p:spPr>
          <a:xfrm>
            <a:off x="2448675" y="2215375"/>
            <a:ext cx="6145200" cy="135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2100">
                <a:solidFill>
                  <a:srgbClr val="000000"/>
                </a:solidFill>
              </a:rPr>
              <a:t>The accuracy of these above mentioned systems are in the range of 70 - 80%.</a:t>
            </a:r>
            <a:endParaRPr sz="1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Proposed System</a:t>
            </a:r>
            <a:endParaRPr/>
          </a:p>
        </p:txBody>
      </p:sp>
      <p:sp>
        <p:nvSpPr>
          <p:cNvPr id="128" name="Google Shape;128;p21"/>
          <p:cNvSpPr txBox="1"/>
          <p:nvPr>
            <p:ph idx="2" type="body"/>
          </p:nvPr>
        </p:nvSpPr>
        <p:spPr>
          <a:xfrm>
            <a:off x="4939500" y="310825"/>
            <a:ext cx="3837000" cy="410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plan to use a combination of the above mentioned systems to obtain  better accuracy results. Namely:</a:t>
            </a:r>
            <a:endParaRPr/>
          </a:p>
          <a:p>
            <a:pPr indent="-342900" lvl="0" marL="457200" marR="0" rtl="0" algn="l">
              <a:lnSpc>
                <a:spcPct val="115000"/>
              </a:lnSpc>
              <a:spcBef>
                <a:spcPts val="1600"/>
              </a:spcBef>
              <a:spcAft>
                <a:spcPts val="0"/>
              </a:spcAft>
              <a:buSzPts val="1800"/>
              <a:buChar char="●"/>
            </a:pPr>
            <a:r>
              <a:rPr lang="en"/>
              <a:t>KNN Classifier</a:t>
            </a:r>
            <a:endParaRPr/>
          </a:p>
          <a:p>
            <a:pPr indent="-342900" lvl="0" marL="457200" marR="0" rtl="0" algn="l">
              <a:lnSpc>
                <a:spcPct val="115000"/>
              </a:lnSpc>
              <a:spcBef>
                <a:spcPts val="0"/>
              </a:spcBef>
              <a:spcAft>
                <a:spcPts val="0"/>
              </a:spcAft>
              <a:buSzPts val="1800"/>
              <a:buChar char="●"/>
            </a:pPr>
            <a:r>
              <a:rPr lang="en"/>
              <a:t>Logistic Regression</a:t>
            </a:r>
            <a:endParaRPr/>
          </a:p>
          <a:p>
            <a:pPr indent="-342900" lvl="0" marL="457200" marR="0" rtl="0" algn="l">
              <a:lnSpc>
                <a:spcPct val="115000"/>
              </a:lnSpc>
              <a:spcBef>
                <a:spcPts val="0"/>
              </a:spcBef>
              <a:spcAft>
                <a:spcPts val="0"/>
              </a:spcAft>
              <a:buSzPts val="1800"/>
              <a:buChar char="●"/>
            </a:pPr>
            <a:r>
              <a:rPr lang="en"/>
              <a:t>Support Vector Classification</a:t>
            </a:r>
            <a:endParaRPr/>
          </a:p>
          <a:p>
            <a:pPr indent="-342900" lvl="0" marL="457200" marR="0" rtl="0" algn="l">
              <a:lnSpc>
                <a:spcPct val="115000"/>
              </a:lnSpc>
              <a:spcBef>
                <a:spcPts val="0"/>
              </a:spcBef>
              <a:spcAft>
                <a:spcPts val="0"/>
              </a:spcAft>
              <a:buSzPts val="1800"/>
              <a:buChar char="●"/>
            </a:pPr>
            <a:r>
              <a:rPr lang="en"/>
              <a:t>Decision Tree Classification</a:t>
            </a:r>
            <a:endParaRPr/>
          </a:p>
          <a:p>
            <a:pPr indent="-342900" lvl="0" marL="457200" marR="0" rtl="0" algn="l">
              <a:lnSpc>
                <a:spcPct val="115000"/>
              </a:lnSpc>
              <a:spcBef>
                <a:spcPts val="0"/>
              </a:spcBef>
              <a:spcAft>
                <a:spcPts val="0"/>
              </a:spcAft>
              <a:buSzPts val="1800"/>
              <a:buChar char="●"/>
            </a:pPr>
            <a:r>
              <a:rPr lang="en"/>
              <a:t>Random Forest Classifier</a:t>
            </a:r>
            <a:endParaRPr/>
          </a:p>
          <a:p>
            <a:pPr indent="0" lvl="0" marL="0" marR="0" rtl="0" algn="l">
              <a:lnSpc>
                <a:spcPct val="115000"/>
              </a:lnSpc>
              <a:spcBef>
                <a:spcPts val="1600"/>
              </a:spcBef>
              <a:spcAft>
                <a:spcPts val="1600"/>
              </a:spcAft>
              <a:buNone/>
            </a:pPr>
            <a:r>
              <a:rPr lang="en"/>
              <a:t>We then compare the accuracy of each of these methods and take the readings of the most accurate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