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62" r:id="rId6"/>
    <p:sldId id="259"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1F5CB-CBD4-48E3-86F3-EF265DB5ABFA}" v="19" dt="2020-12-30T13:59:16.420"/>
    <p1510:client id="{82DACC31-F89D-4010-8C9A-AA26A0C89190}" v="204" dt="2020-12-31T06:49:22.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12/31/2020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12/31/2020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12/31/2020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6352" y="648802"/>
            <a:ext cx="9149247" cy="4379100"/>
          </a:xfrm>
        </p:spPr>
        <p:txBody>
          <a:bodyPr/>
          <a:lstStyle/>
          <a:p>
            <a:r>
              <a:rPr lang="en-US" b="0" dirty="0">
                <a:solidFill>
                  <a:schemeClr val="bg1"/>
                </a:solidFill>
                <a:latin typeface="Roboto"/>
                <a:ea typeface="Roboto"/>
                <a:cs typeface="Roboto"/>
              </a:rPr>
              <a:t>Rainfall Prediction Using Hybrid Adaptive Neuro Fuzzy Inference System (ANFIS) and Genetic Algorithm</a:t>
            </a:r>
            <a:endParaRPr lang="en-US" dirty="0">
              <a:solidFill>
                <a:schemeClr val="bg1"/>
              </a:solidFill>
            </a:endParaRPr>
          </a:p>
        </p:txBody>
      </p:sp>
      <p:sp>
        <p:nvSpPr>
          <p:cNvPr id="3" name="Subtitle 2"/>
          <p:cNvSpPr>
            <a:spLocks noGrp="1"/>
          </p:cNvSpPr>
          <p:nvPr>
            <p:ph type="subTitle" idx="1"/>
          </p:nvPr>
        </p:nvSpPr>
        <p:spPr>
          <a:xfrm>
            <a:off x="1154955" y="4777380"/>
            <a:ext cx="8825658" cy="558708"/>
          </a:xfrm>
        </p:spPr>
        <p:txBody>
          <a:bodyPr/>
          <a:lstStyle/>
          <a:p>
            <a:endParaRPr lang="en-US"/>
          </a:p>
        </p:txBody>
      </p:sp>
    </p:spTree>
    <p:extLst>
      <p:ext uri="{BB962C8B-B14F-4D97-AF65-F5344CB8AC3E}">
        <p14:creationId xmlns:p14="http://schemas.microsoft.com/office/powerpoint/2010/main" val="35632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1C8C-D049-4596-8A8B-E644FF796B64}"/>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804DC35-F587-44B4-9D97-E5E783E6B598}"/>
              </a:ext>
            </a:extLst>
          </p:cNvPr>
          <p:cNvSpPr>
            <a:spLocks noGrp="1"/>
          </p:cNvSpPr>
          <p:nvPr>
            <p:ph idx="1"/>
          </p:nvPr>
        </p:nvSpPr>
        <p:spPr>
          <a:xfrm>
            <a:off x="1154954" y="2603500"/>
            <a:ext cx="10409816" cy="4469063"/>
          </a:xfrm>
        </p:spPr>
        <p:txBody>
          <a:bodyPr vert="horz" lIns="91440" tIns="45720" rIns="91440" bIns="45720" rtlCol="0" anchor="t">
            <a:normAutofit/>
          </a:bodyPr>
          <a:lstStyle/>
          <a:p>
            <a:endParaRPr lang="en-US" sz="2800" dirty="0">
              <a:ea typeface="+mn-lt"/>
              <a:cs typeface="+mn-lt"/>
            </a:endParaRPr>
          </a:p>
          <a:p>
            <a:endParaRPr lang="en-US" sz="2800" dirty="0">
              <a:ea typeface="+mn-lt"/>
              <a:cs typeface="+mn-lt"/>
            </a:endParaRPr>
          </a:p>
          <a:p>
            <a:r>
              <a:rPr lang="en-US" sz="2800">
                <a:ea typeface="+mn-lt"/>
                <a:cs typeface="+mn-lt"/>
              </a:rPr>
              <a:t>Rainfall data is an important aspect in the field of agriculture. In agriculture, rainfall data is used to determine the planting season and plant species suitable for planting</a:t>
            </a:r>
            <a:endParaRPr lang="en-US" sz="2800"/>
          </a:p>
        </p:txBody>
      </p:sp>
    </p:spTree>
    <p:extLst>
      <p:ext uri="{BB962C8B-B14F-4D97-AF65-F5344CB8AC3E}">
        <p14:creationId xmlns:p14="http://schemas.microsoft.com/office/powerpoint/2010/main" val="8652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4745-0D1C-40FD-B108-6A3B29025A39}"/>
              </a:ext>
            </a:extLst>
          </p:cNvPr>
          <p:cNvSpPr>
            <a:spLocks noGrp="1"/>
          </p:cNvSpPr>
          <p:nvPr>
            <p:ph type="title"/>
          </p:nvPr>
        </p:nvSpPr>
        <p:spPr/>
        <p:txBody>
          <a:bodyPr/>
          <a:lstStyle/>
          <a:p>
            <a:r>
              <a:rPr lang="en-US">
                <a:ea typeface="+mj-lt"/>
                <a:cs typeface="+mj-lt"/>
              </a:rPr>
              <a:t>METHODOLOGY</a:t>
            </a:r>
            <a:endParaRPr lang="en-US"/>
          </a:p>
        </p:txBody>
      </p:sp>
      <p:sp>
        <p:nvSpPr>
          <p:cNvPr id="6" name="Picture Placeholder 5">
            <a:extLst>
              <a:ext uri="{FF2B5EF4-FFF2-40B4-BE49-F238E27FC236}">
                <a16:creationId xmlns:a16="http://schemas.microsoft.com/office/drawing/2014/main" id="{462A0CD8-5F56-49D8-BA20-15309BD62D48}"/>
              </a:ext>
            </a:extLst>
          </p:cNvPr>
          <p:cNvSpPr>
            <a:spLocks noGrp="1"/>
          </p:cNvSpPr>
          <p:nvPr>
            <p:ph idx="1"/>
          </p:nvPr>
        </p:nvSpPr>
        <p:spPr/>
        <p:txBody>
          <a:bodyPr vert="horz" lIns="91440" tIns="45720" rIns="91440" bIns="45720" rtlCol="0" anchor="t">
            <a:normAutofit/>
          </a:bodyPr>
          <a:lstStyle/>
          <a:p>
            <a:r>
              <a:rPr lang="en-US" sz="2400" b="1" u="sng">
                <a:ea typeface="+mn-lt"/>
                <a:cs typeface="+mn-lt"/>
              </a:rPr>
              <a:t>Modeling of Sugeno Fuzzy Inference System (FIS)</a:t>
            </a:r>
            <a:endParaRPr lang="en-US" sz="2400" b="1" u="sng"/>
          </a:p>
        </p:txBody>
      </p:sp>
      <p:sp>
        <p:nvSpPr>
          <p:cNvPr id="5" name="Content Placeholder 4">
            <a:extLst>
              <a:ext uri="{FF2B5EF4-FFF2-40B4-BE49-F238E27FC236}">
                <a16:creationId xmlns:a16="http://schemas.microsoft.com/office/drawing/2014/main" id="{A6B60CBD-82A1-46E5-B96B-B3FCAFF4DD5E}"/>
              </a:ext>
            </a:extLst>
          </p:cNvPr>
          <p:cNvSpPr>
            <a:spLocks noGrp="1"/>
          </p:cNvSpPr>
          <p:nvPr>
            <p:ph type="body" sz="half" idx="4294967295"/>
          </p:nvPr>
        </p:nvSpPr>
        <p:spPr>
          <a:xfrm>
            <a:off x="2118986" y="3667539"/>
            <a:ext cx="9054557" cy="3333814"/>
          </a:xfrm>
        </p:spPr>
        <p:txBody>
          <a:bodyPr vert="horz" lIns="91440" tIns="45720" rIns="91440" bIns="45720" rtlCol="0" anchor="t">
            <a:noAutofit/>
          </a:bodyPr>
          <a:lstStyle/>
          <a:p>
            <a:r>
              <a:rPr lang="en-US" sz="2400">
                <a:ea typeface="+mn-lt"/>
                <a:cs typeface="+mn-lt"/>
              </a:rPr>
              <a:t>Before calculating the Sugeno FIS, it needs to determine the range of parameter value of data that will be used as input criteria for rainfall prediction</a:t>
            </a:r>
            <a:endParaRPr lang="en-US" sz="2400"/>
          </a:p>
        </p:txBody>
      </p:sp>
    </p:spTree>
    <p:extLst>
      <p:ext uri="{BB962C8B-B14F-4D97-AF65-F5344CB8AC3E}">
        <p14:creationId xmlns:p14="http://schemas.microsoft.com/office/powerpoint/2010/main" val="90501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1D2F-D87D-4803-923F-9893E762E9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997EAB-2821-4AFF-9173-246A8E880029}"/>
              </a:ext>
            </a:extLst>
          </p:cNvPr>
          <p:cNvSpPr>
            <a:spLocks noGrp="1"/>
          </p:cNvSpPr>
          <p:nvPr>
            <p:ph idx="1"/>
          </p:nvPr>
        </p:nvSpPr>
        <p:spPr>
          <a:xfrm>
            <a:off x="1154954" y="2603500"/>
            <a:ext cx="9358015" cy="3416300"/>
          </a:xfrm>
        </p:spPr>
        <p:txBody>
          <a:bodyPr vert="horz" lIns="91440" tIns="45720" rIns="91440" bIns="45720" rtlCol="0" anchor="t">
            <a:normAutofit/>
          </a:bodyPr>
          <a:lstStyle/>
          <a:p>
            <a:r>
              <a:rPr lang="en-US" sz="2400" b="1" u="sng">
                <a:ea typeface="+mn-lt"/>
                <a:cs typeface="+mn-lt"/>
              </a:rPr>
              <a:t>Modeling Adaptive Neuro-Fuzzy Inference System (ANFIS</a:t>
            </a:r>
            <a:endParaRPr lang="en-US" sz="2400" b="1" u="sng"/>
          </a:p>
        </p:txBody>
      </p:sp>
      <p:sp>
        <p:nvSpPr>
          <p:cNvPr id="4" name="TextBox 3">
            <a:extLst>
              <a:ext uri="{FF2B5EF4-FFF2-40B4-BE49-F238E27FC236}">
                <a16:creationId xmlns:a16="http://schemas.microsoft.com/office/drawing/2014/main" id="{D6B7DED8-F822-4347-87E1-66A6F338849C}"/>
              </a:ext>
            </a:extLst>
          </p:cNvPr>
          <p:cNvSpPr txBox="1"/>
          <p:nvPr/>
        </p:nvSpPr>
        <p:spPr>
          <a:xfrm>
            <a:off x="1488510" y="3200400"/>
            <a:ext cx="1002917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ea typeface="+mn-lt"/>
              <a:cs typeface="+mn-lt"/>
            </a:endParaRPr>
          </a:p>
          <a:p>
            <a:r>
              <a:rPr lang="en-US" sz="2800">
                <a:ea typeface="+mn-lt"/>
                <a:cs typeface="+mn-lt"/>
              </a:rPr>
              <a:t>The modeling of Adaptive Neuro-Fuzzy Inference System (ANFIS) begins by determining the parameters of ANFIS include the learning rate and the number of epoch or a stage direction of learning that takes place in the adaptive network, e.g. one step toward learning called the epoch</a:t>
            </a:r>
            <a:endParaRPr lang="en-US" sz="2800"/>
          </a:p>
        </p:txBody>
      </p:sp>
    </p:spTree>
    <p:extLst>
      <p:ext uri="{BB962C8B-B14F-4D97-AF65-F5344CB8AC3E}">
        <p14:creationId xmlns:p14="http://schemas.microsoft.com/office/powerpoint/2010/main" val="336165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D674E-C268-4005-A011-1039C9E881B7}"/>
              </a:ext>
            </a:extLst>
          </p:cNvPr>
          <p:cNvSpPr>
            <a:spLocks noGrp="1"/>
          </p:cNvSpPr>
          <p:nvPr>
            <p:ph idx="1"/>
          </p:nvPr>
        </p:nvSpPr>
        <p:spPr/>
        <p:txBody>
          <a:bodyPr vert="horz" lIns="91440" tIns="45720" rIns="91440" bIns="45720" rtlCol="0" anchor="t">
            <a:normAutofit/>
          </a:bodyPr>
          <a:lstStyle/>
          <a:p>
            <a:r>
              <a:rPr lang="en-US" sz="2800" b="1" u="sng">
                <a:ea typeface="+mn-lt"/>
                <a:cs typeface="+mn-lt"/>
              </a:rPr>
              <a:t>Modeling Hybrid ANFIS-GA</a:t>
            </a:r>
            <a:endParaRPr lang="en-US" sz="2800" b="1" u="sng"/>
          </a:p>
        </p:txBody>
      </p:sp>
      <p:sp>
        <p:nvSpPr>
          <p:cNvPr id="4" name="TextBox 3">
            <a:extLst>
              <a:ext uri="{FF2B5EF4-FFF2-40B4-BE49-F238E27FC236}">
                <a16:creationId xmlns:a16="http://schemas.microsoft.com/office/drawing/2014/main" id="{3A397CC9-0C7C-46D5-B00F-96126BB89F1F}"/>
              </a:ext>
            </a:extLst>
          </p:cNvPr>
          <p:cNvSpPr txBox="1"/>
          <p:nvPr/>
        </p:nvSpPr>
        <p:spPr>
          <a:xfrm>
            <a:off x="1926921" y="3200400"/>
            <a:ext cx="816070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ea typeface="+mn-lt"/>
              <a:cs typeface="+mn-lt"/>
            </a:endParaRPr>
          </a:p>
          <a:p>
            <a:r>
              <a:rPr lang="en-US" sz="2800">
                <a:ea typeface="+mn-lt"/>
                <a:cs typeface="+mn-lt"/>
              </a:rPr>
              <a:t>The initial step before the process determines the genetic algorithm chromosome representation. A chromosome is a representation of solution that is encoded into a character called genes</a:t>
            </a:r>
            <a:endParaRPr lang="en-US" sz="2800"/>
          </a:p>
        </p:txBody>
      </p:sp>
    </p:spTree>
    <p:extLst>
      <p:ext uri="{BB962C8B-B14F-4D97-AF65-F5344CB8AC3E}">
        <p14:creationId xmlns:p14="http://schemas.microsoft.com/office/powerpoint/2010/main" val="183955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828F-4E7F-4DE7-8C9D-E2C1B4E7AFE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5039BB2-4FA9-478C-9236-1F7B18FD3772}"/>
              </a:ext>
            </a:extLst>
          </p:cNvPr>
          <p:cNvSpPr>
            <a:spLocks noGrp="1"/>
          </p:cNvSpPr>
          <p:nvPr>
            <p:ph idx="1"/>
          </p:nvPr>
        </p:nvSpPr>
        <p:spPr>
          <a:xfrm>
            <a:off x="1008818" y="2488679"/>
            <a:ext cx="9890370" cy="4209614"/>
          </a:xfrm>
        </p:spPr>
        <p:txBody>
          <a:bodyPr vert="horz" lIns="91440" tIns="45720" rIns="91440" bIns="45720" rtlCol="0" anchor="t">
            <a:normAutofit/>
          </a:bodyPr>
          <a:lstStyle/>
          <a:p>
            <a:r>
              <a:rPr lang="en-US" sz="2400" dirty="0">
                <a:ea typeface="+mn-lt"/>
                <a:cs typeface="+mn-lt"/>
              </a:rPr>
              <a:t>With two optimization process in the boundaries of membership function with genetic algorithm and the training process with ANFIS, RMSE values obtained from the rainfall prediction becomes lower. It can be concluded that the results of rainfall prediction using the hybrid method ANFIS-GA produce smaller RMSE compared to the previous methods such as GSTAR-SUR, Tsukamoto FIS, and hybrid Tsukamoto FIS with GA. This prediction result can be used to determine the potato growing season, especially in Tengger. Research about determining to grow season for potatoes based on rainfall prediction using ANFIS-GA with two input parameters will do for future research.</a:t>
            </a:r>
            <a:endParaRPr lang="en-US" sz="2400" dirty="0"/>
          </a:p>
        </p:txBody>
      </p:sp>
    </p:spTree>
    <p:extLst>
      <p:ext uri="{BB962C8B-B14F-4D97-AF65-F5344CB8AC3E}">
        <p14:creationId xmlns:p14="http://schemas.microsoft.com/office/powerpoint/2010/main" val="331955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CD39-AF81-4D74-B681-3C99B0911BEF}"/>
              </a:ext>
            </a:extLst>
          </p:cNvPr>
          <p:cNvSpPr>
            <a:spLocks noGrp="1"/>
          </p:cNvSpPr>
          <p:nvPr>
            <p:ph type="title"/>
          </p:nvPr>
        </p:nvSpPr>
        <p:spPr/>
        <p:txBody>
          <a:bodyPr/>
          <a:lstStyle/>
          <a:p>
            <a:r>
              <a:rPr lang="en-US"/>
              <a:t>Reference </a:t>
            </a:r>
          </a:p>
        </p:txBody>
      </p:sp>
      <p:sp>
        <p:nvSpPr>
          <p:cNvPr id="3" name="Content Placeholder 2">
            <a:extLst>
              <a:ext uri="{FF2B5EF4-FFF2-40B4-BE49-F238E27FC236}">
                <a16:creationId xmlns:a16="http://schemas.microsoft.com/office/drawing/2014/main" id="{DDCC2959-6AA8-4BFB-9F23-F54E3CBF2E14}"/>
              </a:ext>
            </a:extLst>
          </p:cNvPr>
          <p:cNvSpPr>
            <a:spLocks noGrp="1"/>
          </p:cNvSpPr>
          <p:nvPr>
            <p:ph idx="1"/>
          </p:nvPr>
        </p:nvSpPr>
        <p:spPr/>
        <p:txBody>
          <a:bodyPr vert="horz" lIns="91440" tIns="45720" rIns="91440" bIns="45720" rtlCol="0" anchor="t">
            <a:normAutofit/>
          </a:bodyPr>
          <a:lstStyle/>
          <a:p>
            <a:r>
              <a:rPr lang="en-US">
                <a:ea typeface="+mn-lt"/>
                <a:cs typeface="+mn-lt"/>
              </a:rPr>
              <a:t>Source: </a:t>
            </a:r>
            <a:r>
              <a:rPr lang="en-US" dirty="0">
                <a:ea typeface="+mn-lt"/>
                <a:cs typeface="+mn-lt"/>
              </a:rPr>
              <a:t>https://www.researchgate.net/profile/Wayan_Mahmudy/publication/319900666_Rainfall_Prediction_Using_Hybrid_Adaptive_Neuro_Fuzzy_Inference_System_ANFIS_and_Genetic_Algorithm/links/59c0ad99458515e9cfd59111/Rainfall-Prediction-Using-Hybrid-Adaptive-Neuro-Fuzzy-Inference-System-ANFIS-and-Genetic-Algorithm.pdf</a:t>
            </a:r>
            <a:endParaRPr lang="en-US" dirty="0"/>
          </a:p>
        </p:txBody>
      </p:sp>
    </p:spTree>
    <p:extLst>
      <p:ext uri="{BB962C8B-B14F-4D97-AF65-F5344CB8AC3E}">
        <p14:creationId xmlns:p14="http://schemas.microsoft.com/office/powerpoint/2010/main" val="1417464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TF00001243</Template>
  <TotalTime>9</TotalTime>
  <Words>286</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Roboto</vt:lpstr>
      <vt:lpstr>Wingdings 3</vt:lpstr>
      <vt:lpstr>Ion Boardroom</vt:lpstr>
      <vt:lpstr>Rainfall Prediction Using Hybrid Adaptive Neuro Fuzzy Inference System (ANFIS) and Genetic Algorithm</vt:lpstr>
      <vt:lpstr>INTRODUCTION</vt:lpstr>
      <vt:lpstr>METHODOLOGY</vt:lpstr>
      <vt:lpstr>PowerPoint Presentation</vt:lpstr>
      <vt:lpstr>PowerPoint Presentation</vt:lpstr>
      <vt:lpstr>CONCLUSION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Ajay karthik k</cp:lastModifiedBy>
  <cp:revision>86</cp:revision>
  <dcterms:created xsi:type="dcterms:W3CDTF">2015-09-22T16:57:55Z</dcterms:created>
  <dcterms:modified xsi:type="dcterms:W3CDTF">2020-12-31T07:22:59Z</dcterms:modified>
</cp:coreProperties>
</file>