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a1a56982a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a1a56982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a1a56982a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a1a56982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26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000000"/>
                </a:solidFill>
              </a:rPr>
              <a:t>Comparison of random forests and support vector machine for rainfall forecasting</a:t>
            </a:r>
            <a:endParaRPr sz="4000">
              <a:solidFill>
                <a:srgbClr val="000000"/>
              </a:solidFill>
            </a:endParaRPr>
          </a:p>
        </p:txBody>
      </p:sp>
      <p:sp>
        <p:nvSpPr>
          <p:cNvPr id="73" name="Google Shape;73;p13"/>
          <p:cNvSpPr txBox="1"/>
          <p:nvPr/>
        </p:nvSpPr>
        <p:spPr>
          <a:xfrm>
            <a:off x="2471850" y="4233200"/>
            <a:ext cx="6231300" cy="5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74" name="Google Shape;74;p13"/>
          <p:cNvSpPr txBox="1"/>
          <p:nvPr/>
        </p:nvSpPr>
        <p:spPr>
          <a:xfrm>
            <a:off x="2354075" y="3926150"/>
            <a:ext cx="6433500" cy="7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Quoc Bao Pham, Tao-Chang Yang &amp; Chen-Min Kuo</a:t>
            </a:r>
            <a:endParaRPr sz="18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8" name="Shape 78"/>
        <p:cNvGrpSpPr/>
        <p:nvPr/>
      </p:nvGrpSpPr>
      <p:grpSpPr>
        <a:xfrm>
          <a:off x="0" y="0"/>
          <a:ext cx="0" cy="0"/>
          <a:chOff x="0" y="0"/>
          <a:chExt cx="0" cy="0"/>
        </a:xfrm>
      </p:grpSpPr>
      <p:sp>
        <p:nvSpPr>
          <p:cNvPr id="79" name="Google Shape;79;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80" name="Google Shape;80;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just">
              <a:spcBef>
                <a:spcPts val="0"/>
              </a:spcBef>
              <a:spcAft>
                <a:spcPts val="1600"/>
              </a:spcAft>
              <a:buNone/>
            </a:pPr>
            <a:r>
              <a:rPr b="1" lang="en"/>
              <a:t>This study aims to compare two machine learning techniques, random forests (RF) and support vector machine (SVM), for real-time radar-derived rainfall forecasting.</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 Random Forest</a:t>
            </a:r>
            <a:endParaRPr/>
          </a:p>
        </p:txBody>
      </p:sp>
      <p:sp>
        <p:nvSpPr>
          <p:cNvPr id="86" name="Google Shape;86;p15"/>
          <p:cNvSpPr txBox="1"/>
          <p:nvPr>
            <p:ph idx="1" type="body"/>
          </p:nvPr>
        </p:nvSpPr>
        <p:spPr>
          <a:xfrm>
            <a:off x="2400250" y="1211350"/>
            <a:ext cx="6192000" cy="3325200"/>
          </a:xfrm>
          <a:prstGeom prst="rect">
            <a:avLst/>
          </a:prstGeom>
        </p:spPr>
        <p:txBody>
          <a:bodyPr anchorCtr="0" anchor="t" bIns="91425" lIns="91425" spcFirstLastPara="1" rIns="91425" wrap="square" tIns="91425">
            <a:noAutofit/>
          </a:bodyPr>
          <a:lstStyle/>
          <a:p>
            <a:pPr indent="-330200" lvl="0" marL="457200" marR="0" rtl="0" algn="just">
              <a:lnSpc>
                <a:spcPct val="115000"/>
              </a:lnSpc>
              <a:spcBef>
                <a:spcPts val="0"/>
              </a:spcBef>
              <a:spcAft>
                <a:spcPts val="0"/>
              </a:spcAft>
              <a:buSzPts val="1600"/>
              <a:buChar char="●"/>
            </a:pPr>
            <a:r>
              <a:rPr lang="en" sz="1600"/>
              <a:t>Random Forest is a popular machine learning algorithm that belongs to the supervised learning technique. It can be used for both classification and regression problems in ML. It is based on the concept of ensemble learning.</a:t>
            </a:r>
            <a:endParaRPr sz="1600"/>
          </a:p>
          <a:p>
            <a:pPr indent="-330200" lvl="0" marL="457200" marR="0" rtl="0" algn="just">
              <a:lnSpc>
                <a:spcPct val="115000"/>
              </a:lnSpc>
              <a:spcBef>
                <a:spcPts val="1200"/>
              </a:spcBef>
              <a:spcAft>
                <a:spcPts val="1200"/>
              </a:spcAft>
              <a:buSzPts val="1600"/>
              <a:buChar char="●"/>
            </a:pPr>
            <a:r>
              <a:rPr lang="en" sz="1600"/>
              <a:t>It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1583750" y="575950"/>
            <a:ext cx="71382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 Random Forest (Working)</a:t>
            </a:r>
            <a:endParaRPr/>
          </a:p>
        </p:txBody>
      </p:sp>
      <p:sp>
        <p:nvSpPr>
          <p:cNvPr id="92" name="Google Shape;92;p16"/>
          <p:cNvSpPr txBox="1"/>
          <p:nvPr>
            <p:ph idx="1" type="body"/>
          </p:nvPr>
        </p:nvSpPr>
        <p:spPr>
          <a:xfrm>
            <a:off x="1583750" y="1211350"/>
            <a:ext cx="7008600" cy="3325200"/>
          </a:xfrm>
          <a:prstGeom prst="rect">
            <a:avLst/>
          </a:prstGeom>
        </p:spPr>
        <p:txBody>
          <a:bodyPr anchorCtr="0" anchor="t" bIns="91425" lIns="91425" spcFirstLastPara="1" rIns="91425" wrap="square" tIns="91425">
            <a:noAutofit/>
          </a:bodyPr>
          <a:lstStyle/>
          <a:p>
            <a:pPr indent="-330200" lvl="0" marL="457200" marR="0" rtl="0" algn="just">
              <a:lnSpc>
                <a:spcPct val="115000"/>
              </a:lnSpc>
              <a:spcBef>
                <a:spcPts val="0"/>
              </a:spcBef>
              <a:spcAft>
                <a:spcPts val="0"/>
              </a:spcAft>
              <a:buSzPts val="1600"/>
              <a:buChar char="●"/>
            </a:pPr>
            <a:r>
              <a:rPr lang="en" sz="1600"/>
              <a:t>Select random K data points from the training set.</a:t>
            </a:r>
            <a:endParaRPr sz="1600"/>
          </a:p>
          <a:p>
            <a:pPr indent="-330200" lvl="0" marL="457200" marR="0" rtl="0" algn="just">
              <a:lnSpc>
                <a:spcPct val="115000"/>
              </a:lnSpc>
              <a:spcBef>
                <a:spcPts val="1200"/>
              </a:spcBef>
              <a:spcAft>
                <a:spcPts val="0"/>
              </a:spcAft>
              <a:buSzPts val="1600"/>
              <a:buChar char="●"/>
            </a:pPr>
            <a:r>
              <a:rPr lang="en" sz="1600"/>
              <a:t>Build the decision trees associated with the selected data points (Subsets).</a:t>
            </a:r>
            <a:endParaRPr sz="1600"/>
          </a:p>
          <a:p>
            <a:pPr indent="-330200" lvl="0" marL="457200" marR="0" rtl="0" algn="just">
              <a:lnSpc>
                <a:spcPct val="115000"/>
              </a:lnSpc>
              <a:spcBef>
                <a:spcPts val="1200"/>
              </a:spcBef>
              <a:spcAft>
                <a:spcPts val="0"/>
              </a:spcAft>
              <a:buSzPts val="1600"/>
              <a:buChar char="●"/>
            </a:pPr>
            <a:r>
              <a:rPr lang="en" sz="1600"/>
              <a:t>Choose the number N for decision trees that you want to build.</a:t>
            </a:r>
            <a:endParaRPr sz="1600"/>
          </a:p>
          <a:p>
            <a:pPr indent="-330200" lvl="0" marL="457200" marR="0" rtl="0" algn="just">
              <a:lnSpc>
                <a:spcPct val="115000"/>
              </a:lnSpc>
              <a:spcBef>
                <a:spcPts val="1200"/>
              </a:spcBef>
              <a:spcAft>
                <a:spcPts val="1200"/>
              </a:spcAft>
              <a:buSzPts val="1600"/>
              <a:buChar char="●"/>
            </a:pPr>
            <a:r>
              <a:rPr lang="en" sz="1600"/>
              <a:t>For new data points, find the predictions of each decision tree, and assign the new data points to the category that wins the majority votes.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a:t>
            </a:r>
            <a:endParaRPr/>
          </a:p>
        </p:txBody>
      </p:sp>
      <p:sp>
        <p:nvSpPr>
          <p:cNvPr id="98" name="Google Shape;98;p17"/>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Using Random Forests</a:t>
            </a:r>
            <a:endParaRPr b="1" sz="2100">
              <a:solidFill>
                <a:schemeClr val="dk1"/>
              </a:solidFill>
            </a:endParaRPr>
          </a:p>
          <a:p>
            <a:pPr indent="-330200" lvl="0" marL="457200" rtl="0" algn="l">
              <a:spcBef>
                <a:spcPts val="1600"/>
              </a:spcBef>
              <a:spcAft>
                <a:spcPts val="0"/>
              </a:spcAft>
              <a:buSzPts val="1600"/>
              <a:buChar char="●"/>
            </a:pPr>
            <a:r>
              <a:rPr lang="en" sz="1600"/>
              <a:t>In the dry season we get an accuracy of around 75%.</a:t>
            </a:r>
            <a:endParaRPr sz="1600"/>
          </a:p>
          <a:p>
            <a:pPr indent="-330200" lvl="0" marL="457200" rtl="0" algn="l">
              <a:spcBef>
                <a:spcPts val="1200"/>
              </a:spcBef>
              <a:spcAft>
                <a:spcPts val="1200"/>
              </a:spcAft>
              <a:buSzPts val="1600"/>
              <a:buChar char="●"/>
            </a:pPr>
            <a:r>
              <a:rPr lang="en" sz="1600"/>
              <a:t>In the wet season we can get an </a:t>
            </a:r>
            <a:r>
              <a:rPr lang="en" sz="1600"/>
              <a:t>accuracy</a:t>
            </a:r>
            <a:r>
              <a:rPr lang="en" sz="1600"/>
              <a:t> of around 79%.</a:t>
            </a:r>
            <a:endParaRPr sz="1600"/>
          </a:p>
        </p:txBody>
      </p:sp>
      <p:sp>
        <p:nvSpPr>
          <p:cNvPr id="99" name="Google Shape;99;p17"/>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Using SVM</a:t>
            </a:r>
            <a:endParaRPr b="1" sz="2100">
              <a:solidFill>
                <a:schemeClr val="dk1"/>
              </a:solidFill>
            </a:endParaRPr>
          </a:p>
          <a:p>
            <a:pPr indent="-330200" lvl="0" marL="457200" rtl="0" algn="l">
              <a:spcBef>
                <a:spcPts val="1600"/>
              </a:spcBef>
              <a:spcAft>
                <a:spcPts val="0"/>
              </a:spcAft>
              <a:buSzPts val="1600"/>
              <a:buChar char="●"/>
            </a:pPr>
            <a:r>
              <a:rPr lang="en" sz="1600"/>
              <a:t>In the dry season we get an accuracy of 72%.</a:t>
            </a:r>
            <a:endParaRPr sz="1600"/>
          </a:p>
          <a:p>
            <a:pPr indent="-330200" lvl="0" marL="457200" rtl="0" algn="l">
              <a:spcBef>
                <a:spcPts val="1200"/>
              </a:spcBef>
              <a:spcAft>
                <a:spcPts val="1200"/>
              </a:spcAft>
              <a:buSzPts val="1600"/>
              <a:buChar char="●"/>
            </a:pPr>
            <a:r>
              <a:rPr lang="en" sz="1600"/>
              <a:t>In the wet season we get an accuracy of 74%.</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a:t>
            </a:r>
            <a:endParaRPr/>
          </a:p>
        </p:txBody>
      </p:sp>
      <p:sp>
        <p:nvSpPr>
          <p:cNvPr id="105" name="Google Shape;105;p18"/>
          <p:cNvSpPr txBox="1"/>
          <p:nvPr>
            <p:ph idx="1" type="body"/>
          </p:nvPr>
        </p:nvSpPr>
        <p:spPr>
          <a:xfrm>
            <a:off x="2400300" y="1154500"/>
            <a:ext cx="6321600" cy="3450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Random Forest is capable of performing both classification and regression.</a:t>
            </a:r>
            <a:endParaRPr sz="1600"/>
          </a:p>
          <a:p>
            <a:pPr indent="-330200" lvl="0" marL="457200" marR="0" rtl="0" algn="l">
              <a:lnSpc>
                <a:spcPct val="115000"/>
              </a:lnSpc>
              <a:spcBef>
                <a:spcPts val="1200"/>
              </a:spcBef>
              <a:spcAft>
                <a:spcPts val="0"/>
              </a:spcAft>
              <a:buSzPts val="1600"/>
              <a:buChar char="●"/>
            </a:pPr>
            <a:r>
              <a:rPr lang="en" sz="1600"/>
              <a:t>Random Forest</a:t>
            </a:r>
            <a:r>
              <a:rPr lang="en" sz="1600"/>
              <a:t> is capable of handling large datasets with high dimensionality.</a:t>
            </a:r>
            <a:endParaRPr sz="1600"/>
          </a:p>
          <a:p>
            <a:pPr indent="-330200" lvl="0" marL="457200" marR="0" rtl="0" algn="l">
              <a:lnSpc>
                <a:spcPct val="115000"/>
              </a:lnSpc>
              <a:spcBef>
                <a:spcPts val="1200"/>
              </a:spcBef>
              <a:spcAft>
                <a:spcPts val="0"/>
              </a:spcAft>
              <a:buSzPts val="1600"/>
              <a:buChar char="●"/>
            </a:pPr>
            <a:r>
              <a:rPr lang="en" sz="1600"/>
              <a:t>Random Forest</a:t>
            </a:r>
            <a:r>
              <a:rPr lang="en" sz="1600"/>
              <a:t> enhances the accuracy of the model and prevents the overfitting issue.</a:t>
            </a:r>
            <a:endParaRPr sz="1600"/>
          </a:p>
          <a:p>
            <a:pPr indent="-330200" lvl="0" marL="457200" marR="0" rtl="0" algn="l">
              <a:lnSpc>
                <a:spcPct val="115000"/>
              </a:lnSpc>
              <a:spcBef>
                <a:spcPts val="1200"/>
              </a:spcBef>
              <a:spcAft>
                <a:spcPts val="0"/>
              </a:spcAft>
              <a:buSzPts val="1600"/>
              <a:buChar char="●"/>
            </a:pPr>
            <a:r>
              <a:rPr lang="en" sz="1600"/>
              <a:t>SVM is effective in cases where the number of dimensions is greater than the number of samples.</a:t>
            </a:r>
            <a:endParaRPr sz="1600"/>
          </a:p>
          <a:p>
            <a:pPr indent="-330200" lvl="0" marL="457200" marR="0" rtl="0" algn="l">
              <a:lnSpc>
                <a:spcPct val="115000"/>
              </a:lnSpc>
              <a:spcBef>
                <a:spcPts val="1200"/>
              </a:spcBef>
              <a:spcAft>
                <a:spcPts val="1200"/>
              </a:spcAft>
              <a:buSzPts val="1600"/>
              <a:buChar char="●"/>
            </a:pPr>
            <a:r>
              <a:rPr lang="en" sz="1600"/>
              <a:t>SVM is relatively memory efficient.</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Disadvantages</a:t>
            </a:r>
            <a:endParaRPr/>
          </a:p>
        </p:txBody>
      </p:sp>
      <p:sp>
        <p:nvSpPr>
          <p:cNvPr id="111" name="Google Shape;111;p19"/>
          <p:cNvSpPr txBox="1"/>
          <p:nvPr>
            <p:ph idx="1" type="body"/>
          </p:nvPr>
        </p:nvSpPr>
        <p:spPr>
          <a:xfrm>
            <a:off x="2400297" y="1602675"/>
            <a:ext cx="6321600" cy="30024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SzPts val="1600"/>
              <a:buChar char="●"/>
            </a:pPr>
            <a:r>
              <a:rPr lang="en" sz="1600"/>
              <a:t>Although random forest (RF) can be used for both classification and regression tasks, it is not more suitable for regression tasks.</a:t>
            </a:r>
            <a:endParaRPr sz="1600"/>
          </a:p>
          <a:p>
            <a:pPr indent="-330200" lvl="0" marL="457200" marR="0" rtl="0" algn="l">
              <a:lnSpc>
                <a:spcPct val="115000"/>
              </a:lnSpc>
              <a:spcBef>
                <a:spcPts val="1200"/>
              </a:spcBef>
              <a:spcAft>
                <a:spcPts val="0"/>
              </a:spcAft>
              <a:buSzPts val="1600"/>
              <a:buChar char="●"/>
            </a:pPr>
            <a:r>
              <a:rPr lang="en" sz="1600"/>
              <a:t>For very large data sets, the size of the trees can take up a lot of memory.</a:t>
            </a:r>
            <a:endParaRPr sz="1600"/>
          </a:p>
          <a:p>
            <a:pPr indent="-330200" lvl="0" marL="457200" marR="0" rtl="0" algn="l">
              <a:lnSpc>
                <a:spcPct val="115000"/>
              </a:lnSpc>
              <a:spcBef>
                <a:spcPts val="1200"/>
              </a:spcBef>
              <a:spcAft>
                <a:spcPts val="0"/>
              </a:spcAft>
              <a:buSzPts val="1600"/>
              <a:buChar char="●"/>
            </a:pPr>
            <a:r>
              <a:rPr lang="en" sz="1600"/>
              <a:t>SVM algorithm is not suitable for large data sets.</a:t>
            </a:r>
            <a:endParaRPr sz="1600"/>
          </a:p>
          <a:p>
            <a:pPr indent="-330200" lvl="0" marL="457200" marR="0" rtl="0" algn="l">
              <a:lnSpc>
                <a:spcPct val="115000"/>
              </a:lnSpc>
              <a:spcBef>
                <a:spcPts val="1200"/>
              </a:spcBef>
              <a:spcAft>
                <a:spcPts val="0"/>
              </a:spcAft>
              <a:buSzPts val="1600"/>
              <a:buChar char="●"/>
            </a:pPr>
            <a:r>
              <a:rPr lang="en" sz="1600"/>
              <a:t>SVM does not perform very well when the data set has more noise i.e. target classes are overlapping.</a:t>
            </a:r>
            <a:endParaRPr sz="1600"/>
          </a:p>
          <a:p>
            <a:pPr indent="0" lvl="0" marL="457200" marR="0" rtl="0" algn="l">
              <a:lnSpc>
                <a:spcPct val="115000"/>
              </a:lnSpc>
              <a:spcBef>
                <a:spcPts val="1200"/>
              </a:spcBef>
              <a:spcAft>
                <a:spcPts val="120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17" name="Google Shape;117;p20"/>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n" sz="1400"/>
              <a:t>Three classification methods (i.e., LDA, RF, and SVC) were adopted for rainfall-state classification and the LS-SVR was used for the rainfall-amount prediction for different rainfall states. Two rainfall states (i.e., dry day and wet day) and three rainfall states (dry day, non-extreme-rainfall day, and extreme-rainfall day) were defined and compared for judging their downscaling performances. </a:t>
            </a:r>
            <a:endParaRPr sz="1400"/>
          </a:p>
          <a:p>
            <a:pPr indent="0" lvl="0" marL="0" marR="0" rtl="0" algn="just">
              <a:lnSpc>
                <a:spcPct val="115000"/>
              </a:lnSpc>
              <a:spcBef>
                <a:spcPts val="1600"/>
              </a:spcBef>
              <a:spcAft>
                <a:spcPts val="0"/>
              </a:spcAft>
              <a:buNone/>
            </a:pPr>
            <a:r>
              <a:rPr lang="en" sz="1400"/>
              <a:t>Adopting a proper threshold of daily extreme rainfall is essential for extreme/non-extreme-rainfall-day classification. The threshold of extreme rainfall strongly influences the rainfall-state classification performance.</a:t>
            </a:r>
            <a:endParaRPr sz="1400"/>
          </a:p>
          <a:p>
            <a:pPr indent="0" lvl="0" marL="0" marR="0" rtl="0" algn="just">
              <a:lnSpc>
                <a:spcPct val="115000"/>
              </a:lnSpc>
              <a:spcBef>
                <a:spcPts val="1600"/>
              </a:spcBef>
              <a:spcAft>
                <a:spcPts val="16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