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f5af036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f5af036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f5af0369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2f5af0369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1bcdf8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a1bcdf8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a1bcdf8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a1bcdf8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a1bcdf8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a1bcdf8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a1bcdf8b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a1bcdf8b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1bcdf8b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1bcdf8b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03325" y="571175"/>
            <a:ext cx="5017500" cy="20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Flood Forecasting Method</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Authors: Leila Goodarzi,Mohammad E Banihabib,Abbas Roozbhahani , Jorg Dietrich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0575" y="1658325"/>
            <a:ext cx="3102300" cy="175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Overview</a:t>
            </a:r>
            <a:endParaRPr sz="3600"/>
          </a:p>
        </p:txBody>
      </p:sp>
      <p:sp>
        <p:nvSpPr>
          <p:cNvPr id="141" name="Google Shape;141;p14"/>
          <p:cNvSpPr txBox="1"/>
          <p:nvPr>
            <p:ph idx="2" type="body"/>
          </p:nvPr>
        </p:nvSpPr>
        <p:spPr>
          <a:xfrm>
            <a:off x="4648200" y="214875"/>
            <a:ext cx="4215300" cy="467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The purpose of this study is to propose the Bayesian network (BN) model to estimate peaks from atmospheric ensemble forecasts (AFFs).</a:t>
            </a:r>
            <a:endParaRPr sz="1900"/>
          </a:p>
          <a:p>
            <a:pPr indent="0" lvl="0" marL="0" rtl="0" algn="l">
              <a:spcBef>
                <a:spcPts val="1600"/>
              </a:spcBef>
              <a:spcAft>
                <a:spcPts val="1600"/>
              </a:spcAft>
              <a:buNone/>
            </a:pPr>
            <a:r>
              <a:rPr lang="en" sz="1900"/>
              <a:t>The BN model was trained to compute flood peak forecasts from AEFs and hydrological pre-conditions.</a:t>
            </a:r>
            <a:endParaRPr sz="2000"/>
          </a:p>
        </p:txBody>
      </p:sp>
      <p:sp>
        <p:nvSpPr>
          <p:cNvPr id="142" name="Google Shape;142;p14"/>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74575" y="201450"/>
            <a:ext cx="8877000" cy="85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Bayesian network</a:t>
            </a:r>
            <a:endParaRPr sz="3600"/>
          </a:p>
        </p:txBody>
      </p:sp>
      <p:sp>
        <p:nvSpPr>
          <p:cNvPr id="148" name="Google Shape;148;p15"/>
          <p:cNvSpPr txBox="1"/>
          <p:nvPr>
            <p:ph idx="1" type="body"/>
          </p:nvPr>
        </p:nvSpPr>
        <p:spPr>
          <a:xfrm>
            <a:off x="174575" y="1369800"/>
            <a:ext cx="8756100" cy="359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This study proposes a probabilistic model to generate the flood forecasts and to estimate the flood magnitude based on Bayesian networks (BN) for an ensemble forecasting.</a:t>
            </a:r>
            <a:endParaRPr sz="1700"/>
          </a:p>
          <a:p>
            <a:pPr indent="-336550" lvl="0" marL="457200" rtl="0" algn="l">
              <a:spcBef>
                <a:spcPts val="0"/>
              </a:spcBef>
              <a:spcAft>
                <a:spcPts val="0"/>
              </a:spcAft>
              <a:buSzPts val="1700"/>
              <a:buChar char="❖"/>
            </a:pPr>
            <a:r>
              <a:rPr lang="en" sz="1700"/>
              <a:t>The goal is to calculate the posterior conditional probability distribution of each of the possible unobserved causes given the observed evidence, i.e. P [Cause | Evidence].</a:t>
            </a:r>
            <a:endParaRPr sz="1700"/>
          </a:p>
          <a:p>
            <a:pPr indent="-336550" lvl="0" marL="457200" rtl="0" algn="l">
              <a:spcBef>
                <a:spcPts val="0"/>
              </a:spcBef>
              <a:spcAft>
                <a:spcPts val="0"/>
              </a:spcAft>
              <a:buSzPts val="1700"/>
              <a:buChar char="❖"/>
            </a:pPr>
            <a:r>
              <a:rPr lang="en" sz="1700"/>
              <a:t>The whole concept of Bayesian networks is built on Bayes’ theorem, which helps us to express the conditional probability distribution of cause given the observed evidence using the converse conditional probability of observing evidence given the cause as Eq. (1):</a:t>
            </a:r>
            <a:endParaRPr sz="1700"/>
          </a:p>
          <a:p>
            <a:pPr indent="-336550" lvl="0" marL="457200" rtl="0" algn="l">
              <a:spcBef>
                <a:spcPts val="0"/>
              </a:spcBef>
              <a:spcAft>
                <a:spcPts val="0"/>
              </a:spcAft>
              <a:buSzPts val="1700"/>
              <a:buChar char="❖"/>
            </a:pPr>
            <a:r>
              <a:rPr lang="en" sz="1700"/>
              <a:t>P [Cause |Evidence] = P[Evidence |Cause] </a:t>
            </a:r>
            <a:endParaRPr sz="1700"/>
          </a:p>
          <a:p>
            <a:pPr indent="-336550" lvl="0" marL="457200" rtl="0" algn="l">
              <a:spcBef>
                <a:spcPts val="0"/>
              </a:spcBef>
              <a:spcAft>
                <a:spcPts val="0"/>
              </a:spcAft>
              <a:buSzPts val="1700"/>
              <a:buChar char="❖"/>
            </a:pPr>
            <a:r>
              <a:rPr lang="en" sz="1700"/>
              <a:t>P [Cause] /P[Evidence]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295450"/>
            <a:ext cx="7377900" cy="4740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joint probability (Pb) can be defined as the product of the local conditional distributions as given in Eq. (2):</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In a BN, a node xi is independent of all other nodes except its parents (Sharma and Goyal, 2016). A simple example of BN is presented in Fig. 4. The joint probability for this simple network can be defined as Eq. (3):</a:t>
            </a:r>
            <a:endParaRPr sz="1700"/>
          </a:p>
        </p:txBody>
      </p:sp>
      <p:pic>
        <p:nvPicPr>
          <p:cNvPr id="154" name="Google Shape;154;p16"/>
          <p:cNvPicPr preferRelativeResize="0"/>
          <p:nvPr/>
        </p:nvPicPr>
        <p:blipFill>
          <a:blip r:embed="rId3">
            <a:alphaModFix/>
          </a:blip>
          <a:stretch>
            <a:fillRect/>
          </a:stretch>
        </p:blipFill>
        <p:spPr>
          <a:xfrm>
            <a:off x="2453879" y="1110700"/>
            <a:ext cx="3199925" cy="670340"/>
          </a:xfrm>
          <a:prstGeom prst="rect">
            <a:avLst/>
          </a:prstGeom>
          <a:noFill/>
          <a:ln>
            <a:noFill/>
          </a:ln>
        </p:spPr>
      </p:pic>
      <p:pic>
        <p:nvPicPr>
          <p:cNvPr id="155" name="Google Shape;155;p16"/>
          <p:cNvPicPr preferRelativeResize="0"/>
          <p:nvPr/>
        </p:nvPicPr>
        <p:blipFill>
          <a:blip r:embed="rId4">
            <a:alphaModFix/>
          </a:blip>
          <a:stretch>
            <a:fillRect/>
          </a:stretch>
        </p:blipFill>
        <p:spPr>
          <a:xfrm>
            <a:off x="2453875" y="3231850"/>
            <a:ext cx="3199925" cy="39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35750" y="1833150"/>
            <a:ext cx="4065300" cy="147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Steps taken in ensemble forecasting using BN model</a:t>
            </a:r>
            <a:endParaRPr/>
          </a:p>
        </p:txBody>
      </p:sp>
      <p:sp>
        <p:nvSpPr>
          <p:cNvPr id="161" name="Google Shape;161;p17"/>
          <p:cNvSpPr txBox="1"/>
          <p:nvPr>
            <p:ph idx="2" type="body"/>
          </p:nvPr>
        </p:nvSpPr>
        <p:spPr>
          <a:xfrm>
            <a:off x="4648200" y="537175"/>
            <a:ext cx="3676800" cy="42438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AutoNum type="arabicPeriod"/>
            </a:pPr>
            <a:r>
              <a:rPr lang="en" sz="1700"/>
              <a:t>selecting relevant variables and spatial units.</a:t>
            </a:r>
            <a:endParaRPr sz="1700"/>
          </a:p>
          <a:p>
            <a:pPr indent="-336550" lvl="0" marL="457200" rtl="0" algn="l">
              <a:spcBef>
                <a:spcPts val="0"/>
              </a:spcBef>
              <a:spcAft>
                <a:spcPts val="0"/>
              </a:spcAft>
              <a:buSzPts val="1700"/>
              <a:buAutoNum type="arabicPeriod"/>
            </a:pPr>
            <a:r>
              <a:rPr lang="en" sz="1700"/>
              <a:t>creating training data set for the model.</a:t>
            </a:r>
            <a:endParaRPr sz="1700"/>
          </a:p>
          <a:p>
            <a:pPr indent="-336550" lvl="0" marL="457200" rtl="0" algn="l">
              <a:spcBef>
                <a:spcPts val="0"/>
              </a:spcBef>
              <a:spcAft>
                <a:spcPts val="0"/>
              </a:spcAft>
              <a:buSzPts val="1700"/>
              <a:buAutoNum type="arabicPeriod"/>
            </a:pPr>
            <a:r>
              <a:rPr lang="en" sz="1700"/>
              <a:t>learning the model using the HUGIN software (version 8.3) and</a:t>
            </a:r>
            <a:endParaRPr sz="1700"/>
          </a:p>
          <a:p>
            <a:pPr indent="-336550" lvl="0" marL="457200" rtl="0" algn="l">
              <a:spcBef>
                <a:spcPts val="0"/>
              </a:spcBef>
              <a:spcAft>
                <a:spcPts val="0"/>
              </a:spcAft>
              <a:buSzPts val="1700"/>
              <a:buAutoNum type="arabicPeriod"/>
            </a:pPr>
            <a:r>
              <a:rPr lang="en" sz="1700"/>
              <a:t>evaluating the performance and accuracy of the model.</a:t>
            </a:r>
            <a:endParaRPr sz="1700"/>
          </a:p>
        </p:txBody>
      </p:sp>
      <p:sp>
        <p:nvSpPr>
          <p:cNvPr id="162" name="Google Shape;162;p17"/>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1749100"/>
            <a:ext cx="3036300" cy="22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Advantages</a:t>
            </a:r>
            <a:endParaRPr/>
          </a:p>
        </p:txBody>
      </p:sp>
      <p:sp>
        <p:nvSpPr>
          <p:cNvPr id="168" name="Google Shape;168;p18"/>
          <p:cNvSpPr txBox="1"/>
          <p:nvPr>
            <p:ph idx="2" type="body"/>
          </p:nvPr>
        </p:nvSpPr>
        <p:spPr>
          <a:xfrm>
            <a:off x="4648200" y="1181800"/>
            <a:ext cx="3676800" cy="29814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Suitable for small and incomplete data sets.</a:t>
            </a:r>
            <a:endParaRPr sz="1700"/>
          </a:p>
          <a:p>
            <a:pPr indent="-336550" lvl="0" marL="457200" rtl="0" algn="l">
              <a:spcBef>
                <a:spcPts val="0"/>
              </a:spcBef>
              <a:spcAft>
                <a:spcPts val="0"/>
              </a:spcAft>
              <a:buSzPts val="1700"/>
              <a:buChar char="●"/>
            </a:pPr>
            <a:r>
              <a:rPr lang="en" sz="1700"/>
              <a:t>Structural learning possible</a:t>
            </a:r>
            <a:endParaRPr sz="1700"/>
          </a:p>
          <a:p>
            <a:pPr indent="-336550" lvl="0" marL="457200" rtl="0" algn="l">
              <a:spcBef>
                <a:spcPts val="0"/>
              </a:spcBef>
              <a:spcAft>
                <a:spcPts val="0"/>
              </a:spcAft>
              <a:buSzPts val="1700"/>
              <a:buChar char="●"/>
            </a:pPr>
            <a:r>
              <a:rPr lang="en" sz="1700"/>
              <a:t>Fast responses.</a:t>
            </a:r>
            <a:endParaRPr sz="1700"/>
          </a:p>
        </p:txBody>
      </p:sp>
      <p:sp>
        <p:nvSpPr>
          <p:cNvPr id="169" name="Google Shape;169;p18"/>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75" name="Google Shape;175;p19"/>
          <p:cNvSpPr txBox="1"/>
          <p:nvPr>
            <p:ph idx="1" type="body"/>
          </p:nvPr>
        </p:nvSpPr>
        <p:spPr>
          <a:xfrm>
            <a:off x="295450" y="1567550"/>
            <a:ext cx="8608200" cy="3320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Results of the BN are compared with the results obtained from an artificial neural network as a widely used model to show the performance of BN.</a:t>
            </a:r>
            <a:endParaRPr sz="1700"/>
          </a:p>
          <a:p>
            <a:pPr indent="-336550" lvl="0" marL="457200" rtl="0" algn="l">
              <a:spcBef>
                <a:spcPts val="0"/>
              </a:spcBef>
              <a:spcAft>
                <a:spcPts val="0"/>
              </a:spcAft>
              <a:buSzPts val="1700"/>
              <a:buChar char="❖"/>
            </a:pPr>
            <a:r>
              <a:rPr lang="en" sz="1700"/>
              <a:t>The comparison is conducted using the same data set for validation and training. The results showed that the BN is an efficient method for flood forecasting based on ensemble rainfall forecasts and offers better accuracy than ANN.</a:t>
            </a:r>
            <a:endParaRPr sz="1700"/>
          </a:p>
          <a:p>
            <a:pPr indent="-336550" lvl="0" marL="457200" rtl="0" algn="l">
              <a:spcBef>
                <a:spcPts val="0"/>
              </a:spcBef>
              <a:spcAft>
                <a:spcPts val="0"/>
              </a:spcAft>
              <a:buSzPts val="1700"/>
              <a:buChar char="❖"/>
            </a:pPr>
            <a:r>
              <a:rPr lang="en" sz="1700"/>
              <a:t>The results of this study indicate that BN might be a suitable tool for a fast computation of peak flow and flood warnings from numerical ensemble weather predictions.</a:t>
            </a:r>
            <a:endParaRPr sz="1700"/>
          </a:p>
          <a:p>
            <a:pPr indent="-336550" lvl="0" marL="457200" rtl="0" algn="l">
              <a:spcBef>
                <a:spcPts val="0"/>
              </a:spcBef>
              <a:spcAft>
                <a:spcPts val="0"/>
              </a:spcAft>
              <a:buSzPts val="1700"/>
              <a:buChar char="❖"/>
            </a:pPr>
            <a:r>
              <a:rPr lang="en" sz="1700"/>
              <a:t>The present study was conducted with a lead time of 1 d before the observed event in a small basin Future studies may test BN for other catchments and for larger lead times.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2618725" y="2146975"/>
            <a:ext cx="31962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400"/>
              <a:t>THANK YOU</a:t>
            </a:r>
            <a:endParaRPr b="1" sz="3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