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Intersemiotikong</a:t>
            </a:r>
            <a:r>
              <a:rPr lang="en-GB" dirty="0" smtClean="0"/>
              <a:t> </a:t>
            </a:r>
            <a:r>
              <a:rPr lang="en-GB" dirty="0" err="1" smtClean="0"/>
              <a:t>pagsasalin</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47677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l-PH" b="1" dirty="0"/>
              <a:t>Ang Intersemiotikong Pagsasalin sa Pang-araw-araw na Pakikipagkomunikasyon</a:t>
            </a:r>
            <a:endParaRPr lang="en-GB" dirty="0"/>
          </a:p>
        </p:txBody>
      </p:sp>
      <p:sp>
        <p:nvSpPr>
          <p:cNvPr id="3" name="Content Placeholder 2"/>
          <p:cNvSpPr>
            <a:spLocks noGrp="1"/>
          </p:cNvSpPr>
          <p:nvPr>
            <p:ph idx="1"/>
          </p:nvPr>
        </p:nvSpPr>
        <p:spPr/>
        <p:txBody>
          <a:bodyPr/>
          <a:lstStyle/>
          <a:p>
            <a:pPr marL="0" indent="0">
              <a:buNone/>
            </a:pPr>
            <a:r>
              <a:rPr lang="en-GB" dirty="0"/>
              <a:t>Sa </a:t>
            </a:r>
            <a:r>
              <a:rPr lang="en-GB" dirty="0" err="1"/>
              <a:t>bahaging</a:t>
            </a:r>
            <a:r>
              <a:rPr lang="en-GB" dirty="0"/>
              <a:t> ito </a:t>
            </a:r>
            <a:r>
              <a:rPr lang="en-GB" dirty="0" err="1"/>
              <a:t>makikita</a:t>
            </a:r>
            <a:r>
              <a:rPr lang="en-GB" dirty="0"/>
              <a:t> natin ang </a:t>
            </a:r>
            <a:r>
              <a:rPr lang="en-GB" dirty="0" err="1"/>
              <a:t>iba’t</a:t>
            </a:r>
            <a:r>
              <a:rPr lang="en-GB" dirty="0"/>
              <a:t> </a:t>
            </a:r>
            <a:r>
              <a:rPr lang="en-GB" dirty="0" err="1"/>
              <a:t>ibang</a:t>
            </a:r>
            <a:r>
              <a:rPr lang="en-GB" dirty="0"/>
              <a:t> kaso ng </a:t>
            </a:r>
            <a:r>
              <a:rPr lang="en-GB" dirty="0" err="1"/>
              <a:t>intersemiotikong</a:t>
            </a:r>
            <a:r>
              <a:rPr lang="en-GB" dirty="0"/>
              <a:t> </a:t>
            </a:r>
            <a:r>
              <a:rPr lang="en-GB" dirty="0" err="1"/>
              <a:t>pagsasalin</a:t>
            </a:r>
            <a:r>
              <a:rPr lang="en-GB" dirty="0"/>
              <a:t> sa pagitan ng </a:t>
            </a:r>
            <a:r>
              <a:rPr lang="en-GB" dirty="0" err="1"/>
              <a:t>berbal</a:t>
            </a:r>
            <a:r>
              <a:rPr lang="en-GB" dirty="0"/>
              <a:t> at chromatic na mga </a:t>
            </a:r>
            <a:r>
              <a:rPr lang="en-GB" dirty="0" err="1"/>
              <a:t>Mensahe</a:t>
            </a:r>
            <a:r>
              <a:rPr lang="en-GB" dirty="0"/>
              <a:t> na </a:t>
            </a:r>
            <a:r>
              <a:rPr lang="en-GB" dirty="0" err="1"/>
              <a:t>natatagpuan</a:t>
            </a:r>
            <a:r>
              <a:rPr lang="en-GB" dirty="0"/>
              <a:t> natin sa araw-araw na </a:t>
            </a:r>
            <a:r>
              <a:rPr lang="en-GB" dirty="0" err="1"/>
              <a:t>pakikipagkomunikasyon</a:t>
            </a:r>
            <a:r>
              <a:rPr lang="en-GB" dirty="0"/>
              <a:t> tulad na lamang ng mga signs sa </a:t>
            </a:r>
            <a:r>
              <a:rPr lang="en-GB" dirty="0" err="1"/>
              <a:t>tindahan</a:t>
            </a:r>
            <a:r>
              <a:rPr lang="en-GB" dirty="0"/>
              <a:t>, leaflets, textbooks, at poster ng mga </a:t>
            </a:r>
            <a:r>
              <a:rPr lang="en-GB" dirty="0" err="1"/>
              <a:t>pelikula</a:t>
            </a:r>
            <a:r>
              <a:rPr lang="en-GB" dirty="0"/>
              <a:t>, sa </a:t>
            </a:r>
            <a:r>
              <a:rPr lang="en-GB" dirty="0" err="1"/>
              <a:t>pamamagitan</a:t>
            </a:r>
            <a:r>
              <a:rPr lang="en-GB" dirty="0"/>
              <a:t> na matukoy </a:t>
            </a:r>
            <a:r>
              <a:rPr lang="en-GB" dirty="0" smtClean="0"/>
              <a:t>kung </a:t>
            </a:r>
          </a:p>
          <a:p>
            <a:pPr marL="0" indent="0">
              <a:buNone/>
            </a:pPr>
            <a:endParaRPr lang="en-GB" dirty="0" smtClean="0"/>
          </a:p>
          <a:p>
            <a:pPr marL="0" indent="0">
              <a:buNone/>
            </a:pPr>
            <a:r>
              <a:rPr lang="en-GB" dirty="0" smtClean="0"/>
              <a:t>a. hanggang </a:t>
            </a:r>
            <a:r>
              <a:rPr lang="en-GB" dirty="0"/>
              <a:t>saan ang </a:t>
            </a:r>
            <a:r>
              <a:rPr lang="en-GB" dirty="0" err="1"/>
              <a:t>layon</a:t>
            </a:r>
            <a:r>
              <a:rPr lang="en-GB" dirty="0"/>
              <a:t> ng </a:t>
            </a:r>
            <a:r>
              <a:rPr lang="en-GB" dirty="0" err="1"/>
              <a:t>pakikipagkomunikasyon</a:t>
            </a:r>
            <a:r>
              <a:rPr lang="en-GB" dirty="0"/>
              <a:t> batay sa </a:t>
            </a:r>
            <a:r>
              <a:rPr lang="en-GB" dirty="0" err="1"/>
              <a:t>gampanin</a:t>
            </a:r>
            <a:r>
              <a:rPr lang="en-GB" dirty="0"/>
              <a:t> ng </a:t>
            </a:r>
            <a:r>
              <a:rPr lang="en-GB" dirty="0" err="1"/>
              <a:t>kulay</a:t>
            </a:r>
            <a:r>
              <a:rPr lang="en-GB" dirty="0"/>
              <a:t> na </a:t>
            </a:r>
            <a:r>
              <a:rPr lang="en-GB" i="1" dirty="0" err="1"/>
              <a:t>idichrome</a:t>
            </a:r>
            <a:r>
              <a:rPr lang="en-GB" i="1" dirty="0"/>
              <a:t>, </a:t>
            </a:r>
            <a:r>
              <a:rPr lang="en-GB" i="1" dirty="0" err="1"/>
              <a:t>sociochrome</a:t>
            </a:r>
            <a:r>
              <a:rPr lang="en-GB" i="1" dirty="0"/>
              <a:t> </a:t>
            </a:r>
            <a:r>
              <a:rPr lang="en-GB" dirty="0"/>
              <a:t>at </a:t>
            </a:r>
            <a:r>
              <a:rPr lang="en-GB" i="1" dirty="0" err="1"/>
              <a:t>rhetochrome</a:t>
            </a:r>
            <a:r>
              <a:rPr lang="en-GB" i="1" dirty="0"/>
              <a:t>.</a:t>
            </a:r>
            <a:endParaRPr lang="en-GB" dirty="0"/>
          </a:p>
          <a:p>
            <a:pPr marL="0" lvl="0" indent="0">
              <a:buNone/>
            </a:pPr>
            <a:r>
              <a:rPr lang="en-GB" dirty="0" smtClean="0"/>
              <a:t>b. Ano </a:t>
            </a:r>
            <a:r>
              <a:rPr lang="en-GB" dirty="0"/>
              <a:t>ang </a:t>
            </a:r>
            <a:r>
              <a:rPr lang="en-GB" dirty="0" err="1"/>
              <a:t>nawawala</a:t>
            </a:r>
            <a:r>
              <a:rPr lang="en-GB" dirty="0"/>
              <a:t> sa </a:t>
            </a:r>
            <a:r>
              <a:rPr lang="en-GB" dirty="0" err="1"/>
              <a:t>impormasyon</a:t>
            </a:r>
            <a:r>
              <a:rPr lang="en-GB" dirty="0"/>
              <a:t> </a:t>
            </a:r>
            <a:r>
              <a:rPr lang="en-GB" dirty="0" err="1"/>
              <a:t>partikular</a:t>
            </a:r>
            <a:r>
              <a:rPr lang="en-GB" dirty="0"/>
              <a:t> sa </a:t>
            </a:r>
            <a:r>
              <a:rPr lang="en-GB" dirty="0" err="1"/>
              <a:t>intermesiotikong</a:t>
            </a:r>
            <a:r>
              <a:rPr lang="en-GB" dirty="0"/>
              <a:t> </a:t>
            </a:r>
            <a:r>
              <a:rPr lang="en-GB" dirty="0" err="1"/>
              <a:t>pagsasalin</a:t>
            </a:r>
            <a:r>
              <a:rPr lang="en-GB" dirty="0"/>
              <a:t>.</a:t>
            </a:r>
          </a:p>
          <a:p>
            <a:pPr marL="0" indent="0">
              <a:buNone/>
            </a:pPr>
            <a:endParaRPr lang="en-GB" dirty="0"/>
          </a:p>
        </p:txBody>
      </p:sp>
    </p:spTree>
    <p:extLst>
      <p:ext uri="{BB962C8B-B14F-4D97-AF65-F5344CB8AC3E}">
        <p14:creationId xmlns:p14="http://schemas.microsoft.com/office/powerpoint/2010/main" val="1986629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1454" y="893682"/>
            <a:ext cx="7017327" cy="5629356"/>
          </a:xfrm>
        </p:spPr>
        <p:txBody>
          <a:bodyPr>
            <a:normAutofit/>
          </a:bodyPr>
          <a:lstStyle/>
          <a:p>
            <a:r>
              <a:rPr lang="en-GB" b="1" dirty="0" err="1"/>
              <a:t>Idiochrome</a:t>
            </a:r>
            <a:r>
              <a:rPr lang="en-GB" b="1" dirty="0"/>
              <a:t>- </a:t>
            </a:r>
            <a:r>
              <a:rPr lang="en-GB" dirty="0" err="1"/>
              <a:t>Tumutulong</a:t>
            </a:r>
            <a:r>
              <a:rPr lang="en-GB" dirty="0"/>
              <a:t> ang </a:t>
            </a:r>
            <a:r>
              <a:rPr lang="en-GB" dirty="0" err="1"/>
              <a:t>kulay</a:t>
            </a:r>
            <a:r>
              <a:rPr lang="en-GB" dirty="0"/>
              <a:t> para sa </a:t>
            </a:r>
            <a:r>
              <a:rPr lang="en-GB" dirty="0" err="1"/>
              <a:t>tanda</a:t>
            </a:r>
            <a:r>
              <a:rPr lang="en-GB" dirty="0"/>
              <a:t>. </a:t>
            </a:r>
            <a:r>
              <a:rPr lang="en-GB" dirty="0" err="1"/>
              <a:t>Madalas</a:t>
            </a:r>
            <a:r>
              <a:rPr lang="en-GB" dirty="0"/>
              <a:t> itong </a:t>
            </a:r>
            <a:r>
              <a:rPr lang="en-GB" dirty="0" err="1"/>
              <a:t>sinasamahan</a:t>
            </a:r>
            <a:r>
              <a:rPr lang="en-GB" dirty="0"/>
              <a:t> ng </a:t>
            </a:r>
            <a:r>
              <a:rPr lang="en-GB" dirty="0" err="1"/>
              <a:t>teksto</a:t>
            </a:r>
            <a:r>
              <a:rPr lang="en-GB" dirty="0"/>
              <a:t> at </a:t>
            </a:r>
            <a:r>
              <a:rPr lang="en-GB" dirty="0" err="1"/>
              <a:t>mayroong</a:t>
            </a:r>
            <a:r>
              <a:rPr lang="en-GB" dirty="0"/>
              <a:t> tiyak na kahulugan.</a:t>
            </a:r>
            <a:br>
              <a:rPr lang="en-GB" dirty="0"/>
            </a:br>
            <a:endParaRPr lang="en-GB"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2351" y="1295504"/>
            <a:ext cx="4478266" cy="4825711"/>
          </a:xfrm>
          <a:prstGeom prst="rect">
            <a:avLst/>
          </a:prstGeom>
        </p:spPr>
      </p:pic>
    </p:spTree>
    <p:extLst>
      <p:ext uri="{BB962C8B-B14F-4D97-AF65-F5344CB8AC3E}">
        <p14:creationId xmlns:p14="http://schemas.microsoft.com/office/powerpoint/2010/main" val="1986502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963" y="385682"/>
            <a:ext cx="7017327" cy="2172791"/>
          </a:xfrm>
        </p:spPr>
        <p:txBody>
          <a:bodyPr>
            <a:normAutofit fontScale="90000"/>
          </a:bodyPr>
          <a:lstStyle/>
          <a:p>
            <a:r>
              <a:rPr lang="fil-PH" b="1" dirty="0"/>
              <a:t>Sociochrome-</a:t>
            </a:r>
            <a:r>
              <a:rPr lang="fil-PH" dirty="0"/>
              <a:t>Ito ay nagpapakita ng komon na kaalamang kultural. </a:t>
            </a:r>
            <a:r>
              <a:rPr lang="en-GB" dirty="0" smtClean="0"/>
              <a:t>.</a:t>
            </a:r>
            <a:r>
              <a:rPr lang="en-GB" dirty="0"/>
              <a:t/>
            </a:r>
            <a:br>
              <a:rPr lang="en-GB" dirty="0"/>
            </a:br>
            <a:endParaRPr lang="en-GB"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83127" y="803523"/>
            <a:ext cx="3906982" cy="5809673"/>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441246" y="2105025"/>
            <a:ext cx="3833380" cy="4572866"/>
          </a:xfrm>
          <a:prstGeom prst="rect">
            <a:avLst/>
          </a:prstGeom>
        </p:spPr>
      </p:pic>
    </p:spTree>
    <p:extLst>
      <p:ext uri="{BB962C8B-B14F-4D97-AF65-F5344CB8AC3E}">
        <p14:creationId xmlns:p14="http://schemas.microsoft.com/office/powerpoint/2010/main" val="1455319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7310" y="478046"/>
            <a:ext cx="5465617" cy="2366754"/>
          </a:xfrm>
        </p:spPr>
        <p:txBody>
          <a:bodyPr>
            <a:noAutofit/>
          </a:bodyPr>
          <a:lstStyle/>
          <a:p>
            <a:r>
              <a:rPr lang="en-GB" sz="2400" b="1" dirty="0" err="1"/>
              <a:t>Rhetochrome</a:t>
            </a:r>
            <a:r>
              <a:rPr lang="en-GB" sz="2400" b="1" dirty="0"/>
              <a:t>- </a:t>
            </a:r>
            <a:r>
              <a:rPr lang="en-GB" sz="2400" dirty="0"/>
              <a:t>ito ay </a:t>
            </a:r>
            <a:r>
              <a:rPr lang="en-GB" sz="2400" dirty="0" err="1"/>
              <a:t>nakapaloob</a:t>
            </a:r>
            <a:r>
              <a:rPr lang="en-GB" sz="2400" dirty="0"/>
              <a:t> sa isang </a:t>
            </a:r>
            <a:r>
              <a:rPr lang="en-GB" sz="2400" dirty="0" err="1"/>
              <a:t>lebel</a:t>
            </a:r>
            <a:r>
              <a:rPr lang="en-GB" sz="2400" dirty="0"/>
              <a:t> ng </a:t>
            </a:r>
            <a:r>
              <a:rPr lang="en-GB" sz="2400" dirty="0" err="1"/>
              <a:t>retorika</a:t>
            </a:r>
            <a:r>
              <a:rPr lang="en-GB" sz="2400" dirty="0"/>
              <a:t>. </a:t>
            </a:r>
            <a:r>
              <a:rPr lang="en-GB" sz="2400" dirty="0" err="1"/>
              <a:t>Maaaring</a:t>
            </a:r>
            <a:r>
              <a:rPr lang="en-GB" sz="2400" dirty="0"/>
              <a:t> ang </a:t>
            </a:r>
            <a:r>
              <a:rPr lang="en-GB" sz="2400" dirty="0" err="1"/>
              <a:t>kulay</a:t>
            </a:r>
            <a:r>
              <a:rPr lang="en-GB" sz="2400" dirty="0"/>
              <a:t> ay </a:t>
            </a:r>
            <a:r>
              <a:rPr lang="en-GB" sz="2400" dirty="0" err="1"/>
              <a:t>direkta</a:t>
            </a:r>
            <a:r>
              <a:rPr lang="en-GB" sz="2400" dirty="0"/>
              <a:t> at </a:t>
            </a:r>
            <a:r>
              <a:rPr lang="en-GB" sz="2400" dirty="0" err="1"/>
              <a:t>maaaring</a:t>
            </a:r>
            <a:r>
              <a:rPr lang="en-GB" sz="2400" dirty="0"/>
              <a:t> hindi rin </a:t>
            </a:r>
            <a:r>
              <a:rPr lang="en-GB" sz="2400" dirty="0" err="1"/>
              <a:t>direkta</a:t>
            </a:r>
            <a:r>
              <a:rPr lang="en-GB" sz="2400" dirty="0"/>
              <a:t> ang kahulugan.</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973453" y="2913872"/>
            <a:ext cx="4909474" cy="286575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22596" y="1443044"/>
            <a:ext cx="6374130" cy="4126482"/>
          </a:xfrm>
          <a:prstGeom prst="rect">
            <a:avLst/>
          </a:prstGeom>
        </p:spPr>
      </p:pic>
    </p:spTree>
    <p:extLst>
      <p:ext uri="{BB962C8B-B14F-4D97-AF65-F5344CB8AC3E}">
        <p14:creationId xmlns:p14="http://schemas.microsoft.com/office/powerpoint/2010/main" val="2004398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l-PH" dirty="0"/>
              <a:t>Ano ang Intersemiotikong Pagsasalin? </a:t>
            </a:r>
            <a:endParaRPr lang="en-GB" dirty="0"/>
          </a:p>
        </p:txBody>
      </p:sp>
      <p:sp>
        <p:nvSpPr>
          <p:cNvPr id="3" name="Content Placeholder 2"/>
          <p:cNvSpPr>
            <a:spLocks noGrp="1"/>
          </p:cNvSpPr>
          <p:nvPr>
            <p:ph idx="1"/>
          </p:nvPr>
        </p:nvSpPr>
        <p:spPr/>
        <p:txBody>
          <a:bodyPr>
            <a:normAutofit/>
          </a:bodyPr>
          <a:lstStyle/>
          <a:p>
            <a:pPr marL="0" indent="0">
              <a:buNone/>
            </a:pPr>
            <a:r>
              <a:rPr lang="fil-PH" sz="3600" dirty="0"/>
              <a:t>ay isang interpretasyon ng mga pasalitang tanda gamit ang mga tanda ng mga sistema ng di-pasalitang tanda. Ito ang proseso ng pagsasalin mula sa isang wika tungo sa isang wika na mayroong politikal, kultural na hangarin na maaaring makaapekto sa orihinal at tagatanggap na kultura. </a:t>
            </a:r>
            <a:endParaRPr lang="en-GB" sz="3600" dirty="0"/>
          </a:p>
          <a:p>
            <a:pPr marL="0" indent="0">
              <a:buNone/>
            </a:pPr>
            <a:endParaRPr lang="en-GB" sz="3600" dirty="0"/>
          </a:p>
        </p:txBody>
      </p:sp>
    </p:spTree>
    <p:extLst>
      <p:ext uri="{BB962C8B-B14F-4D97-AF65-F5344CB8AC3E}">
        <p14:creationId xmlns:p14="http://schemas.microsoft.com/office/powerpoint/2010/main" val="1148391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Kultura at </a:t>
            </a:r>
            <a:r>
              <a:rPr lang="en-GB" b="1" dirty="0" err="1"/>
              <a:t>Pagsasalin</a:t>
            </a:r>
            <a:r>
              <a:rPr lang="en-GB" b="1" dirty="0"/>
              <a:t> </a:t>
            </a:r>
            <a:endParaRPr lang="en-GB" dirty="0"/>
          </a:p>
        </p:txBody>
      </p:sp>
      <p:sp>
        <p:nvSpPr>
          <p:cNvPr id="3" name="Content Placeholder 2"/>
          <p:cNvSpPr>
            <a:spLocks noGrp="1"/>
          </p:cNvSpPr>
          <p:nvPr>
            <p:ph idx="1"/>
          </p:nvPr>
        </p:nvSpPr>
        <p:spPr/>
        <p:txBody>
          <a:bodyPr/>
          <a:lstStyle/>
          <a:p>
            <a:pPr marL="0" indent="0">
              <a:buNone/>
            </a:pPr>
            <a:r>
              <a:rPr lang="en-GB" dirty="0"/>
              <a:t>sa pananaw </a:t>
            </a:r>
            <a:r>
              <a:rPr lang="en-GB" dirty="0" err="1"/>
              <a:t>gaya</a:t>
            </a:r>
            <a:r>
              <a:rPr lang="en-GB" dirty="0"/>
              <a:t> ni </a:t>
            </a:r>
            <a:r>
              <a:rPr lang="en-GB" dirty="0" err="1"/>
              <a:t>Toporov’s</a:t>
            </a:r>
            <a:r>
              <a:rPr lang="en-GB" dirty="0"/>
              <a:t> (1992:30), “ito [kultura] ay hindi lamang isang lugar kung saan ang kahulugan ay </a:t>
            </a:r>
            <a:r>
              <a:rPr lang="en-GB" dirty="0" err="1"/>
              <a:t>isinilang</a:t>
            </a:r>
            <a:r>
              <a:rPr lang="en-GB" dirty="0"/>
              <a:t>, kung hindi isang </a:t>
            </a:r>
            <a:r>
              <a:rPr lang="en-GB" dirty="0" err="1"/>
              <a:t>espasyo</a:t>
            </a:r>
            <a:r>
              <a:rPr lang="en-GB" dirty="0"/>
              <a:t> kung saan ang mga </a:t>
            </a:r>
            <a:r>
              <a:rPr lang="en-GB" dirty="0" err="1"/>
              <a:t>bagay-bagay</a:t>
            </a:r>
            <a:r>
              <a:rPr lang="en-GB" dirty="0"/>
              <a:t> ay </a:t>
            </a:r>
            <a:r>
              <a:rPr lang="en-GB" dirty="0" err="1"/>
              <a:t>nagpapalitan</a:t>
            </a:r>
            <a:r>
              <a:rPr lang="en-GB" dirty="0"/>
              <a:t>, ‘</a:t>
            </a:r>
            <a:r>
              <a:rPr lang="en-GB" dirty="0" err="1"/>
              <a:t>naipapasa</a:t>
            </a:r>
            <a:r>
              <a:rPr lang="en-GB" dirty="0"/>
              <a:t>’ at ang </a:t>
            </a:r>
            <a:r>
              <a:rPr lang="en-GB" dirty="0" err="1"/>
              <a:t>pangangailangan</a:t>
            </a:r>
            <a:r>
              <a:rPr lang="en-GB" dirty="0"/>
              <a:t> na isalin ito mula sa isang </a:t>
            </a:r>
            <a:r>
              <a:rPr lang="en-GB" dirty="0" err="1"/>
              <a:t>kultural</a:t>
            </a:r>
            <a:r>
              <a:rPr lang="en-GB" dirty="0"/>
              <a:t> na </a:t>
            </a:r>
            <a:r>
              <a:rPr lang="en-GB" dirty="0" err="1"/>
              <a:t>wika</a:t>
            </a:r>
            <a:r>
              <a:rPr lang="en-GB" dirty="0"/>
              <a:t> sa isa pang </a:t>
            </a:r>
            <a:r>
              <a:rPr lang="en-GB" dirty="0" err="1"/>
              <a:t>wika</a:t>
            </a:r>
            <a:r>
              <a:rPr lang="en-GB" dirty="0"/>
              <a:t>”, o ang kay </a:t>
            </a:r>
            <a:r>
              <a:rPr lang="en-GB" dirty="0" err="1"/>
              <a:t>Torop</a:t>
            </a:r>
            <a:r>
              <a:rPr lang="en-GB" dirty="0"/>
              <a:t> (2008:257), na “ang </a:t>
            </a:r>
            <a:r>
              <a:rPr lang="en-GB" dirty="0" err="1"/>
              <a:t>ontolohiya</a:t>
            </a:r>
            <a:r>
              <a:rPr lang="en-GB" dirty="0"/>
              <a:t> ng </a:t>
            </a:r>
            <a:r>
              <a:rPr lang="en-GB" dirty="0" err="1"/>
              <a:t>semiotikong</a:t>
            </a:r>
            <a:r>
              <a:rPr lang="en-GB" dirty="0"/>
              <a:t> </a:t>
            </a:r>
            <a:r>
              <a:rPr lang="en-GB" dirty="0" err="1"/>
              <a:t>pagsasalin</a:t>
            </a:r>
            <a:r>
              <a:rPr lang="en-GB" dirty="0"/>
              <a:t> ay nasa </a:t>
            </a:r>
            <a:r>
              <a:rPr lang="en-GB" dirty="0" err="1"/>
              <a:t>pagkilala</a:t>
            </a:r>
            <a:r>
              <a:rPr lang="en-GB" dirty="0"/>
              <a:t> sa mga </a:t>
            </a:r>
            <a:r>
              <a:rPr lang="en-GB" dirty="0" err="1"/>
              <a:t>likhang</a:t>
            </a:r>
            <a:r>
              <a:rPr lang="en-GB" dirty="0"/>
              <a:t> </a:t>
            </a:r>
            <a:r>
              <a:rPr lang="en-GB" dirty="0" err="1"/>
              <a:t>kultural</a:t>
            </a:r>
            <a:r>
              <a:rPr lang="en-GB" dirty="0"/>
              <a:t> sa </a:t>
            </a:r>
            <a:r>
              <a:rPr lang="en-GB" dirty="0" err="1"/>
              <a:t>maraming</a:t>
            </a:r>
            <a:r>
              <a:rPr lang="en-GB" dirty="0"/>
              <a:t> </a:t>
            </a:r>
            <a:r>
              <a:rPr lang="en-GB" dirty="0" err="1"/>
              <a:t>salik</a:t>
            </a:r>
            <a:r>
              <a:rPr lang="en-GB" dirty="0"/>
              <a:t> ng </a:t>
            </a:r>
            <a:r>
              <a:rPr lang="en-GB" dirty="0" err="1"/>
              <a:t>mekanismong</a:t>
            </a:r>
            <a:r>
              <a:rPr lang="en-GB" dirty="0"/>
              <a:t> </a:t>
            </a:r>
            <a:r>
              <a:rPr lang="en-GB" dirty="0" err="1"/>
              <a:t>pagsasalin</a:t>
            </a:r>
            <a:r>
              <a:rPr lang="en-GB" dirty="0"/>
              <a:t> […]”, at ang mga ito ay hindi </a:t>
            </a:r>
            <a:r>
              <a:rPr lang="en-GB" dirty="0" err="1"/>
              <a:t>nakagugulat</a:t>
            </a:r>
            <a:r>
              <a:rPr lang="en-GB" dirty="0"/>
              <a:t>. </a:t>
            </a:r>
            <a:r>
              <a:rPr lang="en-GB" dirty="0" err="1"/>
              <a:t>Higit</a:t>
            </a:r>
            <a:r>
              <a:rPr lang="en-GB" dirty="0"/>
              <a:t> pa </a:t>
            </a:r>
            <a:r>
              <a:rPr lang="en-GB" dirty="0" err="1"/>
              <a:t>rito</a:t>
            </a:r>
            <a:r>
              <a:rPr lang="en-GB" dirty="0"/>
              <a:t>, ang mga ito ay </a:t>
            </a:r>
            <a:r>
              <a:rPr lang="en-GB" dirty="0" err="1"/>
              <a:t>nakapagpapataas</a:t>
            </a:r>
            <a:r>
              <a:rPr lang="en-GB" dirty="0"/>
              <a:t> ng pananaw sa </a:t>
            </a:r>
            <a:r>
              <a:rPr lang="en-GB" dirty="0" err="1"/>
              <a:t>pagsasalin</a:t>
            </a:r>
            <a:r>
              <a:rPr lang="en-GB" dirty="0"/>
              <a:t> at kultura bilang </a:t>
            </a:r>
            <a:r>
              <a:rPr lang="en-GB" dirty="0" err="1"/>
              <a:t>dalawang</a:t>
            </a:r>
            <a:r>
              <a:rPr lang="en-GB" dirty="0"/>
              <a:t> </a:t>
            </a:r>
            <a:r>
              <a:rPr lang="en-GB" dirty="0" err="1"/>
              <a:t>aspektong</a:t>
            </a:r>
            <a:r>
              <a:rPr lang="en-GB" dirty="0"/>
              <a:t> </a:t>
            </a:r>
            <a:r>
              <a:rPr lang="en-GB" dirty="0" err="1"/>
              <a:t>mayroong</a:t>
            </a:r>
            <a:r>
              <a:rPr lang="en-GB" dirty="0"/>
              <a:t> </a:t>
            </a:r>
            <a:r>
              <a:rPr lang="en-GB" dirty="0" err="1"/>
              <a:t>parehas</a:t>
            </a:r>
            <a:r>
              <a:rPr lang="en-GB" dirty="0"/>
              <a:t> na kahulugan. Ang kultura at </a:t>
            </a:r>
            <a:r>
              <a:rPr lang="en-GB" dirty="0" err="1"/>
              <a:t>pagsasalin</a:t>
            </a:r>
            <a:r>
              <a:rPr lang="en-GB" dirty="0"/>
              <a:t> ay </a:t>
            </a:r>
            <a:r>
              <a:rPr lang="en-GB" i="1" dirty="0"/>
              <a:t>interdependent </a:t>
            </a:r>
            <a:r>
              <a:rPr lang="en-GB" dirty="0"/>
              <a:t>at ang mga ito ay </a:t>
            </a:r>
            <a:r>
              <a:rPr lang="en-GB" dirty="0" err="1"/>
              <a:t>nagtutulungan</a:t>
            </a:r>
            <a:r>
              <a:rPr lang="en-GB" dirty="0"/>
              <a:t> (</a:t>
            </a:r>
            <a:r>
              <a:rPr lang="en-GB" dirty="0" err="1"/>
              <a:t>Torop</a:t>
            </a:r>
            <a:r>
              <a:rPr lang="en-GB" dirty="0"/>
              <a:t> 2002:603). </a:t>
            </a:r>
          </a:p>
        </p:txBody>
      </p:sp>
    </p:spTree>
    <p:extLst>
      <p:ext uri="{BB962C8B-B14F-4D97-AF65-F5344CB8AC3E}">
        <p14:creationId xmlns:p14="http://schemas.microsoft.com/office/powerpoint/2010/main" val="315469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err="1"/>
              <a:t>Kulay</a:t>
            </a:r>
            <a:r>
              <a:rPr lang="en-GB" b="1" dirty="0"/>
              <a:t> bilang </a:t>
            </a:r>
            <a:r>
              <a:rPr lang="en-GB" b="1" dirty="0" err="1"/>
              <a:t>ikalawang</a:t>
            </a:r>
            <a:r>
              <a:rPr lang="en-GB" b="1" dirty="0"/>
              <a:t> </a:t>
            </a:r>
            <a:r>
              <a:rPr lang="en-GB" b="1" dirty="0" err="1"/>
              <a:t>bahagi</a:t>
            </a:r>
            <a:r>
              <a:rPr lang="en-GB" b="1" dirty="0"/>
              <a:t> ng </a:t>
            </a:r>
            <a:r>
              <a:rPr lang="en-GB" b="1" dirty="0" err="1"/>
              <a:t>Intersemiotikong</a:t>
            </a:r>
            <a:r>
              <a:rPr lang="en-GB" b="1" dirty="0"/>
              <a:t> </a:t>
            </a:r>
            <a:r>
              <a:rPr lang="en-GB" b="1" dirty="0" err="1" smtClean="0"/>
              <a:t>Pagsasalin</a:t>
            </a:r>
            <a:endParaRPr lang="en-GB" dirty="0"/>
          </a:p>
        </p:txBody>
      </p:sp>
      <p:sp>
        <p:nvSpPr>
          <p:cNvPr id="3" name="Content Placeholder 2"/>
          <p:cNvSpPr>
            <a:spLocks noGrp="1"/>
          </p:cNvSpPr>
          <p:nvPr>
            <p:ph idx="1"/>
          </p:nvPr>
        </p:nvSpPr>
        <p:spPr/>
        <p:txBody>
          <a:bodyPr>
            <a:normAutofit/>
          </a:bodyPr>
          <a:lstStyle/>
          <a:p>
            <a:pPr marL="0" indent="0">
              <a:buNone/>
            </a:pPr>
            <a:r>
              <a:rPr lang="fil-PH" sz="4000" dirty="0"/>
              <a:t>Mabibigyang kahulugan ang mga kulay kahit pa wala itong berbal na mensahe. Dahil dito masasabi natin na ang kulay ay maaaring magsilbi bilang ikalawang bahagi na kung saan ang unang bahagi ay ang wika. </a:t>
            </a:r>
            <a:endParaRPr lang="en-GB" sz="4000" dirty="0"/>
          </a:p>
        </p:txBody>
      </p:sp>
    </p:spTree>
    <p:extLst>
      <p:ext uri="{BB962C8B-B14F-4D97-AF65-F5344CB8AC3E}">
        <p14:creationId xmlns:p14="http://schemas.microsoft.com/office/powerpoint/2010/main" val="3866796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l-PH" dirty="0"/>
              <a:t>Kung babalikan natin ang sinabi ni Jakobson (2004 [1959]: 139) </a:t>
            </a:r>
            <a:endParaRPr lang="en-GB" dirty="0"/>
          </a:p>
        </p:txBody>
      </p:sp>
      <p:sp>
        <p:nvSpPr>
          <p:cNvPr id="3" name="Content Placeholder 2"/>
          <p:cNvSpPr>
            <a:spLocks noGrp="1"/>
          </p:cNvSpPr>
          <p:nvPr>
            <p:ph idx="1"/>
          </p:nvPr>
        </p:nvSpPr>
        <p:spPr/>
        <p:txBody>
          <a:bodyPr>
            <a:noAutofit/>
          </a:bodyPr>
          <a:lstStyle/>
          <a:p>
            <a:pPr marL="0" indent="0">
              <a:buNone/>
            </a:pPr>
            <a:r>
              <a:rPr lang="fil-PH" sz="3200" dirty="0"/>
              <a:t>sa paglalarawan niya ng pagsasalin bilang “anyo ng hindi direktang diskurso dahil mayroon itong dalawang magkatumbas na kahulugan sa magkaibang koda” at ang intersemiotikong pagsasalin o transmutation bilang “pagbibigay ng berbal na kahulugan sa pagmamagitan ng tanda ng sa mga sistema ng hindi berbal na tanda”, samakatuwid masasabi natin na ang sistemang semiotiko ng mga kulay ay tiyak na maisasalin. </a:t>
            </a:r>
            <a:endParaRPr lang="en-GB" sz="3200" dirty="0"/>
          </a:p>
        </p:txBody>
      </p:sp>
    </p:spTree>
    <p:extLst>
      <p:ext uri="{BB962C8B-B14F-4D97-AF65-F5344CB8AC3E}">
        <p14:creationId xmlns:p14="http://schemas.microsoft.com/office/powerpoint/2010/main" val="2739794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GB" sz="2800" dirty="0"/>
              <a:t>Mahalagang </a:t>
            </a:r>
            <a:r>
              <a:rPr lang="en-GB" sz="2800" dirty="0" err="1"/>
              <a:t>bahagi</a:t>
            </a:r>
            <a:r>
              <a:rPr lang="en-GB" sz="2800" dirty="0"/>
              <a:t> ng </a:t>
            </a:r>
            <a:r>
              <a:rPr lang="en-GB" sz="2800" dirty="0" err="1"/>
              <a:t>sistemang</a:t>
            </a:r>
            <a:r>
              <a:rPr lang="en-GB" sz="2800" dirty="0"/>
              <a:t> </a:t>
            </a:r>
            <a:r>
              <a:rPr lang="en-GB" sz="2800" dirty="0" err="1"/>
              <a:t>biswal</a:t>
            </a:r>
            <a:r>
              <a:rPr lang="en-GB" sz="2800" dirty="0"/>
              <a:t> na </a:t>
            </a:r>
            <a:r>
              <a:rPr lang="en-GB" sz="2800" dirty="0" err="1"/>
              <a:t>semiotiko</a:t>
            </a:r>
            <a:r>
              <a:rPr lang="en-GB" sz="2800" dirty="0"/>
              <a:t>, at sa mga </a:t>
            </a:r>
            <a:r>
              <a:rPr lang="en-GB" sz="2800" dirty="0" err="1"/>
              <a:t>terminolohiyang</a:t>
            </a:r>
            <a:r>
              <a:rPr lang="en-GB" sz="2800" dirty="0"/>
              <a:t> </a:t>
            </a:r>
            <a:r>
              <a:rPr lang="en-GB" sz="2800" dirty="0" err="1"/>
              <a:t>semiotiko</a:t>
            </a:r>
            <a:r>
              <a:rPr lang="en-GB" sz="2800" dirty="0"/>
              <a:t>, ang </a:t>
            </a:r>
            <a:r>
              <a:rPr lang="en-GB" sz="2800" i="1" dirty="0" err="1"/>
              <a:t>teksto</a:t>
            </a:r>
            <a:r>
              <a:rPr lang="en-GB" sz="2800" i="1" dirty="0"/>
              <a:t> </a:t>
            </a:r>
            <a:r>
              <a:rPr lang="en-GB" sz="2800" dirty="0"/>
              <a:t>ay isang </a:t>
            </a:r>
            <a:r>
              <a:rPr lang="en-GB" sz="2800" dirty="0" err="1"/>
              <a:t>partikular</a:t>
            </a:r>
            <a:r>
              <a:rPr lang="en-GB" sz="2800" dirty="0"/>
              <a:t> na </a:t>
            </a:r>
            <a:r>
              <a:rPr lang="en-GB" sz="2800" dirty="0" err="1"/>
              <a:t>bahagi</a:t>
            </a:r>
            <a:r>
              <a:rPr lang="en-GB" sz="2800" dirty="0"/>
              <a:t> na </a:t>
            </a:r>
            <a:r>
              <a:rPr lang="en-GB" sz="2800" dirty="0" err="1"/>
              <a:t>mayroong</a:t>
            </a:r>
            <a:r>
              <a:rPr lang="en-GB" sz="2800" dirty="0"/>
              <a:t> </a:t>
            </a:r>
            <a:r>
              <a:rPr lang="en-GB" sz="2800" dirty="0" err="1"/>
              <a:t>partikular</a:t>
            </a:r>
            <a:r>
              <a:rPr lang="en-GB" sz="2800" dirty="0"/>
              <a:t> na gawain. Tulad ng </a:t>
            </a:r>
            <a:r>
              <a:rPr lang="en-GB" sz="2800" dirty="0" err="1"/>
              <a:t>nabanggit</a:t>
            </a:r>
            <a:r>
              <a:rPr lang="en-GB" sz="2800" dirty="0"/>
              <a:t> ni </a:t>
            </a:r>
            <a:r>
              <a:rPr lang="en-GB" sz="2800" dirty="0" err="1"/>
              <a:t>Torop</a:t>
            </a:r>
            <a:r>
              <a:rPr lang="en-GB" sz="2800" dirty="0"/>
              <a:t> (2014: 57), mula sa </a:t>
            </a:r>
            <a:r>
              <a:rPr lang="en-GB" sz="2800" dirty="0" err="1"/>
              <a:t>metodolohiyang</a:t>
            </a:r>
            <a:r>
              <a:rPr lang="en-GB" sz="2800" dirty="0"/>
              <a:t> </a:t>
            </a:r>
            <a:r>
              <a:rPr lang="en-GB" sz="2800" dirty="0" err="1"/>
              <a:t>punto</a:t>
            </a:r>
            <a:r>
              <a:rPr lang="en-GB" sz="2800" dirty="0"/>
              <a:t>, ang </a:t>
            </a:r>
            <a:r>
              <a:rPr lang="en-GB" sz="2800" dirty="0" err="1"/>
              <a:t>konsepto</a:t>
            </a:r>
            <a:r>
              <a:rPr lang="en-GB" sz="2800" dirty="0"/>
              <a:t> ng </a:t>
            </a:r>
            <a:r>
              <a:rPr lang="en-GB" sz="2800" dirty="0" err="1"/>
              <a:t>teksto</a:t>
            </a:r>
            <a:r>
              <a:rPr lang="en-GB" sz="2800" dirty="0"/>
              <a:t> ay isang </a:t>
            </a:r>
            <a:r>
              <a:rPr lang="en-GB" sz="2800" dirty="0" err="1"/>
              <a:t>mahalagang</a:t>
            </a:r>
            <a:r>
              <a:rPr lang="en-GB" sz="2800" dirty="0"/>
              <a:t> </a:t>
            </a:r>
            <a:r>
              <a:rPr lang="en-GB" sz="2800" dirty="0" err="1"/>
              <a:t>teksto</a:t>
            </a:r>
            <a:r>
              <a:rPr lang="en-GB" sz="2800" dirty="0"/>
              <a:t> sa </a:t>
            </a:r>
            <a:r>
              <a:rPr lang="en-GB" sz="2800" dirty="0" err="1"/>
              <a:t>semiotikang</a:t>
            </a:r>
            <a:r>
              <a:rPr lang="en-GB" sz="2800" dirty="0"/>
              <a:t> </a:t>
            </a:r>
            <a:r>
              <a:rPr lang="en-GB" sz="2800" dirty="0" err="1"/>
              <a:t>kultural</a:t>
            </a:r>
            <a:r>
              <a:rPr lang="en-GB" sz="2800" dirty="0"/>
              <a:t> at </a:t>
            </a:r>
            <a:r>
              <a:rPr lang="en-GB" sz="2800" dirty="0" err="1"/>
              <a:t>masusuri</a:t>
            </a:r>
            <a:r>
              <a:rPr lang="en-GB" sz="2800" dirty="0"/>
              <a:t> ang </a:t>
            </a:r>
            <a:r>
              <a:rPr lang="en-GB" sz="2800" dirty="0" err="1"/>
              <a:t>dalawang</a:t>
            </a:r>
            <a:r>
              <a:rPr lang="en-GB" sz="2800" dirty="0"/>
              <a:t> ito bilang </a:t>
            </a:r>
            <a:r>
              <a:rPr lang="en-GB" sz="2800" i="1" dirty="0"/>
              <a:t>natural na </a:t>
            </a:r>
            <a:r>
              <a:rPr lang="en-GB" sz="2800" i="1" dirty="0" err="1"/>
              <a:t>kagamitang</a:t>
            </a:r>
            <a:r>
              <a:rPr lang="en-GB" sz="2800" i="1" dirty="0"/>
              <a:t> </a:t>
            </a:r>
            <a:r>
              <a:rPr lang="en-GB" sz="2800" i="1" dirty="0" err="1"/>
              <a:t>teksto</a:t>
            </a:r>
            <a:r>
              <a:rPr lang="en-GB" sz="2800" i="1" dirty="0"/>
              <a:t> </a:t>
            </a:r>
            <a:r>
              <a:rPr lang="en-GB" sz="2800" dirty="0"/>
              <a:t>(</a:t>
            </a:r>
            <a:r>
              <a:rPr lang="en-GB" sz="2800" dirty="0" err="1"/>
              <a:t>libro</a:t>
            </a:r>
            <a:r>
              <a:rPr lang="en-GB" sz="2800" dirty="0"/>
              <a:t>, </a:t>
            </a:r>
            <a:r>
              <a:rPr lang="en-GB" sz="2800" dirty="0" err="1"/>
              <a:t>larawan</a:t>
            </a:r>
            <a:r>
              <a:rPr lang="en-GB" sz="2800" dirty="0"/>
              <a:t>, symphony) at </a:t>
            </a:r>
            <a:r>
              <a:rPr lang="en-GB" sz="2800" i="1" dirty="0" err="1"/>
              <a:t>tekstwalisadong</a:t>
            </a:r>
            <a:r>
              <a:rPr lang="en-GB" sz="2800" i="1" dirty="0"/>
              <a:t> </a:t>
            </a:r>
            <a:r>
              <a:rPr lang="en-GB" sz="2800" i="1" dirty="0" err="1"/>
              <a:t>kagamitan</a:t>
            </a:r>
            <a:r>
              <a:rPr lang="en-GB" sz="2800" i="1" dirty="0"/>
              <a:t> </a:t>
            </a:r>
            <a:r>
              <a:rPr lang="en-GB" sz="2800" dirty="0"/>
              <a:t>(</a:t>
            </a:r>
            <a:r>
              <a:rPr lang="en-GB" sz="2800" dirty="0" err="1"/>
              <a:t>tekstong</a:t>
            </a:r>
            <a:r>
              <a:rPr lang="en-GB" sz="2800" dirty="0"/>
              <a:t> </a:t>
            </a:r>
            <a:r>
              <a:rPr lang="en-GB" sz="2800" dirty="0" err="1"/>
              <a:t>kultural</a:t>
            </a:r>
            <a:r>
              <a:rPr lang="en-GB" sz="2800" dirty="0"/>
              <a:t>, araw-araw na mga </a:t>
            </a:r>
            <a:r>
              <a:rPr lang="en-GB" sz="2800" dirty="0" err="1"/>
              <a:t>kagawian</a:t>
            </a:r>
            <a:r>
              <a:rPr lang="en-GB" sz="2800" dirty="0"/>
              <a:t>, </a:t>
            </a:r>
            <a:r>
              <a:rPr lang="en-GB" sz="2800" dirty="0" err="1"/>
              <a:t>biograpiya</a:t>
            </a:r>
            <a:r>
              <a:rPr lang="en-GB" sz="2800" dirty="0"/>
              <a:t>, isang pangyayari, isang panahon</a:t>
            </a:r>
            <a:r>
              <a:rPr lang="en-GB" sz="2800" dirty="0" smtClean="0"/>
              <a:t>).</a:t>
            </a:r>
            <a:endParaRPr lang="en-GB" sz="2800" dirty="0"/>
          </a:p>
        </p:txBody>
      </p:sp>
    </p:spTree>
    <p:extLst>
      <p:ext uri="{BB962C8B-B14F-4D97-AF65-F5344CB8AC3E}">
        <p14:creationId xmlns:p14="http://schemas.microsoft.com/office/powerpoint/2010/main" val="1236865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p:nvPr/>
        </p:nvPicPr>
        <p:blipFill rotWithShape="1">
          <a:blip r:embed="rId2"/>
          <a:srcRect l="15954" t="37423" r="32528" b="10577"/>
          <a:stretch/>
        </p:blipFill>
        <p:spPr bwMode="auto">
          <a:xfrm>
            <a:off x="419100" y="277091"/>
            <a:ext cx="11412682" cy="62530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79905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3600" y="764373"/>
            <a:ext cx="8610600" cy="1293028"/>
          </a:xfrm>
        </p:spPr>
        <p:txBody>
          <a:bodyPr/>
          <a:lstStyle/>
          <a:p>
            <a:r>
              <a:rPr lang="fil-PH" dirty="0"/>
              <a:t>Higit pa rito, ayon kay Pastoureau (2001:10), </a:t>
            </a:r>
            <a:endParaRPr lang="en-GB" dirty="0"/>
          </a:p>
        </p:txBody>
      </p:sp>
      <p:sp>
        <p:nvSpPr>
          <p:cNvPr id="3" name="Content Placeholder 2"/>
          <p:cNvSpPr>
            <a:spLocks noGrp="1"/>
          </p:cNvSpPr>
          <p:nvPr>
            <p:ph idx="1"/>
          </p:nvPr>
        </p:nvSpPr>
        <p:spPr>
          <a:xfrm>
            <a:off x="7241309" y="2057401"/>
            <a:ext cx="4264891" cy="4024125"/>
          </a:xfrm>
        </p:spPr>
        <p:txBody>
          <a:bodyPr>
            <a:noAutofit/>
          </a:bodyPr>
          <a:lstStyle/>
          <a:p>
            <a:pPr marL="0" indent="0">
              <a:buNone/>
            </a:pPr>
            <a:r>
              <a:rPr lang="en-GB" sz="2000" dirty="0"/>
              <a:t>ang </a:t>
            </a:r>
            <a:r>
              <a:rPr lang="en-GB" sz="2000" dirty="0" err="1"/>
              <a:t>kulay</a:t>
            </a:r>
            <a:r>
              <a:rPr lang="en-GB" sz="2000" dirty="0"/>
              <a:t> ay isang social phenomenon. Ang lipunan ang “</a:t>
            </a:r>
            <a:r>
              <a:rPr lang="en-GB" sz="2000" dirty="0" err="1"/>
              <a:t>lumilikha</a:t>
            </a:r>
            <a:r>
              <a:rPr lang="en-GB" sz="2000" dirty="0"/>
              <a:t>” ng </a:t>
            </a:r>
            <a:r>
              <a:rPr lang="en-GB" sz="2000" dirty="0" err="1"/>
              <a:t>kulay</a:t>
            </a:r>
            <a:r>
              <a:rPr lang="en-GB" sz="2000" dirty="0"/>
              <a:t>, </a:t>
            </a:r>
            <a:r>
              <a:rPr lang="en-GB" sz="2000" dirty="0" err="1"/>
              <a:t>nagbibigay</a:t>
            </a:r>
            <a:r>
              <a:rPr lang="en-GB" sz="2000" dirty="0"/>
              <a:t> ng kahulugan, </a:t>
            </a:r>
            <a:r>
              <a:rPr lang="en-GB" sz="2000" dirty="0" err="1"/>
              <a:t>naglalaraw</a:t>
            </a:r>
            <a:r>
              <a:rPr lang="en-GB" sz="2000" dirty="0"/>
              <a:t>, </a:t>
            </a:r>
            <a:r>
              <a:rPr lang="en-GB" sz="2000" dirty="0" err="1"/>
              <a:t>bumubuo</a:t>
            </a:r>
            <a:r>
              <a:rPr lang="en-GB" sz="2000" dirty="0"/>
              <a:t> ng </a:t>
            </a:r>
            <a:r>
              <a:rPr lang="en-GB" sz="2000" dirty="0" err="1"/>
              <a:t>koda</a:t>
            </a:r>
            <a:r>
              <a:rPr lang="en-GB" sz="2000" dirty="0"/>
              <a:t> at </a:t>
            </a:r>
            <a:r>
              <a:rPr lang="en-GB" sz="2000" dirty="0" err="1"/>
              <a:t>kaugalian</a:t>
            </a:r>
            <a:r>
              <a:rPr lang="en-GB" sz="2000" dirty="0"/>
              <a:t> nito […]”. Kung ang </a:t>
            </a:r>
            <a:r>
              <a:rPr lang="en-GB" sz="2000" dirty="0" err="1"/>
              <a:t>kulay</a:t>
            </a:r>
            <a:r>
              <a:rPr lang="en-GB" sz="2000" dirty="0"/>
              <a:t> ay isang </a:t>
            </a:r>
            <a:r>
              <a:rPr lang="en-GB" sz="2000" dirty="0" err="1"/>
              <a:t>koda</a:t>
            </a:r>
            <a:r>
              <a:rPr lang="en-GB" sz="2000" dirty="0"/>
              <a:t>, </a:t>
            </a:r>
            <a:r>
              <a:rPr lang="en-GB" sz="2000" dirty="0" err="1"/>
              <a:t>nangangahulagang</a:t>
            </a:r>
            <a:r>
              <a:rPr lang="en-GB" sz="2000" dirty="0"/>
              <a:t> ito ay isa sa first-order ng </a:t>
            </a:r>
            <a:r>
              <a:rPr lang="en-GB" sz="2000" dirty="0" err="1"/>
              <a:t>sistemang</a:t>
            </a:r>
            <a:r>
              <a:rPr lang="en-GB" sz="2000" dirty="0"/>
              <a:t> </a:t>
            </a:r>
            <a:r>
              <a:rPr lang="en-GB" sz="2000" dirty="0" err="1"/>
              <a:t>semiotiko</a:t>
            </a:r>
            <a:r>
              <a:rPr lang="en-GB" sz="2000" dirty="0"/>
              <a:t> (bilang </a:t>
            </a:r>
            <a:r>
              <a:rPr lang="en-GB" sz="2000" dirty="0" err="1"/>
              <a:t>mayroong</a:t>
            </a:r>
            <a:r>
              <a:rPr lang="en-GB" sz="2000" dirty="0"/>
              <a:t> signifier at signified), o </a:t>
            </a:r>
            <a:r>
              <a:rPr lang="en-GB" sz="2000" dirty="0" err="1"/>
              <a:t>mayroong</a:t>
            </a:r>
            <a:r>
              <a:rPr lang="en-GB" sz="2000" dirty="0"/>
              <a:t> </a:t>
            </a:r>
            <a:r>
              <a:rPr lang="en-GB" sz="2000" i="1" dirty="0" err="1"/>
              <a:t>halaga</a:t>
            </a:r>
            <a:r>
              <a:rPr lang="en-GB" sz="2000" i="1" dirty="0"/>
              <a:t>, </a:t>
            </a:r>
            <a:r>
              <a:rPr lang="en-GB" sz="2000" dirty="0"/>
              <a:t>mas </a:t>
            </a:r>
            <a:r>
              <a:rPr lang="en-GB" sz="2000" dirty="0" err="1"/>
              <a:t>kumplikadong</a:t>
            </a:r>
            <a:r>
              <a:rPr lang="en-GB" sz="2000" dirty="0"/>
              <a:t> </a:t>
            </a:r>
            <a:r>
              <a:rPr lang="en-GB" sz="2000" dirty="0" err="1"/>
              <a:t>tanda</a:t>
            </a:r>
            <a:r>
              <a:rPr lang="en-GB" sz="2000" dirty="0"/>
              <a:t> dahil ang </a:t>
            </a:r>
            <a:r>
              <a:rPr lang="en-GB" sz="2000" dirty="0" err="1"/>
              <a:t>halaga</a:t>
            </a:r>
            <a:r>
              <a:rPr lang="en-GB" sz="2000" dirty="0"/>
              <a:t> ay maroon </a:t>
            </a:r>
            <a:r>
              <a:rPr lang="en-GB" sz="2000" dirty="0" err="1"/>
              <a:t>ideolohiya</a:t>
            </a:r>
            <a:r>
              <a:rPr lang="en-GB" sz="2000" dirty="0"/>
              <a:t> (ang second-order ng </a:t>
            </a:r>
            <a:r>
              <a:rPr lang="en-GB" sz="2000" dirty="0" err="1"/>
              <a:t>sistemang</a:t>
            </a:r>
            <a:r>
              <a:rPr lang="en-GB" sz="2000" dirty="0"/>
              <a:t> </a:t>
            </a:r>
            <a:r>
              <a:rPr lang="en-GB" sz="2000" dirty="0" err="1"/>
              <a:t>semiotiko</a:t>
            </a:r>
            <a:r>
              <a:rPr lang="en-GB" sz="2000" dirty="0"/>
              <a:t> ayon kay Barthes [1964b:130-131]), at ito ay </a:t>
            </a:r>
            <a:r>
              <a:rPr lang="en-GB" sz="2000" dirty="0" err="1"/>
              <a:t>naisasalin</a:t>
            </a:r>
            <a:r>
              <a:rPr lang="en-GB" sz="2000" dirty="0"/>
              <a:t>. </a:t>
            </a:r>
          </a:p>
          <a:p>
            <a:endParaRPr lang="en-GB"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0"/>
            <a:ext cx="5634182" cy="6858000"/>
          </a:xfrm>
          <a:prstGeom prst="rect">
            <a:avLst/>
          </a:prstGeom>
        </p:spPr>
      </p:pic>
    </p:spTree>
    <p:extLst>
      <p:ext uri="{BB962C8B-B14F-4D97-AF65-F5344CB8AC3E}">
        <p14:creationId xmlns:p14="http://schemas.microsoft.com/office/powerpoint/2010/main" val="3023019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6254" y="485833"/>
            <a:ext cx="4237182" cy="5988858"/>
          </a:xfrm>
        </p:spPr>
        <p:txBody>
          <a:bodyPr>
            <a:normAutofit/>
          </a:bodyPr>
          <a:lstStyle/>
          <a:p>
            <a:pPr marL="0" indent="0">
              <a:buNone/>
            </a:pPr>
            <a:r>
              <a:rPr lang="en-GB" dirty="0" err="1"/>
              <a:t>Nabibigyan</a:t>
            </a:r>
            <a:r>
              <a:rPr lang="en-GB" dirty="0"/>
              <a:t> din ng </a:t>
            </a:r>
            <a:r>
              <a:rPr lang="en-GB" dirty="0" err="1"/>
              <a:t>kontribusyon</a:t>
            </a:r>
            <a:r>
              <a:rPr lang="en-GB" dirty="0"/>
              <a:t> sa </a:t>
            </a:r>
            <a:r>
              <a:rPr lang="en-GB" dirty="0" err="1"/>
              <a:t>konstruksyon</a:t>
            </a:r>
            <a:r>
              <a:rPr lang="en-GB" dirty="0"/>
              <a:t> ng </a:t>
            </a:r>
            <a:r>
              <a:rPr lang="en-GB" dirty="0" err="1"/>
              <a:t>koda</a:t>
            </a:r>
            <a:r>
              <a:rPr lang="en-GB" dirty="0"/>
              <a:t> at </a:t>
            </a:r>
            <a:r>
              <a:rPr lang="en-GB" dirty="0" err="1"/>
              <a:t>istandardisasyon</a:t>
            </a:r>
            <a:r>
              <a:rPr lang="en-GB" dirty="0"/>
              <a:t> sa ilang mga </a:t>
            </a:r>
            <a:r>
              <a:rPr lang="en-GB" dirty="0" err="1"/>
              <a:t>kultural</a:t>
            </a:r>
            <a:r>
              <a:rPr lang="en-GB" dirty="0"/>
              <a:t> na </a:t>
            </a:r>
            <a:r>
              <a:rPr lang="en-GB" dirty="0" err="1"/>
              <a:t>kapaligiran</a:t>
            </a:r>
            <a:r>
              <a:rPr lang="en-GB" dirty="0"/>
              <a:t>. Sa </a:t>
            </a:r>
            <a:r>
              <a:rPr lang="en-GB" dirty="0" err="1"/>
              <a:t>ganitong</a:t>
            </a:r>
            <a:r>
              <a:rPr lang="en-GB" dirty="0"/>
              <a:t> </a:t>
            </a:r>
            <a:r>
              <a:rPr lang="en-GB" dirty="0" err="1"/>
              <a:t>pagkakataon</a:t>
            </a:r>
            <a:r>
              <a:rPr lang="en-GB" dirty="0"/>
              <a:t>, </a:t>
            </a:r>
            <a:r>
              <a:rPr lang="en-GB" dirty="0" err="1"/>
              <a:t>sinaad</a:t>
            </a:r>
            <a:r>
              <a:rPr lang="en-GB" dirty="0"/>
              <a:t> nina </a:t>
            </a:r>
            <a:r>
              <a:rPr lang="en-GB" dirty="0" err="1"/>
              <a:t>Caivano</a:t>
            </a:r>
            <a:r>
              <a:rPr lang="en-GB" dirty="0"/>
              <a:t> at </a:t>
            </a:r>
            <a:r>
              <a:rPr lang="en-GB" dirty="0" err="1"/>
              <a:t>López</a:t>
            </a:r>
            <a:r>
              <a:rPr lang="en-GB" dirty="0"/>
              <a:t> (2006: 13) na “ang </a:t>
            </a:r>
            <a:r>
              <a:rPr lang="en-GB" dirty="0" err="1"/>
              <a:t>kulay</a:t>
            </a:r>
            <a:r>
              <a:rPr lang="en-GB" dirty="0"/>
              <a:t> ay </a:t>
            </a:r>
            <a:r>
              <a:rPr lang="en-GB" dirty="0" err="1"/>
              <a:t>gumaganap</a:t>
            </a:r>
            <a:r>
              <a:rPr lang="en-GB" dirty="0"/>
              <a:t> bilang </a:t>
            </a:r>
            <a:r>
              <a:rPr lang="en-GB" dirty="0" err="1"/>
              <a:t>tunay</a:t>
            </a:r>
            <a:r>
              <a:rPr lang="en-GB" dirty="0"/>
              <a:t> na </a:t>
            </a:r>
            <a:r>
              <a:rPr lang="en-GB" dirty="0" err="1"/>
              <a:t>koda</a:t>
            </a:r>
            <a:r>
              <a:rPr lang="en-GB" dirty="0"/>
              <a:t> sa </a:t>
            </a:r>
            <a:r>
              <a:rPr lang="en-GB" dirty="0" err="1"/>
              <a:t>konteksto</a:t>
            </a:r>
            <a:r>
              <a:rPr lang="en-GB" dirty="0"/>
              <a:t> ng </a:t>
            </a:r>
            <a:r>
              <a:rPr lang="en-GB" dirty="0" err="1"/>
              <a:t>institusyunal</a:t>
            </a:r>
            <a:r>
              <a:rPr lang="en-GB" dirty="0"/>
              <a:t> na </a:t>
            </a:r>
            <a:r>
              <a:rPr lang="en-GB" dirty="0" err="1"/>
              <a:t>imahe</a:t>
            </a:r>
            <a:r>
              <a:rPr lang="en-GB" dirty="0"/>
              <a:t>. Sa pagkakaroon ng chromatic code ay </a:t>
            </a:r>
            <a:r>
              <a:rPr lang="en-GB" dirty="0" err="1"/>
              <a:t>nagpapakita</a:t>
            </a:r>
            <a:r>
              <a:rPr lang="en-GB" dirty="0"/>
              <a:t> na ang </a:t>
            </a:r>
            <a:r>
              <a:rPr lang="en-GB" dirty="0" err="1"/>
              <a:t>intensyon</a:t>
            </a:r>
            <a:r>
              <a:rPr lang="en-GB" dirty="0"/>
              <a:t> nito ay nasa </a:t>
            </a:r>
            <a:r>
              <a:rPr lang="en-GB" dirty="0" err="1"/>
              <a:t>aspekto</a:t>
            </a:r>
            <a:r>
              <a:rPr lang="en-GB" dirty="0"/>
              <a:t> ng </a:t>
            </a:r>
            <a:r>
              <a:rPr lang="en-GB" dirty="0" err="1"/>
              <a:t>produksyon</a:t>
            </a:r>
            <a:r>
              <a:rPr lang="en-GB" dirty="0"/>
              <a:t> at sa </a:t>
            </a:r>
            <a:r>
              <a:rPr lang="en-GB" dirty="0" err="1"/>
              <a:t>posibilidad</a:t>
            </a:r>
            <a:r>
              <a:rPr lang="en-GB" dirty="0"/>
              <a:t> na mapansin ng mga </a:t>
            </a:r>
            <a:r>
              <a:rPr lang="en-GB" dirty="0" err="1"/>
              <a:t>mambabasa</a:t>
            </a:r>
            <a:r>
              <a:rPr lang="en-GB" dirty="0"/>
              <a:t> o </a:t>
            </a:r>
            <a:r>
              <a:rPr lang="en-GB" dirty="0" err="1"/>
              <a:t>gagamit</a:t>
            </a:r>
            <a:r>
              <a:rPr lang="en-GB" dirty="0"/>
              <a:t> ay isang </a:t>
            </a:r>
            <a:r>
              <a:rPr lang="en-GB" dirty="0" err="1"/>
              <a:t>halimbawa</a:t>
            </a:r>
            <a:r>
              <a:rPr lang="en-GB" dirty="0"/>
              <a:t> ng </a:t>
            </a:r>
            <a:r>
              <a:rPr lang="en-GB" dirty="0" err="1"/>
              <a:t>istandardisasyon</a:t>
            </a:r>
            <a:r>
              <a:rPr lang="en-GB" dirty="0"/>
              <a:t>.”</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78691" y="69100"/>
            <a:ext cx="5518150" cy="254000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78691" y="2793828"/>
            <a:ext cx="3927937" cy="3865591"/>
          </a:xfrm>
          <a:prstGeom prst="rect">
            <a:avLst/>
          </a:prstGeom>
        </p:spPr>
      </p:pic>
    </p:spTree>
    <p:extLst>
      <p:ext uri="{BB962C8B-B14F-4D97-AF65-F5344CB8AC3E}">
        <p14:creationId xmlns:p14="http://schemas.microsoft.com/office/powerpoint/2010/main" val="3126648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TotalTime>
  <Words>717</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Intersemiotikong pagsasalin</vt:lpstr>
      <vt:lpstr>Ano ang Intersemiotikong Pagsasalin? </vt:lpstr>
      <vt:lpstr>Kultura at Pagsasalin </vt:lpstr>
      <vt:lpstr>Kulay bilang ikalawang bahagi ng Intersemiotikong Pagsasalin</vt:lpstr>
      <vt:lpstr>Kung babalikan natin ang sinabi ni Jakobson (2004 [1959]: 139) </vt:lpstr>
      <vt:lpstr>PowerPoint Presentation</vt:lpstr>
      <vt:lpstr>PowerPoint Presentation</vt:lpstr>
      <vt:lpstr>Higit pa rito, ayon kay Pastoureau (2001:10), </vt:lpstr>
      <vt:lpstr>PowerPoint Presentation</vt:lpstr>
      <vt:lpstr>Ang Intersemiotikong Pagsasalin sa Pang-araw-araw na Pakikipagkomunikasyon</vt:lpstr>
      <vt:lpstr>Idiochrome- Tumutulong ang kulay para sa tanda. Madalas itong sinasamahan ng teksto at mayroong tiyak na kahulugan. </vt:lpstr>
      <vt:lpstr>Sociochrome-Ito ay nagpapakita ng komon na kaalamang kultural. . </vt:lpstr>
      <vt:lpstr>Rhetochrome- ito ay nakapaloob sa isang lebel ng retorika. Maaaring ang kulay ay direkta at maaaring hindi rin direkta ang kahulugan.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Intersemiotikong pagsasalin</dc:title>
  <dc:creator>HP</dc:creator>
  <cp:lastModifiedBy>HP</cp:lastModifiedBy>
  <cp:revision>4</cp:revision>
  <dcterms:created xsi:type="dcterms:W3CDTF">2021-06-12T09:17:26Z</dcterms:created>
  <dcterms:modified xsi:type="dcterms:W3CDTF">2021-06-13T06:03:09Z</dcterms:modified>
</cp:coreProperties>
</file>