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9144000"/>
  <p:notesSz cx="68818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07">
          <p15:clr>
            <a:srgbClr val="000000"/>
          </p15:clr>
        </p15:guide>
        <p15:guide id="2" pos="52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07" orient="horz"/>
        <p:guide pos="5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98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0487" y="0"/>
            <a:ext cx="3000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53487"/>
            <a:ext cx="299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61" name="Google Shape;261;p18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19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20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3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4" name="Google Shape;314;p26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26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21" name="Google Shape;321;p27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27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28" name="Google Shape;328;p28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28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41" name="Google Shape;341;p30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30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48" name="Google Shape;348;p31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31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55" name="Google Shape;355;p32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32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62" name="Google Shape;362;p33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33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69" name="Google Shape;369;p34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34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5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6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7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88" name="Google Shape;388;p37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p37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8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9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01" name="Google Shape;401;p39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39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0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14" name="Google Shape;414;p41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Google Shape;415;p41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21" name="Google Shape;421;p42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42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43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4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34" name="Google Shape;434;p44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44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5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Google Shape;441;p45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6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47" name="Google Shape;447;p46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p46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7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54" name="Google Shape;454;p47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Google Shape;455;p47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Text: Made read-only so you don’t accidently modify your own instructions. Since many processes may be running the same program, this may be shared.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uninitialized data may be set to 000’s </a:t>
            </a:r>
            <a:endParaRPr/>
          </a:p>
        </p:txBody>
      </p:sp>
      <p:sp>
        <p:nvSpPr>
          <p:cNvPr id="122" name="Google Shape;122;p5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/>
        </p:nvSpPr>
        <p:spPr>
          <a:xfrm>
            <a:off x="3900487" y="8853487"/>
            <a:ext cx="30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073150" y="688975"/>
            <a:ext cx="46785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900112" y="4427537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685800" y="685800"/>
            <a:ext cx="77724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/>
          <p:nvPr>
            <p:ph idx="2" type="pic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www.yolinux.com/TUTORIALS/LinuxTutorialPosixThreads.html" TargetMode="External"/><Relationship Id="rId4" Type="http://schemas.openxmlformats.org/officeDocument/2006/relationships/hyperlink" Target="http://codebase.eu/tutorial/posix-threads-c/" TargetMode="External"/><Relationship Id="rId5" Type="http://schemas.openxmlformats.org/officeDocument/2006/relationships/hyperlink" Target="http://codebase.eu/tutorial/posix-threads-c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4: Threads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819150" y="1246187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 Models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Libraries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Threading Issues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 Examples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XP Threads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Threads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Multicore Programming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Multicore systems putting pressure on programmers, challenges include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activities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tasks can be separated to run on different processors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 work on all processors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splitting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 data to run with the tasks 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dependency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for dependences between tasks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and debugging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Harder!!!!</a:t>
            </a:r>
            <a:endParaRPr/>
          </a:p>
          <a:p>
            <a:pPr indent="-762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885825" y="277812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Assist Multicore Programming</a:t>
            </a:r>
            <a:endParaRPr/>
          </a:p>
        </p:txBody>
      </p:sp>
      <p:pic>
        <p:nvPicPr>
          <p:cNvPr descr="4" id="204" name="Google Shape;20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162" y="2209800"/>
            <a:ext cx="7108824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/>
        </p:nvSpPr>
        <p:spPr>
          <a:xfrm>
            <a:off x="7105650" y="3597275"/>
            <a:ext cx="1176300" cy="396900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</a:t>
            </a:r>
            <a:endParaRPr/>
          </a:p>
        </p:txBody>
      </p:sp>
      <p:cxnSp>
        <p:nvCxnSpPr>
          <p:cNvPr id="206" name="Google Shape;206;p25"/>
          <p:cNvCxnSpPr/>
          <p:nvPr/>
        </p:nvCxnSpPr>
        <p:spPr>
          <a:xfrm>
            <a:off x="5276850" y="3133725"/>
            <a:ext cx="1738200" cy="463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07" name="Google Shape;207;p25"/>
          <p:cNvCxnSpPr/>
          <p:nvPr/>
        </p:nvCxnSpPr>
        <p:spPr>
          <a:xfrm>
            <a:off x="5260975" y="3178175"/>
            <a:ext cx="1954200" cy="1136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08" name="Google Shape;208;p25"/>
          <p:cNvCxnSpPr/>
          <p:nvPr/>
        </p:nvCxnSpPr>
        <p:spPr>
          <a:xfrm>
            <a:off x="5307012" y="3238500"/>
            <a:ext cx="1782900" cy="1512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09" name="Google Shape;209;p25"/>
          <p:cNvCxnSpPr/>
          <p:nvPr/>
        </p:nvCxnSpPr>
        <p:spPr>
          <a:xfrm>
            <a:off x="5186362" y="3252787"/>
            <a:ext cx="1035000" cy="208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10" name="Google Shape;210;p25"/>
          <p:cNvSpPr txBox="1"/>
          <p:nvPr/>
        </p:nvSpPr>
        <p:spPr>
          <a:xfrm>
            <a:off x="7089775" y="4751387"/>
            <a:ext cx="1176300" cy="398400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</a:t>
            </a: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7215187" y="4116387"/>
            <a:ext cx="1176300" cy="396900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</a:t>
            </a:r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6237287" y="5337175"/>
            <a:ext cx="1177800" cy="398400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</a:t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601662" y="4826000"/>
            <a:ext cx="2746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threads on different CPUs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 Models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provided at either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level -&gt;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threads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Supported above the kernel  and managed without kernel support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level -&gt;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threads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Supported and managed directly by the operating system</a:t>
            </a:r>
            <a:endParaRPr/>
          </a:p>
          <a:p>
            <a:pPr indent="-571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relationship between user and kernel threads?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Threads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management done by user-level threads library</a:t>
            </a:r>
            <a:b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primary thread libraries: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POSIX </a:t>
            </a:r>
            <a:r>
              <a:rPr b="0" i="0" lang="en-US" sz="1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Pthreads</a:t>
            </a:r>
            <a:endParaRPr b="0" i="1" sz="1800" u="none" cap="none" strike="noStrike">
              <a:solidFill>
                <a:srgbClr val="3366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Win32 threads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 threads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Threads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Supported by the Kernel</a:t>
            </a:r>
            <a:b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XP/2000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Solaris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Tru64 UNIX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 OS 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 Models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914400" y="2566987"/>
            <a:ext cx="8229600" cy="28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Many-to-One</a:t>
            </a:r>
            <a:b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One-to-One</a:t>
            </a:r>
            <a:b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Many-to-Many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928687" y="1184275"/>
            <a:ext cx="4167300" cy="91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Thread – to - Kernel Thread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Many-to-One</a:t>
            </a:r>
            <a:endParaRPr/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528637" y="3078162"/>
            <a:ext cx="38148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user-level threads mapped to single kernel thread</a:t>
            </a:r>
            <a:endParaRPr/>
          </a:p>
          <a:p>
            <a:pPr indent="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1262062"/>
            <a:ext cx="4800599" cy="471487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/>
          <p:nvPr/>
        </p:nvSpPr>
        <p:spPr>
          <a:xfrm rot="-3304703">
            <a:off x="5371960" y="5142584"/>
            <a:ext cx="914471" cy="914471"/>
          </a:xfrm>
          <a:custGeom>
            <a:rect b="b" l="l" r="r" t="t"/>
            <a:pathLst>
              <a:path extrusionOk="0" h="914400" w="914400">
                <a:moveTo>
                  <a:pt x="457200" y="0"/>
                </a:moveTo>
                <a:cubicBezTo>
                  <a:pt x="615245" y="0"/>
                  <a:pt x="762082" y="81624"/>
                  <a:pt x="845510" y="215855"/>
                </a:cubicBezTo>
                <a:cubicBezTo>
                  <a:pt x="928938" y="350086"/>
                  <a:pt x="937124" y="517885"/>
                  <a:pt x="867159" y="659600"/>
                </a:cubicBezTo>
                <a:lnTo>
                  <a:pt x="457200" y="457200"/>
                </a:lnTo>
                <a:lnTo>
                  <a:pt x="457200" y="0"/>
                </a:lnTo>
                <a:close/>
              </a:path>
              <a:path extrusionOk="0" fill="none" h="914400" w="914400">
                <a:moveTo>
                  <a:pt x="457200" y="0"/>
                </a:moveTo>
                <a:cubicBezTo>
                  <a:pt x="615245" y="0"/>
                  <a:pt x="762082" y="81624"/>
                  <a:pt x="845510" y="215855"/>
                </a:cubicBezTo>
                <a:cubicBezTo>
                  <a:pt x="928938" y="350086"/>
                  <a:pt x="937124" y="517885"/>
                  <a:pt x="867159" y="6596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One-to-One</a:t>
            </a:r>
            <a:endParaRPr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user-level thread maps to kernel thread</a:t>
            </a:r>
            <a:endParaRPr/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NT/XP/2000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/>
          </a:p>
        </p:txBody>
      </p:sp>
      <p:pic>
        <p:nvPicPr>
          <p:cNvPr id="258" name="Google Shape;25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050" y="3048000"/>
            <a:ext cx="7475537" cy="29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Many-to-Many Model</a:t>
            </a:r>
            <a:endParaRPr/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827087" y="1574800"/>
            <a:ext cx="3108300" cy="4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many user level threads to be mapped to many kernel threads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the  operating system to create a sufficient number of kernel threads</a:t>
            </a:r>
            <a:endParaRPr/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NT/2000 with the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ThreadFiber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package</a:t>
            </a:r>
            <a:endParaRPr/>
          </a:p>
        </p:txBody>
      </p:sp>
      <p:pic>
        <p:nvPicPr>
          <p:cNvPr id="266" name="Google Shape;2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7300" y="1233487"/>
            <a:ext cx="515302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Libraries</a:t>
            </a:r>
            <a:endParaRPr/>
          </a:p>
        </p:txBody>
      </p:sp>
      <p:sp>
        <p:nvSpPr>
          <p:cNvPr id="272" name="Google Shape;272;p3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Thread library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programmer with API for creating and managing threads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primary ways of implementing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entirely in user space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Kernel-level library supported by the OS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main thread libraries in use today: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POSIC Pthreads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Win32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introduce the notion of a thread — a fundamental unit of CPU utilization that forms the basis of multithreaded computer systems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discuss the APIs for the Pthreads, Win32, and Java thread libraries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examine issues related to multithreaded programming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Libraries</a:t>
            </a:r>
            <a:endParaRPr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main thread libraries in use today: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POSIX Pthreads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be provided either as user-level or kernel-level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POSIX standard (IEEE 1003.1c) API for thread creation and synchronization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specifies behavior of the thread library, implementation is up to development of the library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Win32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Kernel-level library on  Windows system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threads are managed by the JVM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implemented using the threads model provided by underlying OS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POSIX Compilation on Linux</a:t>
            </a:r>
            <a:endParaRPr/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806450" y="2335212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Linux, programs that use the Pthreads API must be compiled with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Arial"/>
              <a:buNone/>
            </a:pPr>
            <a:r>
              <a:rPr b="1" i="1" lang="en-US" sz="21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–pthread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1" i="1" lang="en-US" sz="21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–lpthread</a:t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POSIX: Thread Creation</a:t>
            </a:r>
            <a:endParaRPr/>
          </a:p>
        </p:txBody>
      </p:sp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914400" y="11684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91" name="Google Shape;291;p36"/>
          <p:cNvSpPr txBox="1"/>
          <p:nvPr/>
        </p:nvSpPr>
        <p:spPr>
          <a:xfrm>
            <a:off x="914400" y="1452562"/>
            <a:ext cx="6891300" cy="1290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#include &lt;pthread.h&gt;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pthread_create (thread, attr, start_routine, arg)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    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returns : 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 on success, some error code on failure.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POSIX: Thread ID</a:t>
            </a:r>
            <a:endParaRPr/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914400" y="11684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98" name="Google Shape;298;p37"/>
          <p:cNvSpPr txBox="1"/>
          <p:nvPr/>
        </p:nvSpPr>
        <p:spPr>
          <a:xfrm>
            <a:off x="914400" y="1452562"/>
            <a:ext cx="6891300" cy="1290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#include &lt;pthread.h&gt;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pthread_t pthread_self()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    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returns : 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 of current (this) thread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POSIX:  Wait for Thread Completion</a:t>
            </a:r>
            <a:endParaRPr/>
          </a:p>
        </p:txBody>
      </p:sp>
      <p:sp>
        <p:nvSpPr>
          <p:cNvPr id="304" name="Google Shape;304;p38"/>
          <p:cNvSpPr txBox="1"/>
          <p:nvPr>
            <p:ph idx="1" type="body"/>
          </p:nvPr>
        </p:nvSpPr>
        <p:spPr>
          <a:xfrm>
            <a:off x="806450" y="1233487"/>
            <a:ext cx="8229600" cy="137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&lt;pthread.h&gt;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 (thread, NULL) </a:t>
            </a:r>
            <a:endParaRPr b="0" i="0" sz="1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	</a:t>
            </a:r>
            <a:endParaRPr/>
          </a:p>
          <a:p>
            <a:pPr indent="-6350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i="0" lang="en-US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: </a:t>
            </a:r>
            <a:r>
              <a:rPr b="0" i="0" lang="en-US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on success, some error code on failure.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POSIX: Thread Termination</a:t>
            </a:r>
            <a:endParaRPr/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914400" y="11684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311" name="Google Shape;311;p39"/>
          <p:cNvSpPr txBox="1"/>
          <p:nvPr/>
        </p:nvSpPr>
        <p:spPr>
          <a:xfrm>
            <a:off x="914400" y="1452562"/>
            <a:ext cx="6891300" cy="1290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#include &lt;pthread.h&gt;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Void pthread_exit (return_value)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    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Threads terminate in one of the following ways: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thread's start functions performs a return specifying a return value for the thread.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receives a request asking it to terminate using pthread_cancel()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 initiates termination pthread_exit()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 process terminates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Cancellation</a:t>
            </a:r>
            <a:endParaRPr/>
          </a:p>
        </p:txBody>
      </p:sp>
      <p:sp>
        <p:nvSpPr>
          <p:cNvPr id="318" name="Google Shape;318;p40"/>
          <p:cNvSpPr txBox="1"/>
          <p:nvPr>
            <p:ph idx="1" type="body"/>
          </p:nvPr>
        </p:nvSpPr>
        <p:spPr>
          <a:xfrm>
            <a:off x="827087" y="1435100"/>
            <a:ext cx="6646800" cy="44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Terminating a thread before it has finished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made the cancellation request, </a:t>
            </a: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pthread_cancel()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returns immediately; that is it does not wait for the target thread to terminate.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what happens to the target thread?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and when it happens depends on the thread’s cancellation state and type.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Cancellation</a:t>
            </a:r>
            <a:endParaRPr/>
          </a:p>
        </p:txBody>
      </p:sp>
      <p:sp>
        <p:nvSpPr>
          <p:cNvPr id="325" name="Google Shape;325;p41"/>
          <p:cNvSpPr txBox="1"/>
          <p:nvPr>
            <p:ph idx="1" type="body"/>
          </p:nvPr>
        </p:nvSpPr>
        <p:spPr>
          <a:xfrm>
            <a:off x="827087" y="1435100"/>
            <a:ext cx="6646800" cy="44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attributes that indicate cancellation state and type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general </a:t>
            </a:r>
            <a:r>
              <a:rPr b="0" i="0" lang="en-US" sz="2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can not be cancelled.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PTHREAD_CANCEL_DISABLE</a:t>
            </a:r>
            <a:endParaRPr/>
          </a:p>
          <a:p>
            <a:pPr indent="-7620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can be cancelled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PTHREAD_CANCEL_ENABLE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Cancellation</a:t>
            </a:r>
            <a:endParaRPr/>
          </a:p>
        </p:txBody>
      </p:sp>
      <p:sp>
        <p:nvSpPr>
          <p:cNvPr id="332" name="Google Shape;332;p42"/>
          <p:cNvSpPr txBox="1"/>
          <p:nvPr>
            <p:ph idx="1" type="body"/>
          </p:nvPr>
        </p:nvSpPr>
        <p:spPr>
          <a:xfrm>
            <a:off x="827087" y="1435100"/>
            <a:ext cx="6646800" cy="44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thread is cancelable, there are two general </a:t>
            </a:r>
            <a:r>
              <a:rPr b="0" i="0" lang="en-US" sz="2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cancellation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terminates the target thread  immediately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PTHREAD_CANCEL_ASYNCHRONOUS</a:t>
            </a:r>
            <a:endParaRPr/>
          </a:p>
          <a:p>
            <a:pPr indent="-7620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Deferred cancellation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allows the target thread to periodically check if it should be cancelled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PTHREAD_CANCEL_DEFERRED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 when thread reaches ‘cancellation point’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881062" y="277812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Termination: Cleanup Handlers</a:t>
            </a:r>
            <a:endParaRPr/>
          </a:p>
        </p:txBody>
      </p:sp>
      <p:sp>
        <p:nvSpPr>
          <p:cNvPr id="338" name="Google Shape;338;p43"/>
          <p:cNvSpPr txBox="1"/>
          <p:nvPr>
            <p:ph idx="4294967295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automatically executed when the thread is canceled.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up global variables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Unlock and code or data held by thread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files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 or rollback transactions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and remove cleanup handlers based on thread logic</a:t>
            </a:r>
            <a:endParaRPr/>
          </a:p>
          <a:p>
            <a:pPr indent="0" lvl="6" marL="2343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rPr b="0" i="1" lang="en-US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pthread_cleanup_push()</a:t>
            </a:r>
            <a:endParaRPr/>
          </a:p>
          <a:p>
            <a:pPr indent="0" lvl="6" marL="2343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rPr b="0" i="1" lang="en-US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pthread_cleanup_pop()</a:t>
            </a:r>
            <a:endParaRPr b="0" i="1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Overview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are mechanisms that permit an application to perform multiple tasks concurrently.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is a basic unit of CPU utilization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ID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counter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set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  <a:p>
            <a:pPr indent="-571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single program can contain multiple threads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share with other threads belonging to the same process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Code, data, open files…….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Threading Issues</a:t>
            </a:r>
            <a:endParaRPr/>
          </a:p>
        </p:txBody>
      </p:sp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1068387" y="1485900"/>
            <a:ext cx="7351800" cy="4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 of 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fork()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exec()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calls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handling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pools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safety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Thread-specific data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 of </a:t>
            </a:r>
            <a:r>
              <a:rPr b="0" i="1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fork() ,exec(), exit()</a:t>
            </a:r>
            <a:endParaRPr/>
          </a:p>
        </p:txBody>
      </p:sp>
      <p:sp>
        <p:nvSpPr>
          <p:cNvPr id="352" name="Google Shape;352;p4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fork()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duplicate only the calling thread or all threads?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and 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exec()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exec(),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calling program is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replaced in memory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threads, except the once calling exec(), vanish immediately. No thread-specific data destructors or cleanup handlers are executed.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and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exit()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any thread calls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the main thread does a return, ALL threads immediately vanish. No thread-specific data destructors or cleanup handlers are executed.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 of </a:t>
            </a:r>
            <a:r>
              <a:rPr b="0" i="1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fork() ,exec(), exit()</a:t>
            </a:r>
            <a:endParaRPr/>
          </a:p>
        </p:txBody>
      </p:sp>
      <p:sp>
        <p:nvSpPr>
          <p:cNvPr id="359" name="Google Shape;359;p46"/>
          <p:cNvSpPr txBox="1"/>
          <p:nvPr>
            <p:ph idx="1" type="body"/>
          </p:nvPr>
        </p:nvSpPr>
        <p:spPr>
          <a:xfrm>
            <a:off x="392112" y="1233487"/>
            <a:ext cx="86439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and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fork()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multithread process calls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fork()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only the calling thread is replicated. All other threads vanish in the child. No thread-specific data destructors or cleanup handlers are executed.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Problems:</a:t>
            </a:r>
            <a:endParaRPr/>
          </a:p>
          <a:p>
            <a:pPr indent="-114300" lvl="1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global data may be inconsistent: 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another thread in the process of updating it? 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or critical code may be locked by another thread. That lock is copied into child process, too.</a:t>
            </a:r>
            <a:endParaRPr/>
          </a:p>
          <a:p>
            <a:pPr indent="-114300" lvl="1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leaks</a:t>
            </a:r>
            <a:endParaRPr/>
          </a:p>
          <a:p>
            <a:pPr indent="-114300" lvl="1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(other) specific data not available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Recommendation: In multithreaded application, only use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fork() 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exec()</a:t>
            </a:r>
            <a:endParaRPr b="1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Handling</a:t>
            </a:r>
            <a:endParaRPr/>
          </a:p>
        </p:txBody>
      </p:sp>
      <p:sp>
        <p:nvSpPr>
          <p:cNvPr id="366" name="Google Shape;366;p47"/>
          <p:cNvSpPr txBox="1"/>
          <p:nvPr>
            <p:ph idx="1" type="body"/>
          </p:nvPr>
        </p:nvSpPr>
        <p:spPr>
          <a:xfrm>
            <a:off x="827087" y="1397000"/>
            <a:ext cx="70644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Signals are used in UNIX systems to notify a process that a particular event has occurred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signal handler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process signals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is generated by particular event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is delivered to a process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is handled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Options: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the signal to the thread to which the signal applies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the signal to every thread in the process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the signal to certain threads in the process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a specific threa to receive all signals for the process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Pools</a:t>
            </a:r>
            <a:endParaRPr/>
          </a:p>
        </p:txBody>
      </p:sp>
      <p:sp>
        <p:nvSpPr>
          <p:cNvPr id="373" name="Google Shape;373;p48"/>
          <p:cNvSpPr txBox="1"/>
          <p:nvPr>
            <p:ph idx="1" type="body"/>
          </p:nvPr>
        </p:nvSpPr>
        <p:spPr>
          <a:xfrm>
            <a:off x="806450" y="1233487"/>
            <a:ext cx="76311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number of threads in a pool where they await work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slightly faster to service a request with an existing thread than create a new thread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the number of threads in the application(s) to be bound to the size of the pool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Safety</a:t>
            </a:r>
            <a:endParaRPr/>
          </a:p>
        </p:txBody>
      </p:sp>
      <p:sp>
        <p:nvSpPr>
          <p:cNvPr id="379" name="Google Shape;379;p49"/>
          <p:cNvSpPr txBox="1"/>
          <p:nvPr>
            <p:ph idx="1" type="body"/>
          </p:nvPr>
        </p:nvSpPr>
        <p:spPr>
          <a:xfrm>
            <a:off x="806450" y="1233487"/>
            <a:ext cx="8229600" cy="54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is </a:t>
            </a: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thread-safe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 it can be safely invoked by multiple threads at the same time.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a not safe function:</a:t>
            </a:r>
            <a:endParaRPr/>
          </a:p>
          <a:p>
            <a:pPr indent="0" lvl="2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static int glob = 0;</a:t>
            </a:r>
            <a:endParaRPr/>
          </a:p>
          <a:p>
            <a:pPr indent="0" lvl="2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/>
          </a:p>
          <a:p>
            <a:pPr indent="0" lvl="2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static void Incr (int  loops)</a:t>
            </a:r>
            <a:endParaRPr/>
          </a:p>
          <a:p>
            <a:pPr indent="0" lvl="2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{</a:t>
            </a:r>
            <a:endParaRPr/>
          </a:p>
          <a:p>
            <a:pPr indent="0" lvl="2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	int loc, j;</a:t>
            </a:r>
            <a:endParaRPr/>
          </a:p>
          <a:p>
            <a:pPr indent="0" lvl="2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	for (j = 0; j&lt;loops; j++ {</a:t>
            </a:r>
            <a:endParaRPr/>
          </a:p>
          <a:p>
            <a:pPr indent="0" lvl="2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		loc = glob;</a:t>
            </a:r>
            <a:endParaRPr/>
          </a:p>
          <a:p>
            <a:pPr indent="0" lvl="2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		loc++;</a:t>
            </a:r>
            <a:endParaRPr/>
          </a:p>
          <a:p>
            <a:pPr indent="0" lvl="2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		glob = loc;</a:t>
            </a:r>
            <a:endParaRPr/>
          </a:p>
          <a:p>
            <a:pPr indent="0" lvl="2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	}</a:t>
            </a:r>
            <a:endParaRPr/>
          </a:p>
          <a:p>
            <a:pPr indent="0" lvl="2" marL="742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Employs global or static values that are shared by all threads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Safety</a:t>
            </a:r>
            <a:endParaRPr/>
          </a:p>
        </p:txBody>
      </p:sp>
      <p:sp>
        <p:nvSpPr>
          <p:cNvPr id="385" name="Google Shape;385;p5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Ways to render a function thread safe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Serialize the function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Lock the code to keep other threads out 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one thread can be in the sensitive code at a time</a:t>
            </a:r>
            <a:endParaRPr/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Lock only the critical sections of code 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let one thread update the variable at a time.</a:t>
            </a:r>
            <a:endParaRPr/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only thread safe system functions</a:t>
            </a:r>
            <a:endParaRPr/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function reentrant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the use of global and static variables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information required to be safe is stored in buffers allocated by the call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Specific Data</a:t>
            </a:r>
            <a:endParaRPr/>
          </a:p>
        </p:txBody>
      </p:sp>
      <p:sp>
        <p:nvSpPr>
          <p:cNvPr id="392" name="Google Shape;392;p51"/>
          <p:cNvSpPr txBox="1"/>
          <p:nvPr>
            <p:ph idx="1" type="body"/>
          </p:nvPr>
        </p:nvSpPr>
        <p:spPr>
          <a:xfrm>
            <a:off x="806450" y="1233487"/>
            <a:ext cx="70296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existing functions thread-safe .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be slightly less efficient than being reentrant</a:t>
            </a:r>
            <a:endParaRPr/>
          </a:p>
          <a:p>
            <a:pPr indent="-571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each thread to have its own copy of data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per-thread storage for a function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when you do not have control over the thread creation process (i.e., when using a thread pool)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POSIX compliation</a:t>
            </a:r>
            <a:endParaRPr/>
          </a:p>
        </p:txBody>
      </p:sp>
      <p:sp>
        <p:nvSpPr>
          <p:cNvPr id="398" name="Google Shape;398;p5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Linux, programs that use the Pthreads API must be compiled with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r>
              <a:rPr b="1" i="1" lang="en-US" sz="19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–pthread. </a:t>
            </a: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effects of this option include the following: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_REENTRANT preprocessor macro is defined. This causes the declaration  of a few reentrant functions to be exposed.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program is linked with the </a:t>
            </a:r>
            <a:r>
              <a:rPr b="0" i="1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libpthread </a:t>
            </a: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(the equivalent of  </a:t>
            </a:r>
            <a:r>
              <a:rPr b="1" i="1" lang="en-US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-lpthread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0795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precise options for compiling a multithreaded program vary across implementations (and compilers).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M. Kerrisk, </a:t>
            </a:r>
            <a:r>
              <a:rPr b="0" i="0" lang="en-US" sz="17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Linux Programming Interface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http://www.yolinux.com/TUTORIALS/LinuxTutorialPosixThreads.html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http://codebase.eu/tutorial/posix-threads-c/</a:t>
            </a:r>
            <a:endParaRPr/>
          </a:p>
          <a:p>
            <a:pPr indent="-635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sng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5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Scheduler Activations</a:t>
            </a:r>
            <a:endParaRPr/>
          </a:p>
        </p:txBody>
      </p:sp>
      <p:sp>
        <p:nvSpPr>
          <p:cNvPr id="405" name="Google Shape;405;p53"/>
          <p:cNvSpPr txBox="1"/>
          <p:nvPr>
            <p:ph idx="1" type="body"/>
          </p:nvPr>
        </p:nvSpPr>
        <p:spPr>
          <a:xfrm>
            <a:off x="806450" y="1233487"/>
            <a:ext cx="7469100" cy="4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M:M and Two-level models require communication to maintain the appropriate number of kernel threads allocated to the application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Scheduler activations provide </a:t>
            </a:r>
            <a:r>
              <a:rPr b="0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upcalls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 communication mechanism from the kernel to the thread library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communication allows an application to maintain the correct number kernel threads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828675" y="277812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and Multithreaded Processes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0312" y="1217612"/>
            <a:ext cx="6529387" cy="43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57077" t="0"/>
          <a:stretch/>
        </p:blipFill>
        <p:spPr>
          <a:xfrm>
            <a:off x="1230312" y="1223962"/>
            <a:ext cx="2803524" cy="436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4784725" y="2311400"/>
            <a:ext cx="35592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Traditional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(heavyweight)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process has a single thread of control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1082675" y="5740400"/>
            <a:ext cx="2951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Verdana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heavyweight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process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4495800" y="5754687"/>
            <a:ext cx="2949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Verdana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lightweight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process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vs. Processes</a:t>
            </a:r>
            <a:endParaRPr/>
          </a:p>
        </p:txBody>
      </p:sp>
      <p:sp>
        <p:nvSpPr>
          <p:cNvPr id="411" name="Google Shape;411;p5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multithreading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 between threads is easy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creation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 of multithreading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threads-safety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 in one thread can bleed to other threads, since they share the same address space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must compete for memory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Considerations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Dealing with signals in threads is tricky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threads must run the same program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 of files, users, etc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5"/>
          <p:cNvSpPr txBox="1"/>
          <p:nvPr>
            <p:ph idx="4294967295" type="title"/>
          </p:nvPr>
        </p:nvSpPr>
        <p:spPr>
          <a:xfrm>
            <a:off x="0" y="277812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 Examples</a:t>
            </a:r>
            <a:endParaRPr/>
          </a:p>
        </p:txBody>
      </p:sp>
      <p:sp>
        <p:nvSpPr>
          <p:cNvPr id="418" name="Google Shape;418;p55"/>
          <p:cNvSpPr txBox="1"/>
          <p:nvPr>
            <p:ph idx="4294967295" type="body"/>
          </p:nvPr>
        </p:nvSpPr>
        <p:spPr>
          <a:xfrm>
            <a:off x="3660775" y="2236787"/>
            <a:ext cx="54831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XP Threads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Thread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XP Threads</a:t>
            </a:r>
            <a:endParaRPr/>
          </a:p>
        </p:txBody>
      </p:sp>
      <p:sp>
        <p:nvSpPr>
          <p:cNvPr id="425" name="Google Shape;425;p56"/>
          <p:cNvSpPr txBox="1"/>
          <p:nvPr>
            <p:ph idx="1" type="body"/>
          </p:nvPr>
        </p:nvSpPr>
        <p:spPr>
          <a:xfrm>
            <a:off x="827087" y="1282700"/>
            <a:ext cx="6777000" cy="4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Implements the one-to-one mapping, kernel-level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thread contains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thread id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set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 user and kernel stacks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data storage area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register set, stacks, and private storage area are known as the </a:t>
            </a:r>
            <a:r>
              <a:rPr b="0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context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threads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primary data structures of a thread include: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ETHREAD (executive thread block)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KTHREAD (kernel thread block)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TEB (thread environment block)</a:t>
            </a:r>
            <a:endParaRPr/>
          </a:p>
          <a:p>
            <a:pPr indent="-571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7"/>
          <p:cNvSpPr txBox="1"/>
          <p:nvPr>
            <p:ph idx="4294967295" type="title"/>
          </p:nvPr>
        </p:nvSpPr>
        <p:spPr>
          <a:xfrm>
            <a:off x="0" y="277812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XP Threads</a:t>
            </a:r>
            <a:endParaRPr/>
          </a:p>
        </p:txBody>
      </p:sp>
      <p:pic>
        <p:nvPicPr>
          <p:cNvPr descr="4" id="431" name="Google Shape;43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050" y="1093787"/>
            <a:ext cx="5041900" cy="4900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8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Threads</a:t>
            </a:r>
            <a:endParaRPr/>
          </a:p>
        </p:txBody>
      </p:sp>
      <p:sp>
        <p:nvSpPr>
          <p:cNvPr id="438" name="Google Shape;438;p58"/>
          <p:cNvSpPr txBox="1"/>
          <p:nvPr>
            <p:ph idx="1" type="body"/>
          </p:nvPr>
        </p:nvSpPr>
        <p:spPr>
          <a:xfrm>
            <a:off x="827087" y="1460500"/>
            <a:ext cx="60849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refers to them as </a:t>
            </a: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rather than </a:t>
            </a: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creation is done through 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clone()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call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clone()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allows a child task to share the address space of the parent task (process)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9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Threads</a:t>
            </a:r>
            <a:endParaRPr/>
          </a:p>
        </p:txBody>
      </p:sp>
      <p:pic>
        <p:nvPicPr>
          <p:cNvPr descr="in-4" id="444" name="Google Shape;44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400" y="2295525"/>
            <a:ext cx="6072187" cy="2211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4: Threads</a:t>
            </a:r>
            <a:endParaRPr/>
          </a:p>
        </p:txBody>
      </p:sp>
      <p:sp>
        <p:nvSpPr>
          <p:cNvPr id="451" name="Google Shape;451;p6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 Models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Libraries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Threading Issues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 Examples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XP Threads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Threads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1"/>
          <p:cNvSpPr txBox="1"/>
          <p:nvPr>
            <p:ph type="ctrTitle"/>
          </p:nvPr>
        </p:nvSpPr>
        <p:spPr>
          <a:xfrm>
            <a:off x="685800" y="685800"/>
            <a:ext cx="77724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b="0" i="0" lang="en-US" sz="4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of Chapter 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in Memory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681037" y="969962"/>
            <a:ext cx="8463000" cy="56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is allocated for a process in segments or parts: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2008187" y="1485900"/>
            <a:ext cx="5519700" cy="478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01650" y="5900737"/>
            <a:ext cx="1217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0000000</a:t>
            </a:r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420698" y="2236732"/>
            <a:ext cx="477722" cy="3135517"/>
            <a:chOff x="420078" y="2236896"/>
            <a:chExt cx="477865" cy="3135204"/>
          </a:xfrm>
        </p:grpSpPr>
        <p:cxnSp>
          <p:nvCxnSpPr>
            <p:cNvPr id="129" name="Google Shape;129;p19"/>
            <p:cNvCxnSpPr/>
            <p:nvPr/>
          </p:nvCxnSpPr>
          <p:spPr>
            <a:xfrm flipH="1" rot="10800000">
              <a:off x="881743" y="2237100"/>
              <a:ext cx="16200" cy="3135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130" name="Google Shape;130;p19"/>
            <p:cNvSpPr txBox="1"/>
            <p:nvPr/>
          </p:nvSpPr>
          <p:spPr>
            <a:xfrm rot="-5400000">
              <a:off x="-902922" y="3559896"/>
              <a:ext cx="310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Increasing virtual address</a:t>
              </a:r>
              <a:endParaRPr/>
            </a:p>
          </p:txBody>
        </p:sp>
      </p:grpSp>
      <p:sp>
        <p:nvSpPr>
          <p:cNvPr id="131" name="Google Shape;131;p19"/>
          <p:cNvSpPr txBox="1"/>
          <p:nvPr/>
        </p:nvSpPr>
        <p:spPr>
          <a:xfrm>
            <a:off x="2008187" y="4254500"/>
            <a:ext cx="5519700" cy="179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Text ( program code)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2001837" y="4070350"/>
            <a:ext cx="5519700" cy="168300"/>
          </a:xfrm>
          <a:prstGeom prst="rect">
            <a:avLst/>
          </a:prstGeom>
          <a:solidFill>
            <a:srgbClr val="99FF3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Initialized data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2008187" y="3790950"/>
            <a:ext cx="5519700" cy="279300"/>
          </a:xfrm>
          <a:prstGeom prst="rect">
            <a:avLst/>
          </a:prstGeom>
          <a:solidFill>
            <a:srgbClr val="99FF3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Un-initialized data 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2008187" y="3582987"/>
            <a:ext cx="5519700" cy="204900"/>
          </a:xfrm>
          <a:prstGeom prst="rect">
            <a:avLst/>
          </a:prstGeom>
          <a:solidFill>
            <a:srgbClr val="99FF66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Heap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1992312" y="1812925"/>
            <a:ext cx="5518200" cy="408000"/>
          </a:xfrm>
          <a:prstGeom prst="rect">
            <a:avLst/>
          </a:prstGeom>
          <a:solidFill>
            <a:srgbClr val="CBDA0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Stack for main thread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1992312" y="1485900"/>
            <a:ext cx="5518200" cy="327000"/>
          </a:xfrm>
          <a:prstGeom prst="rect">
            <a:avLst/>
          </a:prstGeom>
          <a:solidFill>
            <a:srgbClr val="E2F20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argv, environment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2008187" y="2547937"/>
            <a:ext cx="5519700" cy="325500"/>
          </a:xfrm>
          <a:prstGeom prst="rect">
            <a:avLst/>
          </a:prstGeom>
          <a:solidFill>
            <a:srgbClr val="CBDA0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Stack for thread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2008187" y="2886075"/>
            <a:ext cx="5519700" cy="347700"/>
          </a:xfrm>
          <a:prstGeom prst="rect">
            <a:avLst/>
          </a:prstGeom>
          <a:solidFill>
            <a:srgbClr val="CBDA0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Stack for thread 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1990725" y="2236787"/>
            <a:ext cx="5519700" cy="327000"/>
          </a:xfrm>
          <a:prstGeom prst="rect">
            <a:avLst/>
          </a:prstGeom>
          <a:solidFill>
            <a:srgbClr val="CBDA0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Stack for thread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grpSp>
        <p:nvGrpSpPr>
          <p:cNvPr id="140" name="Google Shape;140;p19"/>
          <p:cNvGrpSpPr/>
          <p:nvPr/>
        </p:nvGrpSpPr>
        <p:grpSpPr>
          <a:xfrm>
            <a:off x="2205255" y="5041886"/>
            <a:ext cx="3611639" cy="369854"/>
            <a:chOff x="2204486" y="5042214"/>
            <a:chExt cx="3612000" cy="369300"/>
          </a:xfrm>
        </p:grpSpPr>
        <p:cxnSp>
          <p:nvCxnSpPr>
            <p:cNvPr id="141" name="Google Shape;141;p19"/>
            <p:cNvCxnSpPr/>
            <p:nvPr/>
          </p:nvCxnSpPr>
          <p:spPr>
            <a:xfrm rot="10800000">
              <a:off x="2204486" y="5223970"/>
              <a:ext cx="244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142" name="Google Shape;142;p19"/>
            <p:cNvSpPr txBox="1"/>
            <p:nvPr/>
          </p:nvSpPr>
          <p:spPr>
            <a:xfrm>
              <a:off x="2449286" y="5042214"/>
              <a:ext cx="3367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Main thread executing here</a:t>
              </a:r>
              <a:endParaRPr/>
            </a:p>
          </p:txBody>
        </p:sp>
      </p:grpSp>
      <p:grpSp>
        <p:nvGrpSpPr>
          <p:cNvPr id="143" name="Google Shape;143;p19"/>
          <p:cNvGrpSpPr/>
          <p:nvPr/>
        </p:nvGrpSpPr>
        <p:grpSpPr>
          <a:xfrm>
            <a:off x="3910167" y="4652948"/>
            <a:ext cx="3268473" cy="369854"/>
            <a:chOff x="2204486" y="5042214"/>
            <a:chExt cx="3268800" cy="369300"/>
          </a:xfrm>
        </p:grpSpPr>
        <p:cxnSp>
          <p:nvCxnSpPr>
            <p:cNvPr id="144" name="Google Shape;144;p19"/>
            <p:cNvCxnSpPr/>
            <p:nvPr/>
          </p:nvCxnSpPr>
          <p:spPr>
            <a:xfrm rot="10800000">
              <a:off x="2204486" y="5223970"/>
              <a:ext cx="244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145" name="Google Shape;145;p19"/>
            <p:cNvSpPr txBox="1"/>
            <p:nvPr/>
          </p:nvSpPr>
          <p:spPr>
            <a:xfrm>
              <a:off x="2449286" y="5042214"/>
              <a:ext cx="30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Thread 1 executing here</a:t>
              </a:r>
              <a:endParaRPr/>
            </a:p>
          </p:txBody>
        </p:sp>
      </p:grpSp>
      <p:grpSp>
        <p:nvGrpSpPr>
          <p:cNvPr id="146" name="Google Shape;146;p19"/>
          <p:cNvGrpSpPr/>
          <p:nvPr/>
        </p:nvGrpSpPr>
        <p:grpSpPr>
          <a:xfrm>
            <a:off x="4488017" y="5327636"/>
            <a:ext cx="3268473" cy="369854"/>
            <a:chOff x="2204486" y="5042214"/>
            <a:chExt cx="3268800" cy="369300"/>
          </a:xfrm>
        </p:grpSpPr>
        <p:cxnSp>
          <p:nvCxnSpPr>
            <p:cNvPr id="147" name="Google Shape;147;p19"/>
            <p:cNvCxnSpPr/>
            <p:nvPr/>
          </p:nvCxnSpPr>
          <p:spPr>
            <a:xfrm rot="10800000">
              <a:off x="2204486" y="5223970"/>
              <a:ext cx="244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148" name="Google Shape;148;p19"/>
            <p:cNvSpPr txBox="1"/>
            <p:nvPr/>
          </p:nvSpPr>
          <p:spPr>
            <a:xfrm>
              <a:off x="2449286" y="5042214"/>
              <a:ext cx="30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Thread 3 executing here</a:t>
              </a:r>
              <a:endParaRPr/>
            </a:p>
          </p:txBody>
        </p:sp>
      </p:grpSp>
      <p:grpSp>
        <p:nvGrpSpPr>
          <p:cNvPr id="149" name="Google Shape;149;p19"/>
          <p:cNvGrpSpPr/>
          <p:nvPr/>
        </p:nvGrpSpPr>
        <p:grpSpPr>
          <a:xfrm>
            <a:off x="3156136" y="5653073"/>
            <a:ext cx="3270108" cy="369854"/>
            <a:chOff x="2204486" y="5042214"/>
            <a:chExt cx="3268800" cy="369300"/>
          </a:xfrm>
        </p:grpSpPr>
        <p:cxnSp>
          <p:nvCxnSpPr>
            <p:cNvPr id="150" name="Google Shape;150;p19"/>
            <p:cNvCxnSpPr/>
            <p:nvPr/>
          </p:nvCxnSpPr>
          <p:spPr>
            <a:xfrm rot="10800000">
              <a:off x="2204486" y="5223970"/>
              <a:ext cx="244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151" name="Google Shape;151;p19"/>
            <p:cNvSpPr txBox="1"/>
            <p:nvPr/>
          </p:nvSpPr>
          <p:spPr>
            <a:xfrm>
              <a:off x="2449286" y="5042214"/>
              <a:ext cx="30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Thread 2 executing here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 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284162" y="2416175"/>
            <a:ext cx="4026000" cy="3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memory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ID and parent process ID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Controlling terminal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credentials (user )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file information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………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217487" y="1508125"/>
            <a:ext cx="3930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Threads share….</a:t>
            </a:r>
            <a:endParaRPr/>
          </a:p>
        </p:txBody>
      </p:sp>
      <p:grpSp>
        <p:nvGrpSpPr>
          <p:cNvPr id="159" name="Google Shape;159;p20"/>
          <p:cNvGrpSpPr/>
          <p:nvPr/>
        </p:nvGrpSpPr>
        <p:grpSpPr>
          <a:xfrm>
            <a:off x="4746409" y="1028649"/>
            <a:ext cx="4173304" cy="4593984"/>
            <a:chOff x="4747078" y="1028700"/>
            <a:chExt cx="4173721" cy="4593984"/>
          </a:xfrm>
        </p:grpSpPr>
        <p:sp>
          <p:nvSpPr>
            <p:cNvPr id="160" name="Google Shape;160;p20"/>
            <p:cNvSpPr txBox="1"/>
            <p:nvPr/>
          </p:nvSpPr>
          <p:spPr>
            <a:xfrm>
              <a:off x="4991099" y="1028700"/>
              <a:ext cx="3929700" cy="10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ts val="3200"/>
                <a:buFont typeface="Arial"/>
                <a:buNone/>
              </a:pPr>
              <a:r>
                <a:rPr b="1" i="0" lang="en-US" sz="3200" u="none">
                  <a:solidFill>
                    <a:srgbClr val="006699"/>
                  </a:solidFill>
                  <a:latin typeface="Arial"/>
                  <a:ea typeface="Arial"/>
                  <a:cs typeface="Arial"/>
                  <a:sym typeface="Arial"/>
                </a:rPr>
                <a:t>Threads specific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Pts val="3200"/>
                <a:buFont typeface="Arial"/>
                <a:buNone/>
              </a:pPr>
              <a:r>
                <a:rPr b="1" i="0" lang="en-US" sz="3200" u="none">
                  <a:solidFill>
                    <a:srgbClr val="006699"/>
                  </a:solidFill>
                  <a:latin typeface="Arial"/>
                  <a:ea typeface="Arial"/>
                  <a:cs typeface="Arial"/>
                  <a:sym typeface="Arial"/>
                </a:rPr>
                <a:t>Attributes….</a:t>
              </a:r>
              <a:endParaRPr/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4747078" y="2373084"/>
              <a:ext cx="4026900" cy="32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ts val="1620"/>
                <a:buFont typeface="Arial"/>
                <a:buChar char="●"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Thread ID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993300"/>
                </a:buClr>
                <a:buSzPts val="1620"/>
                <a:buFont typeface="Arial"/>
                <a:buChar char="●"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Thread specific data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993300"/>
                </a:buClr>
                <a:buSzPts val="1620"/>
                <a:buFont typeface="Arial"/>
                <a:buChar char="●"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CPU affinity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993300"/>
                </a:buClr>
                <a:buSzPts val="1620"/>
                <a:buFont typeface="Arial"/>
                <a:buChar char="●"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Stack (local variables and function call linkage information)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993300"/>
                </a:buClr>
                <a:buSzPts val="1620"/>
                <a:buFont typeface="Arial"/>
                <a:buChar char="●"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……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520700" y="458787"/>
            <a:ext cx="72930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Responsiveness</a:t>
            </a:r>
            <a:b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application can delegate background functions to a thread and keep running</a:t>
            </a:r>
            <a:endParaRPr/>
          </a:p>
          <a:p>
            <a:pPr indent="-5080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Sharing</a:t>
            </a:r>
            <a:br>
              <a:rPr b="1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different threads can access the same address space</a:t>
            </a:r>
            <a:endParaRPr/>
          </a:p>
          <a:p>
            <a:pPr indent="-5080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Economy</a:t>
            </a:r>
            <a:b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Allocating memory and new processes is costly. Threads are much ‘cheaper’ to initiate.</a:t>
            </a:r>
            <a:endParaRPr/>
          </a:p>
          <a:p>
            <a:pPr indent="-5080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Use threads to take advantage of multiprocessor architecture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1422400" y="165100"/>
            <a:ext cx="31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885825" y="277812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Multithreaded Server Architecture</a:t>
            </a:r>
            <a:endParaRPr/>
          </a:p>
        </p:txBody>
      </p:sp>
      <p:pic>
        <p:nvPicPr>
          <p:cNvPr descr="4" id="175" name="Google Shape;1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162" y="2209800"/>
            <a:ext cx="7108824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7105650" y="3552825"/>
            <a:ext cx="1498500" cy="34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6088062" y="5278437"/>
            <a:ext cx="1500300" cy="34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</a:t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7215187" y="4141787"/>
            <a:ext cx="1498500" cy="34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7097712" y="4729162"/>
            <a:ext cx="1498500" cy="34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</a:t>
            </a:r>
            <a:endParaRPr/>
          </a:p>
        </p:txBody>
      </p:sp>
      <p:cxnSp>
        <p:nvCxnSpPr>
          <p:cNvPr id="180" name="Google Shape;180;p22"/>
          <p:cNvCxnSpPr/>
          <p:nvPr/>
        </p:nvCxnSpPr>
        <p:spPr>
          <a:xfrm>
            <a:off x="5276850" y="3133725"/>
            <a:ext cx="1738200" cy="463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81" name="Google Shape;181;p22"/>
          <p:cNvCxnSpPr/>
          <p:nvPr/>
        </p:nvCxnSpPr>
        <p:spPr>
          <a:xfrm>
            <a:off x="5260975" y="3178175"/>
            <a:ext cx="1954200" cy="1136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82" name="Google Shape;182;p22"/>
          <p:cNvCxnSpPr/>
          <p:nvPr/>
        </p:nvCxnSpPr>
        <p:spPr>
          <a:xfrm>
            <a:off x="5307012" y="3238500"/>
            <a:ext cx="1782900" cy="1512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83" name="Google Shape;183;p22"/>
          <p:cNvCxnSpPr/>
          <p:nvPr/>
        </p:nvCxnSpPr>
        <p:spPr>
          <a:xfrm>
            <a:off x="5186362" y="3252787"/>
            <a:ext cx="1035000" cy="208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569912" y="122555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 Execution on a Single-core System</a:t>
            </a:r>
            <a:endParaRPr/>
          </a:p>
        </p:txBody>
      </p:sp>
      <p:pic>
        <p:nvPicPr>
          <p:cNvPr descr="4" id="189" name="Google Shape;1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887" y="1828800"/>
            <a:ext cx="7615237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/>
        </p:nvSpPr>
        <p:spPr>
          <a:xfrm>
            <a:off x="722312" y="23495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Multicore Programming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569912" y="3278187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Parallel Execution on a Multicore System</a:t>
            </a:r>
            <a:endParaRPr/>
          </a:p>
        </p:txBody>
      </p:sp>
      <p:pic>
        <p:nvPicPr>
          <p:cNvPr descr="4" id="192" name="Google Shape;19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7500" y="4267200"/>
            <a:ext cx="6097587" cy="21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