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985000" cy="9271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4375" y="695325"/>
            <a:ext cx="46569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98500" y="4403725"/>
            <a:ext cx="5588100" cy="4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98500" y="4403725"/>
            <a:ext cx="5588100" cy="4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64375" y="695325"/>
            <a:ext cx="46569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98500" y="4403725"/>
            <a:ext cx="5588100" cy="4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64375" y="695325"/>
            <a:ext cx="46569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98500" y="4403725"/>
            <a:ext cx="5588100" cy="4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64375" y="695325"/>
            <a:ext cx="46569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98500" y="4403725"/>
            <a:ext cx="5588100" cy="4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64375" y="695325"/>
            <a:ext cx="46569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98500" y="4403725"/>
            <a:ext cx="5588100" cy="4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64375" y="695325"/>
            <a:ext cx="46569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98500" y="4403725"/>
            <a:ext cx="5588100" cy="4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1164375" y="695325"/>
            <a:ext cx="46569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98500" y="4403725"/>
            <a:ext cx="5588100" cy="4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1164375" y="695325"/>
            <a:ext cx="46569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98500" y="4403725"/>
            <a:ext cx="5588100" cy="4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64375" y="695325"/>
            <a:ext cx="46569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98500" y="4403725"/>
            <a:ext cx="5588100" cy="4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64375" y="695325"/>
            <a:ext cx="46569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98500" y="4403725"/>
            <a:ext cx="5588100" cy="4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164375" y="695325"/>
            <a:ext cx="46569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698500" y="4403725"/>
            <a:ext cx="5588100" cy="4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:notes"/>
          <p:cNvSpPr/>
          <p:nvPr>
            <p:ph idx="2" type="sldImg"/>
          </p:nvPr>
        </p:nvSpPr>
        <p:spPr>
          <a:xfrm>
            <a:off x="1164375" y="695325"/>
            <a:ext cx="46569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98500" y="4403725"/>
            <a:ext cx="5588100" cy="4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64375" y="695325"/>
            <a:ext cx="46569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698500" y="4403725"/>
            <a:ext cx="5588100" cy="4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1164375" y="695325"/>
            <a:ext cx="46569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98500" y="4403725"/>
            <a:ext cx="5588100" cy="4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1164375" y="695325"/>
            <a:ext cx="46569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/>
          <p:nvPr>
            <p:ph idx="1" type="body"/>
          </p:nvPr>
        </p:nvSpPr>
        <p:spPr>
          <a:xfrm>
            <a:off x="698500" y="4403725"/>
            <a:ext cx="5588100" cy="4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:notes"/>
          <p:cNvSpPr/>
          <p:nvPr>
            <p:ph idx="2" type="sldImg"/>
          </p:nvPr>
        </p:nvSpPr>
        <p:spPr>
          <a:xfrm>
            <a:off x="1164375" y="695325"/>
            <a:ext cx="46569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/>
          <p:nvPr>
            <p:ph idx="1" type="body"/>
          </p:nvPr>
        </p:nvSpPr>
        <p:spPr>
          <a:xfrm>
            <a:off x="698500" y="4403725"/>
            <a:ext cx="5588100" cy="4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1164375" y="695325"/>
            <a:ext cx="46569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698500" y="4403725"/>
            <a:ext cx="5588100" cy="4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:notes"/>
          <p:cNvSpPr/>
          <p:nvPr>
            <p:ph idx="2" type="sldImg"/>
          </p:nvPr>
        </p:nvSpPr>
        <p:spPr>
          <a:xfrm>
            <a:off x="1164375" y="695325"/>
            <a:ext cx="46569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/>
          <p:nvPr>
            <p:ph idx="1" type="body"/>
          </p:nvPr>
        </p:nvSpPr>
        <p:spPr>
          <a:xfrm>
            <a:off x="698500" y="4403725"/>
            <a:ext cx="5588100" cy="4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5:notes"/>
          <p:cNvSpPr/>
          <p:nvPr>
            <p:ph idx="2" type="sldImg"/>
          </p:nvPr>
        </p:nvSpPr>
        <p:spPr>
          <a:xfrm>
            <a:off x="1164375" y="695325"/>
            <a:ext cx="46569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98500" y="4403725"/>
            <a:ext cx="5588100" cy="4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64375" y="695325"/>
            <a:ext cx="46569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98500" y="4403725"/>
            <a:ext cx="5588100" cy="4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64375" y="695325"/>
            <a:ext cx="46569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98500" y="4403725"/>
            <a:ext cx="5588100" cy="4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64375" y="695325"/>
            <a:ext cx="46569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98500" y="4403725"/>
            <a:ext cx="5588100" cy="4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64375" y="695325"/>
            <a:ext cx="46569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98500" y="4403725"/>
            <a:ext cx="5588100" cy="4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64375" y="695325"/>
            <a:ext cx="46569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98500" y="4403725"/>
            <a:ext cx="5588100" cy="4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64375" y="695325"/>
            <a:ext cx="46569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98500" y="4403725"/>
            <a:ext cx="5588100" cy="4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64375" y="695325"/>
            <a:ext cx="46569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630238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630238" y="1681163"/>
            <a:ext cx="38688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11"/>
          <p:cNvSpPr txBox="1"/>
          <p:nvPr>
            <p:ph idx="2" type="body"/>
          </p:nvPr>
        </p:nvSpPr>
        <p:spPr>
          <a:xfrm>
            <a:off x="630238" y="2505075"/>
            <a:ext cx="38688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3" type="body"/>
          </p:nvPr>
        </p:nvSpPr>
        <p:spPr>
          <a:xfrm>
            <a:off x="4629150" y="1681163"/>
            <a:ext cx="3887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1"/>
          <p:cNvSpPr txBox="1"/>
          <p:nvPr>
            <p:ph idx="4" type="body"/>
          </p:nvPr>
        </p:nvSpPr>
        <p:spPr>
          <a:xfrm>
            <a:off x="4629150" y="2505075"/>
            <a:ext cx="38877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630238" y="457200"/>
            <a:ext cx="294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/>
          <p:nvPr>
            <p:ph idx="2" type="pic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30238" y="457200"/>
            <a:ext cx="294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pthreads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143000" y="3602037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457200" y="274637"/>
            <a:ext cx="82296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Mutex Locks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457200" y="14478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Mutex lock is created like a normal variable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pthread_mutex_p mutex;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Mutexes must be initialized before being used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mutex can only be initialized once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pthread_mutex_init(pthread_mutex_t *mp, const pthread_mutexattr_t *mattr);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pointer to the mutex lock to be initialized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mattr: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attributes of the mutex – usually NULL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7"/>
            <a:ext cx="82296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Locking a Mutex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457200" y="1295400"/>
            <a:ext cx="8229600" cy="50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insure mutual exclusion to a critical section, a thread should lock a mutex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locking function is called, it does not return until the current thread owns the lock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mutex is already locked, calling thread blocks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multiple threads try to gain lock at the same time, the return order is based on priority of the threads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priorities return first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guarantees about ordering between same priority threads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pthread_mutex_lock(pthread_mutex_t *mp); 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mutex to lock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Unlocking a Mutex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thread is finished within the critical section, it needs to release the mutex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calling the unlock function releases the lock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then, any threads waiting for the lock compete to get 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important to remember to release mutex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pthread_mutex_unlock(pthread_mutex_t *mp);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mp: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mutex to unlock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457200" y="274637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457200" y="1066800"/>
            <a:ext cx="4038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&lt;pthread.h&gt;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#define MAX_SIZE  5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pthread_mutex_t bufLock;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count;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producer(char* buf)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for(;;)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while(count == MAX_SIZE);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pthread_mutex_lock(bufLock);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buf[count] = getChar();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count++;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pthread_mutex_unlock(bufLock);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4191000" y="1066800"/>
            <a:ext cx="480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consumer(char* buf)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for(;;)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while(count == 0);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pthread_mutex_lock(bufLock);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useChar(buf[count-1]);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count--;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pthread_mutex_unlock(bufLock);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char buffer[MAX_SIZE];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pthread_t p;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count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pthread_mutex_init(&amp;bufLock);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pthread_create(&amp;p, NULL, (void*)producer, &amp;buffer);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consume(&amp;buffer);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return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cxnSp>
        <p:nvCxnSpPr>
          <p:cNvPr id="172" name="Google Shape;172;p25"/>
          <p:cNvCxnSpPr/>
          <p:nvPr/>
        </p:nvCxnSpPr>
        <p:spPr>
          <a:xfrm>
            <a:off x="4038600" y="1219200"/>
            <a:ext cx="0" cy="5334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457200" y="274637"/>
            <a:ext cx="82296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Condition Variables (CV)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457200" y="1143000"/>
            <a:ext cx="82296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Notice in the previous example a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spin-lock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was used wait for a condition to be true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buffer to be full or empty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spin-locks require CPU time to run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waste of cycles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 variables allow a thread to block until a specific condition becomes true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that a blocked process cannot be run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doesn’t waste CPU cycles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blocked thread goes to wait queue for condition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condition becomes true, some other thread signals the blocked thread(s)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Condition Variables (CV)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CV is created like a normal variable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pthread_cond_t condition;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CVs must be initialized before being used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CV can only be initialized once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pthread_cond_init(pthread_cond_t *cv, const pthread_condattr_t *cattr);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cv: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pointer to the conditon variable to be initialized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cattr: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attributes of the condition variable – usually NULL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457200" y="274637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Blocking on CV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228600" y="10668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wait call is used to block a thread on a CV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puts the thread on a wait queue until it gets signaled that the condition is true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after signal, condition may still not be true!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blocked thread does not compete for CPU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wait call should occur under the protection of a mutex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mutex is automatically released by the wait call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mutex is automatically reclaimed on return from wait call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pthread_cond_wait(pthread_cond_t *cv,pthread_mutex_t *mutex);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cv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condition variable to block 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mutex: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mutex to release while waiting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457200" y="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Signaling a Condition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457200" y="914400"/>
            <a:ext cx="82296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signal call is used to “wake up” a single thread waiting on a condition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threads may be waiting and there is no guarantee as to which one wakes up first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 to wake up does not actually wake until the lock indicated by the wait call becomes available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 thread was waiting for may not be true when the thread actually gets to run again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always do a wait call inside of a while loop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 waiters on a condition, signaling has no effect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pthread_cond_signal(pthread_cond_t *cv);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cv: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condition variable to signal 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0" y="228600"/>
            <a:ext cx="42672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&lt;pthread.h&gt;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#define MAX_SIZE  5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pthread_mutex_t lock;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pthread_cond_t notFull, notEmpty;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count;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producer(char* buf)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for(;;)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pthreads_mutex_lock(lock);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while(count == MAX_SIZE)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pthread_cond_wait(notFull, lock);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buf[count] = getChar();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count++;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pthread_cond_signal(notEmpty);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pthread_mutex_unlock(lock);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	</a:t>
            </a:r>
            <a:endParaRPr/>
          </a:p>
        </p:txBody>
      </p:sp>
      <p:sp>
        <p:nvSpPr>
          <p:cNvPr id="202" name="Google Shape;202;p30"/>
          <p:cNvSpPr txBox="1"/>
          <p:nvPr/>
        </p:nvSpPr>
        <p:spPr>
          <a:xfrm>
            <a:off x="4343400" y="228600"/>
            <a:ext cx="4800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consumer(char* buf)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for(;;)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pthread_mutex_lock(lock);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while(count == 0)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pthread_cond_wait(notEmpty, lock);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useChar(buf[count-1]);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count--;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pthread_cond_signal(notFull);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pthread_mutex_unlock(lock);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char buffer[MAX_SIZE];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pthread_t p;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count = 0;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pthread_mutex_init(&amp;bufLock);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pthread_cond_init(&amp;notFull);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pthread_cond_init(&amp;notEmpty);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pthread_create(&amp;p, NULL, (void*)producer, &amp;buffer);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consume(&amp;buffer);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return 0;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cxnSp>
        <p:nvCxnSpPr>
          <p:cNvPr id="203" name="Google Shape;203;p30"/>
          <p:cNvCxnSpPr/>
          <p:nvPr/>
        </p:nvCxnSpPr>
        <p:spPr>
          <a:xfrm>
            <a:off x="4191000" y="228600"/>
            <a:ext cx="0" cy="6400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457200" y="274637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on Signaling Threads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457200" y="1219200"/>
            <a:ext cx="8229600" cy="4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previous example only wakes a single thread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much control over which thread this is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Perhaps all threads waiting on a condition need to be woken up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do a broadcast of a signal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similar to a regular signal in every other respect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pthread_cond_broadcast(pthread_cond_t *cv);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cv: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condition variable to signal all waiters 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are pthreads?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Posix 1003.1c defines a thread interface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 how threads should be created, managed, and destroyed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Unix provides a pthreads library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to create and manage threads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don’t need to worry about the implementation details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good thing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457200" y="274637"/>
            <a:ext cx="82296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Semaphores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pthreads allows the specific creation of semaphores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do increments and decrements of semaphore value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semaphore can be initialized to any value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 blocks if semaphore value is less than or equal to zero when a decrement is attempted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soon as semaphore value is greater than zero, one of the blocked threads wakes up and continues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guarantees as to which thread this might be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Creating Semaphores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Semaphores are created like other variables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sem_t semaphore;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Semaphores must be initialized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sem_init(sem_t *sem, int pshared, unsigned int value);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semaphore value to initialize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pshared: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share semaphore across processes – usually 0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initial value of the semaphore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Decrementing a Semaphore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sem_wait(sem_t *sem);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semaphore to try and decrement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semaphore value is greater than 0, the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sem_wait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call return immediately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otherwise it blocks the calling thread until the value becomes greater than 0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Incrementing a Semaphore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sem_post(sem_t *sem);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semaphore to imcrement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Increments the value of the semaphore by 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any threads are blocked on the semaphore, they will be unblocked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careful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doing a post to a semaphore always raises its value – even if it shouldn’t!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228600" y="228600"/>
            <a:ext cx="42672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&lt;semaphore.h&gt;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#define MAX_SIZE  5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sem_t empty, full;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producer(char* buf)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in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for(;;)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sem_wait(&amp;empty);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buf[in] = getChar();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 = (in + 1) % MAX_SIZE;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sem_post(&amp;full);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	</a:t>
            </a:r>
            <a:endParaRPr/>
          </a:p>
        </p:txBody>
      </p:sp>
      <p:sp>
        <p:nvSpPr>
          <p:cNvPr id="239" name="Google Shape;239;p36"/>
          <p:cNvSpPr txBox="1"/>
          <p:nvPr/>
        </p:nvSpPr>
        <p:spPr>
          <a:xfrm>
            <a:off x="4343400" y="228600"/>
            <a:ext cx="4800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consumer(char* buf)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int out = 0;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for(;;)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sem_wait(&amp;full);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useChar(buf[out]);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out = (out + 1) % MAX_SIZE;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sem_post(&amp;empty);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char buffer[MAX_SIZE];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pthread_t p;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sem_init(&amp;empty, 0, MAX_SIZE);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sem_init(&amp;full, 0, 0);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pthread_create(&amp;p, NULL, (void*)producer, &amp;buffer);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consume(&amp;buffer);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return 0;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cxnSp>
        <p:nvCxnSpPr>
          <p:cNvPr id="240" name="Google Shape;240;p36"/>
          <p:cNvCxnSpPr/>
          <p:nvPr/>
        </p:nvCxnSpPr>
        <p:spPr>
          <a:xfrm>
            <a:off x="4191000" y="228600"/>
            <a:ext cx="0" cy="6400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Parting Notes</a:t>
            </a:r>
            <a:endParaRPr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important to get all the ordering right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simple mistake can lead to problems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progress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mutual exclusion violation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Comparing primitives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mutual exclusion with CV’s is faster than using semaphores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semaphores are intuitively simpler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Creating Threads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pthread_create(pthread_t *tid, const pthread_attr_t *tattr, 			  void*(*start_routine)(void *), void *arg);</a:t>
            </a:r>
            <a:endParaRPr/>
          </a:p>
          <a:p>
            <a:pPr indent="-1714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tid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an unsigned long integer that indicates a threads id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tattr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attributes of the thread – usually NULL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start_routine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name of the function the thread starts executing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argument to be passed to the start routine – only one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this function gets executed, a new thread has been created and is executing the function indicated by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start_routine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Waiting for a Thread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pthread_join(thread_t tid, void **status);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tid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identification of the thread to wait for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status: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exit status of the terminating thread – can be NULL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thread that calls this function blocks its own execution until the thread indicated by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terminates its execution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finishes the function it started with or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 a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pthread_exit()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 – more on this in a minute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7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5334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&lt;pthread.h&gt;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printMsg(char* msg) {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printf(“%s\n”, msg);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main(int argc, char** argv) {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pthread_t thrdID;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printf(“creating a new thread\n”);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pthread_create(&amp;thrdID, NULL, (void*)printMsg, argv[1]);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printf(“created thread %d\n”. thrdID);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pthread_join(thrdID, NULL);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return 0;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2290762" y="1295400"/>
            <a:ext cx="4570500" cy="4113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3575050" y="2062162"/>
            <a:ext cx="508000" cy="3048001"/>
          </a:xfrm>
          <a:custGeom>
            <a:rect b="b" l="l" r="r" t="t"/>
            <a:pathLst>
              <a:path extrusionOk="0" h="2112" w="320">
                <a:moveTo>
                  <a:pt x="104" y="0"/>
                </a:moveTo>
                <a:cubicBezTo>
                  <a:pt x="52" y="60"/>
                  <a:pt x="0" y="120"/>
                  <a:pt x="8" y="192"/>
                </a:cubicBezTo>
                <a:cubicBezTo>
                  <a:pt x="16" y="264"/>
                  <a:pt x="144" y="344"/>
                  <a:pt x="152" y="432"/>
                </a:cubicBezTo>
                <a:cubicBezTo>
                  <a:pt x="160" y="520"/>
                  <a:pt x="48" y="616"/>
                  <a:pt x="56" y="720"/>
                </a:cubicBezTo>
                <a:cubicBezTo>
                  <a:pt x="64" y="824"/>
                  <a:pt x="200" y="928"/>
                  <a:pt x="200" y="1056"/>
                </a:cubicBezTo>
                <a:cubicBezTo>
                  <a:pt x="200" y="1184"/>
                  <a:pt x="40" y="1352"/>
                  <a:pt x="56" y="1488"/>
                </a:cubicBezTo>
                <a:cubicBezTo>
                  <a:pt x="72" y="1624"/>
                  <a:pt x="272" y="1768"/>
                  <a:pt x="296" y="1872"/>
                </a:cubicBezTo>
                <a:cubicBezTo>
                  <a:pt x="320" y="1976"/>
                  <a:pt x="260" y="2044"/>
                  <a:pt x="200" y="2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4730750" y="2824162"/>
            <a:ext cx="508000" cy="1752601"/>
          </a:xfrm>
          <a:custGeom>
            <a:rect b="b" l="l" r="r" t="t"/>
            <a:pathLst>
              <a:path extrusionOk="0" h="2112" w="320">
                <a:moveTo>
                  <a:pt x="104" y="0"/>
                </a:moveTo>
                <a:cubicBezTo>
                  <a:pt x="52" y="60"/>
                  <a:pt x="0" y="120"/>
                  <a:pt x="8" y="192"/>
                </a:cubicBezTo>
                <a:cubicBezTo>
                  <a:pt x="16" y="264"/>
                  <a:pt x="144" y="344"/>
                  <a:pt x="152" y="432"/>
                </a:cubicBezTo>
                <a:cubicBezTo>
                  <a:pt x="160" y="520"/>
                  <a:pt x="48" y="616"/>
                  <a:pt x="56" y="720"/>
                </a:cubicBezTo>
                <a:cubicBezTo>
                  <a:pt x="64" y="824"/>
                  <a:pt x="200" y="928"/>
                  <a:pt x="200" y="1056"/>
                </a:cubicBezTo>
                <a:cubicBezTo>
                  <a:pt x="200" y="1184"/>
                  <a:pt x="40" y="1352"/>
                  <a:pt x="56" y="1488"/>
                </a:cubicBezTo>
                <a:cubicBezTo>
                  <a:pt x="72" y="1624"/>
                  <a:pt x="272" y="1768"/>
                  <a:pt x="296" y="1872"/>
                </a:cubicBezTo>
                <a:cubicBezTo>
                  <a:pt x="320" y="1976"/>
                  <a:pt x="260" y="2044"/>
                  <a:pt x="200" y="2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3282950" y="1681162"/>
            <a:ext cx="7683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thrd 0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4502150" y="2366962"/>
            <a:ext cx="7683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thrd 1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>
            <a:off x="1987550" y="2824162"/>
            <a:ext cx="182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1" name="Google Shape;121;p18"/>
          <p:cNvSpPr txBox="1"/>
          <p:nvPr/>
        </p:nvSpPr>
        <p:spPr>
          <a:xfrm>
            <a:off x="234950" y="2595562"/>
            <a:ext cx="17463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create_thread()</a:t>
            </a:r>
            <a:endParaRPr/>
          </a:p>
        </p:txBody>
      </p:sp>
      <p:cxnSp>
        <p:nvCxnSpPr>
          <p:cNvPr id="122" name="Google Shape;122;p18"/>
          <p:cNvCxnSpPr/>
          <p:nvPr/>
        </p:nvCxnSpPr>
        <p:spPr>
          <a:xfrm rot="10800000">
            <a:off x="4883150" y="2824162"/>
            <a:ext cx="228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3" name="Google Shape;123;p18"/>
          <p:cNvSpPr txBox="1"/>
          <p:nvPr/>
        </p:nvSpPr>
        <p:spPr>
          <a:xfrm>
            <a:off x="7169150" y="2595562"/>
            <a:ext cx="19749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of printMsg()</a:t>
            </a:r>
            <a:endParaRPr/>
          </a:p>
        </p:txBody>
      </p:sp>
      <p:cxnSp>
        <p:nvCxnSpPr>
          <p:cNvPr id="124" name="Google Shape;124;p18"/>
          <p:cNvCxnSpPr/>
          <p:nvPr/>
        </p:nvCxnSpPr>
        <p:spPr>
          <a:xfrm rot="10800000">
            <a:off x="5111750" y="4576762"/>
            <a:ext cx="182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5" name="Google Shape;125;p18"/>
          <p:cNvSpPr txBox="1"/>
          <p:nvPr/>
        </p:nvSpPr>
        <p:spPr>
          <a:xfrm>
            <a:off x="7016750" y="4348162"/>
            <a:ext cx="19113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printMsg()</a:t>
            </a:r>
            <a:endParaRPr/>
          </a:p>
        </p:txBody>
      </p:sp>
      <p:cxnSp>
        <p:nvCxnSpPr>
          <p:cNvPr id="126" name="Google Shape;126;p18"/>
          <p:cNvCxnSpPr/>
          <p:nvPr/>
        </p:nvCxnSpPr>
        <p:spPr>
          <a:xfrm>
            <a:off x="2139950" y="5110162"/>
            <a:ext cx="182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7" name="Google Shape;127;p18"/>
          <p:cNvSpPr txBox="1"/>
          <p:nvPr/>
        </p:nvSpPr>
        <p:spPr>
          <a:xfrm>
            <a:off x="387350" y="4881562"/>
            <a:ext cx="17334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program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746125" y="5980112"/>
            <a:ext cx="8159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thrd 0 is the function that contains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main()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only one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main()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 program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457200" y="274637"/>
            <a:ext cx="82296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Exiting a Thread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pthreads exist in user space and are seen by the kernel as a single process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one issues and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exit()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 call, all the threads are terminated by the OS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main()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 exits, all of the other threads are terminated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have a thread exit, use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pthread_exit()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 pthread_exit(void *status);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exit status of the thread – passed to the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 in the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pthread_join()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of a thread waiting for this one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457200" y="274637"/>
            <a:ext cx="8229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Revisited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457200" y="914400"/>
            <a:ext cx="82296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&lt;pthread.h&gt;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printMsg(char* msg) {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 status = 0;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printf(“%s\n”, msg);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pthread_exit(&amp;status);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main(int argc, char** argv) {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pthread_t thrdID;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int* status = (int*)malloc(sizeof(int));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printf(“creating a new thread\n”);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pthread_create(&amp;thrdID, NULL, (void*)printMsg, argv[1]);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printf(“created thread %d\n”. thrdID);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pthread_join(thrdID, &amp;status);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printf(“Thread %d exited with status %d\n”, thrdID, *status);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return 0;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Synchronizing Threads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basic synchronization primitives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mutex locks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 variables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semaphores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Mutexes and condition variables will handle most of the cases you need in this class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feel free to use semaphores if you like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